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46"/>
  </p:notesMasterIdLst>
  <p:sldIdLst>
    <p:sldId id="256" r:id="rId2"/>
    <p:sldId id="284" r:id="rId3"/>
    <p:sldId id="285" r:id="rId4"/>
    <p:sldId id="258" r:id="rId5"/>
    <p:sldId id="259" r:id="rId6"/>
    <p:sldId id="272" r:id="rId7"/>
    <p:sldId id="274" r:id="rId8"/>
    <p:sldId id="283" r:id="rId9"/>
    <p:sldId id="260" r:id="rId10"/>
    <p:sldId id="261" r:id="rId11"/>
    <p:sldId id="292" r:id="rId12"/>
    <p:sldId id="304" r:id="rId13"/>
    <p:sldId id="275" r:id="rId14"/>
    <p:sldId id="276" r:id="rId15"/>
    <p:sldId id="262" r:id="rId16"/>
    <p:sldId id="277" r:id="rId17"/>
    <p:sldId id="263" r:id="rId18"/>
    <p:sldId id="286" r:id="rId19"/>
    <p:sldId id="278" r:id="rId20"/>
    <p:sldId id="279" r:id="rId21"/>
    <p:sldId id="287" r:id="rId22"/>
    <p:sldId id="293" r:id="rId23"/>
    <p:sldId id="289" r:id="rId24"/>
    <p:sldId id="264" r:id="rId25"/>
    <p:sldId id="288" r:id="rId26"/>
    <p:sldId id="265" r:id="rId27"/>
    <p:sldId id="266" r:id="rId28"/>
    <p:sldId id="307" r:id="rId29"/>
    <p:sldId id="308" r:id="rId30"/>
    <p:sldId id="309" r:id="rId31"/>
    <p:sldId id="267" r:id="rId32"/>
    <p:sldId id="280" r:id="rId33"/>
    <p:sldId id="294" r:id="rId34"/>
    <p:sldId id="281" r:id="rId35"/>
    <p:sldId id="303" r:id="rId36"/>
    <p:sldId id="268" r:id="rId37"/>
    <p:sldId id="296" r:id="rId38"/>
    <p:sldId id="295" r:id="rId39"/>
    <p:sldId id="297" r:id="rId40"/>
    <p:sldId id="300" r:id="rId41"/>
    <p:sldId id="298" r:id="rId42"/>
    <p:sldId id="301" r:id="rId43"/>
    <p:sldId id="302" r:id="rId44"/>
    <p:sldId id="299" r:id="rId4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어두운 스타일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427" autoAdjust="0"/>
  </p:normalViewPr>
  <p:slideViewPr>
    <p:cSldViewPr>
      <p:cViewPr varScale="1">
        <p:scale>
          <a:sx n="95" d="100"/>
          <a:sy n="95" d="100"/>
        </p:scale>
        <p:origin x="-20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039DB5-F20A-448A-97E5-93B56BF64591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21717B36-758D-47D5-8780-D4E0B55CFDA0}">
      <dgm:prSet phldrT="[텍스트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r>
            <a:rPr lang="en-US" altLang="ko-KR" dirty="0" smtClean="0"/>
            <a:t>PM</a:t>
          </a:r>
          <a:endParaRPr lang="ko-KR" altLang="en-US" dirty="0"/>
        </a:p>
      </dgm:t>
    </dgm:pt>
    <dgm:pt modelId="{95017B96-1BD7-4178-AF0F-16B49C1B651C}" type="parTrans" cxnId="{59369FD1-98EC-4769-88A5-533033791C97}">
      <dgm:prSet/>
      <dgm:spPr/>
      <dgm:t>
        <a:bodyPr/>
        <a:lstStyle/>
        <a:p>
          <a:pPr latinLnBrk="1"/>
          <a:endParaRPr lang="ko-KR" altLang="en-US"/>
        </a:p>
      </dgm:t>
    </dgm:pt>
    <dgm:pt modelId="{468B7381-BDD2-4973-BAB2-5C813EBA3BB2}" type="sibTrans" cxnId="{59369FD1-98EC-4769-88A5-533033791C97}">
      <dgm:prSet/>
      <dgm:spPr/>
      <dgm:t>
        <a:bodyPr/>
        <a:lstStyle/>
        <a:p>
          <a:pPr latinLnBrk="1"/>
          <a:endParaRPr lang="ko-KR" altLang="en-US"/>
        </a:p>
      </dgm:t>
    </dgm:pt>
    <dgm:pt modelId="{FACF8487-8E2C-46D3-AF63-F4337B423243}">
      <dgm:prSet phldrT="[텍스트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r>
            <a:rPr lang="en-US" altLang="ko-KR" dirty="0" err="1" smtClean="0"/>
            <a:t>Dx</a:t>
          </a:r>
          <a:endParaRPr lang="ko-KR" altLang="en-US" dirty="0"/>
        </a:p>
      </dgm:t>
    </dgm:pt>
    <dgm:pt modelId="{F26D8018-6913-4EFD-B50F-28B81824F9E6}" type="parTrans" cxnId="{9F939C4F-7174-42BE-B75A-29879524340B}">
      <dgm:prSet/>
      <dgm:spPr/>
      <dgm:t>
        <a:bodyPr/>
        <a:lstStyle/>
        <a:p>
          <a:pPr latinLnBrk="1"/>
          <a:endParaRPr lang="ko-KR" altLang="en-US"/>
        </a:p>
      </dgm:t>
    </dgm:pt>
    <dgm:pt modelId="{F4E6458F-9D4D-4CCA-B2B1-E006005969D0}" type="sibTrans" cxnId="{9F939C4F-7174-42BE-B75A-29879524340B}">
      <dgm:prSet/>
      <dgm:spPr/>
      <dgm:t>
        <a:bodyPr/>
        <a:lstStyle/>
        <a:p>
          <a:pPr latinLnBrk="1"/>
          <a:endParaRPr lang="ko-KR" altLang="en-US"/>
        </a:p>
      </dgm:t>
    </dgm:pt>
    <dgm:pt modelId="{3D51058A-2E40-40E1-AFC7-6BB287271A47}">
      <dgm:prSet phldrT="[텍스트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r>
            <a:rPr lang="en-US" altLang="ko-KR" dirty="0" smtClean="0"/>
            <a:t>Ix</a:t>
          </a:r>
          <a:endParaRPr lang="ko-KR" altLang="en-US" dirty="0"/>
        </a:p>
      </dgm:t>
    </dgm:pt>
    <dgm:pt modelId="{6FC7D3E6-B8A3-4F74-9CAB-65778C434F34}" type="parTrans" cxnId="{BEF7DC87-3E02-44DB-921D-6826A4930C67}">
      <dgm:prSet/>
      <dgm:spPr/>
      <dgm:t>
        <a:bodyPr/>
        <a:lstStyle/>
        <a:p>
          <a:pPr latinLnBrk="1"/>
          <a:endParaRPr lang="ko-KR" altLang="en-US"/>
        </a:p>
      </dgm:t>
    </dgm:pt>
    <dgm:pt modelId="{B29A67D7-371F-4667-AB83-A9AAE7E0E330}" type="sibTrans" cxnId="{BEF7DC87-3E02-44DB-921D-6826A4930C67}">
      <dgm:prSet/>
      <dgm:spPr/>
      <dgm:t>
        <a:bodyPr/>
        <a:lstStyle/>
        <a:p>
          <a:pPr latinLnBrk="1"/>
          <a:endParaRPr lang="ko-KR" altLang="en-US"/>
        </a:p>
      </dgm:t>
    </dgm:pt>
    <dgm:pt modelId="{B5708B3B-D8AE-446F-946A-CD8EABA4331C}">
      <dgm:prSet phldrT="[텍스트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r>
            <a:rPr lang="en-US" altLang="ko-KR" dirty="0" err="1" smtClean="0"/>
            <a:t>Tx</a:t>
          </a:r>
          <a:endParaRPr lang="ko-KR" altLang="en-US" dirty="0"/>
        </a:p>
      </dgm:t>
    </dgm:pt>
    <dgm:pt modelId="{0FDA7471-8075-44DB-9297-9D4D94CB0AAD}" type="parTrans" cxnId="{7D4C3521-3076-4842-92EF-6673683DFD4B}">
      <dgm:prSet/>
      <dgm:spPr/>
      <dgm:t>
        <a:bodyPr/>
        <a:lstStyle/>
        <a:p>
          <a:pPr latinLnBrk="1"/>
          <a:endParaRPr lang="ko-KR" altLang="en-US"/>
        </a:p>
      </dgm:t>
    </dgm:pt>
    <dgm:pt modelId="{B216B71B-1586-4E93-A75C-2DE07CEA1909}" type="sibTrans" cxnId="{7D4C3521-3076-4842-92EF-6673683DFD4B}">
      <dgm:prSet/>
      <dgm:spPr/>
      <dgm:t>
        <a:bodyPr/>
        <a:lstStyle/>
        <a:p>
          <a:pPr latinLnBrk="1"/>
          <a:endParaRPr lang="ko-KR" altLang="en-US"/>
        </a:p>
      </dgm:t>
    </dgm:pt>
    <dgm:pt modelId="{E501D1BC-7F3E-49E7-AE9C-182EB14636B3}">
      <dgm:prSet phldrT="[텍스트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latinLnBrk="1"/>
          <a:r>
            <a:rPr lang="en-US" altLang="ko-KR" dirty="0" err="1" smtClean="0"/>
            <a:t>Px</a:t>
          </a:r>
          <a:endParaRPr lang="ko-KR" altLang="en-US" dirty="0"/>
        </a:p>
      </dgm:t>
    </dgm:pt>
    <dgm:pt modelId="{230064CD-B18A-42EF-A916-0622D781CB83}" type="parTrans" cxnId="{20B3301E-2ED6-43C1-A5F9-26D7AF723BF3}">
      <dgm:prSet/>
      <dgm:spPr/>
      <dgm:t>
        <a:bodyPr/>
        <a:lstStyle/>
        <a:p>
          <a:pPr latinLnBrk="1"/>
          <a:endParaRPr lang="ko-KR" altLang="en-US"/>
        </a:p>
      </dgm:t>
    </dgm:pt>
    <dgm:pt modelId="{DB236C9F-016F-41F1-A2A7-41ADB5B8650F}" type="sibTrans" cxnId="{20B3301E-2ED6-43C1-A5F9-26D7AF723BF3}">
      <dgm:prSet/>
      <dgm:spPr/>
      <dgm:t>
        <a:bodyPr/>
        <a:lstStyle/>
        <a:p>
          <a:pPr latinLnBrk="1"/>
          <a:endParaRPr lang="ko-KR" altLang="en-US"/>
        </a:p>
      </dgm:t>
    </dgm:pt>
    <dgm:pt modelId="{3D9E2D23-71F2-4E90-944A-11ACAD4FFE95}" type="pres">
      <dgm:prSet presAssocID="{06039DB5-F20A-448A-97E5-93B56BF6459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8359355-E653-449C-93C4-A74C2BA42A79}" type="pres">
      <dgm:prSet presAssocID="{21717B36-758D-47D5-8780-D4E0B55CFDA0}" presName="centerShape" presStyleLbl="node0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460B3573-A1B7-4CF7-8A9E-09D3FB4F3441}" type="pres">
      <dgm:prSet presAssocID="{F26D8018-6913-4EFD-B50F-28B81824F9E6}" presName="parTrans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D92F4B18-67A1-42D7-A711-93DAD11D01C5}" type="pres">
      <dgm:prSet presAssocID="{F26D8018-6913-4EFD-B50F-28B81824F9E6}" presName="connectorText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7EB49C28-96AB-464A-8036-0B7AF3316CB1}" type="pres">
      <dgm:prSet presAssocID="{FACF8487-8E2C-46D3-AF63-F4337B42324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2302935-A495-49E2-BB52-A1B4110C033B}" type="pres">
      <dgm:prSet presAssocID="{6FC7D3E6-B8A3-4F74-9CAB-65778C434F34}" presName="parTrans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A12AD4EB-CFF0-4E9F-84AD-F917A0B87578}" type="pres">
      <dgm:prSet presAssocID="{6FC7D3E6-B8A3-4F74-9CAB-65778C434F34}" presName="connectorText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A46C4BCE-0CE4-400C-A6BF-82CEF66DECE2}" type="pres">
      <dgm:prSet presAssocID="{3D51058A-2E40-40E1-AFC7-6BB287271A47}" presName="node" presStyleLbl="node1" presStyleIdx="1" presStyleCnt="4" custRadScaleRad="134133" custRadScaleInc="-161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A4316E6-0578-4D8B-8823-52FDEC605FCD}" type="pres">
      <dgm:prSet presAssocID="{0FDA7471-8075-44DB-9297-9D4D94CB0AAD}" presName="parTrans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EDB572CA-999D-4CFB-9EB8-3A1BA27D3FFF}" type="pres">
      <dgm:prSet presAssocID="{0FDA7471-8075-44DB-9297-9D4D94CB0AAD}" presName="connectorText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9E35226A-3B2F-4EBB-B3A5-2E39BC20A8E4}" type="pres">
      <dgm:prSet presAssocID="{B5708B3B-D8AE-446F-946A-CD8EABA4331C}" presName="node" presStyleLbl="node1" presStyleIdx="2" presStyleCnt="4" custRadScaleRad="112470" custRadScaleInc="-30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DA80D88-110B-4581-B6E6-0B13BECC98D9}" type="pres">
      <dgm:prSet presAssocID="{230064CD-B18A-42EF-A916-0622D781CB83}" presName="parTrans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D5CB5FEC-F1FA-4369-9940-7D24A91B476D}" type="pres">
      <dgm:prSet presAssocID="{230064CD-B18A-42EF-A916-0622D781CB83}" presName="connectorText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  <dgm:pt modelId="{977FD52D-C3E9-4873-9DFE-F5BAF3C38B61}" type="pres">
      <dgm:prSet presAssocID="{E501D1BC-7F3E-49E7-AE9C-182EB14636B3}" presName="node" presStyleLbl="node1" presStyleIdx="3" presStyleCnt="4" custRadScaleRad="125725" custRadScaleInc="172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7C6C677-273B-4A3E-BFA0-0AF5468051A9}" type="presOf" srcId="{3D51058A-2E40-40E1-AFC7-6BB287271A47}" destId="{A46C4BCE-0CE4-400C-A6BF-82CEF66DECE2}" srcOrd="0" destOrd="0" presId="urn:microsoft.com/office/officeart/2005/8/layout/radial5"/>
    <dgm:cxn modelId="{3EC981D3-792D-42EC-9E93-11B7DC7818D1}" type="presOf" srcId="{230064CD-B18A-42EF-A916-0622D781CB83}" destId="{8DA80D88-110B-4581-B6E6-0B13BECC98D9}" srcOrd="0" destOrd="0" presId="urn:microsoft.com/office/officeart/2005/8/layout/radial5"/>
    <dgm:cxn modelId="{C592F2FA-3A18-48CF-96E8-A8DCC203FDC4}" type="presOf" srcId="{F26D8018-6913-4EFD-B50F-28B81824F9E6}" destId="{460B3573-A1B7-4CF7-8A9E-09D3FB4F3441}" srcOrd="0" destOrd="0" presId="urn:microsoft.com/office/officeart/2005/8/layout/radial5"/>
    <dgm:cxn modelId="{39F47BEC-ADA0-4A75-A706-0CDC36089D2C}" type="presOf" srcId="{0FDA7471-8075-44DB-9297-9D4D94CB0AAD}" destId="{BA4316E6-0578-4D8B-8823-52FDEC605FCD}" srcOrd="0" destOrd="0" presId="urn:microsoft.com/office/officeart/2005/8/layout/radial5"/>
    <dgm:cxn modelId="{BC30D0A5-2809-41E2-9DB4-9D9E86D79566}" type="presOf" srcId="{FACF8487-8E2C-46D3-AF63-F4337B423243}" destId="{7EB49C28-96AB-464A-8036-0B7AF3316CB1}" srcOrd="0" destOrd="0" presId="urn:microsoft.com/office/officeart/2005/8/layout/radial5"/>
    <dgm:cxn modelId="{76BC3852-F3C4-406F-B0B1-E39166F99AA8}" type="presOf" srcId="{F26D8018-6913-4EFD-B50F-28B81824F9E6}" destId="{D92F4B18-67A1-42D7-A711-93DAD11D01C5}" srcOrd="1" destOrd="0" presId="urn:microsoft.com/office/officeart/2005/8/layout/radial5"/>
    <dgm:cxn modelId="{59369FD1-98EC-4769-88A5-533033791C97}" srcId="{06039DB5-F20A-448A-97E5-93B56BF64591}" destId="{21717B36-758D-47D5-8780-D4E0B55CFDA0}" srcOrd="0" destOrd="0" parTransId="{95017B96-1BD7-4178-AF0F-16B49C1B651C}" sibTransId="{468B7381-BDD2-4973-BAB2-5C813EBA3BB2}"/>
    <dgm:cxn modelId="{CF57DDB7-2E0A-40AB-8F82-2EA80AE3BBA3}" type="presOf" srcId="{230064CD-B18A-42EF-A916-0622D781CB83}" destId="{D5CB5FEC-F1FA-4369-9940-7D24A91B476D}" srcOrd="1" destOrd="0" presId="urn:microsoft.com/office/officeart/2005/8/layout/radial5"/>
    <dgm:cxn modelId="{4DD0A855-CC0F-4E9B-B81C-A871D6C18ED7}" type="presOf" srcId="{06039DB5-F20A-448A-97E5-93B56BF64591}" destId="{3D9E2D23-71F2-4E90-944A-11ACAD4FFE95}" srcOrd="0" destOrd="0" presId="urn:microsoft.com/office/officeart/2005/8/layout/radial5"/>
    <dgm:cxn modelId="{20B3301E-2ED6-43C1-A5F9-26D7AF723BF3}" srcId="{21717B36-758D-47D5-8780-D4E0B55CFDA0}" destId="{E501D1BC-7F3E-49E7-AE9C-182EB14636B3}" srcOrd="3" destOrd="0" parTransId="{230064CD-B18A-42EF-A916-0622D781CB83}" sibTransId="{DB236C9F-016F-41F1-A2A7-41ADB5B8650F}"/>
    <dgm:cxn modelId="{BEF7DC87-3E02-44DB-921D-6826A4930C67}" srcId="{21717B36-758D-47D5-8780-D4E0B55CFDA0}" destId="{3D51058A-2E40-40E1-AFC7-6BB287271A47}" srcOrd="1" destOrd="0" parTransId="{6FC7D3E6-B8A3-4F74-9CAB-65778C434F34}" sibTransId="{B29A67D7-371F-4667-AB83-A9AAE7E0E330}"/>
    <dgm:cxn modelId="{9F939C4F-7174-42BE-B75A-29879524340B}" srcId="{21717B36-758D-47D5-8780-D4E0B55CFDA0}" destId="{FACF8487-8E2C-46D3-AF63-F4337B423243}" srcOrd="0" destOrd="0" parTransId="{F26D8018-6913-4EFD-B50F-28B81824F9E6}" sibTransId="{F4E6458F-9D4D-4CCA-B2B1-E006005969D0}"/>
    <dgm:cxn modelId="{C729A9C6-209F-49EE-8C30-35932142CD5A}" type="presOf" srcId="{0FDA7471-8075-44DB-9297-9D4D94CB0AAD}" destId="{EDB572CA-999D-4CFB-9EB8-3A1BA27D3FFF}" srcOrd="1" destOrd="0" presId="urn:microsoft.com/office/officeart/2005/8/layout/radial5"/>
    <dgm:cxn modelId="{226DE0CB-2169-487A-A80B-8C90456AC402}" type="presOf" srcId="{B5708B3B-D8AE-446F-946A-CD8EABA4331C}" destId="{9E35226A-3B2F-4EBB-B3A5-2E39BC20A8E4}" srcOrd="0" destOrd="0" presId="urn:microsoft.com/office/officeart/2005/8/layout/radial5"/>
    <dgm:cxn modelId="{7D0A079F-594B-48E4-ADEF-F559C40A81F7}" type="presOf" srcId="{E501D1BC-7F3E-49E7-AE9C-182EB14636B3}" destId="{977FD52D-C3E9-4873-9DFE-F5BAF3C38B61}" srcOrd="0" destOrd="0" presId="urn:microsoft.com/office/officeart/2005/8/layout/radial5"/>
    <dgm:cxn modelId="{8DC58A1A-E509-4C43-A8FA-EEE4C0C3A39A}" type="presOf" srcId="{21717B36-758D-47D5-8780-D4E0B55CFDA0}" destId="{B8359355-E653-449C-93C4-A74C2BA42A79}" srcOrd="0" destOrd="0" presId="urn:microsoft.com/office/officeart/2005/8/layout/radial5"/>
    <dgm:cxn modelId="{7D4C3521-3076-4842-92EF-6673683DFD4B}" srcId="{21717B36-758D-47D5-8780-D4E0B55CFDA0}" destId="{B5708B3B-D8AE-446F-946A-CD8EABA4331C}" srcOrd="2" destOrd="0" parTransId="{0FDA7471-8075-44DB-9297-9D4D94CB0AAD}" sibTransId="{B216B71B-1586-4E93-A75C-2DE07CEA1909}"/>
    <dgm:cxn modelId="{8FE81624-A7CE-46F6-ACA7-4DAC517CD49B}" type="presOf" srcId="{6FC7D3E6-B8A3-4F74-9CAB-65778C434F34}" destId="{A12AD4EB-CFF0-4E9F-84AD-F917A0B87578}" srcOrd="1" destOrd="0" presId="urn:microsoft.com/office/officeart/2005/8/layout/radial5"/>
    <dgm:cxn modelId="{1B3FC1C0-C61D-4B2C-89AA-F1C1D51670C8}" type="presOf" srcId="{6FC7D3E6-B8A3-4F74-9CAB-65778C434F34}" destId="{02302935-A495-49E2-BB52-A1B4110C033B}" srcOrd="0" destOrd="0" presId="urn:microsoft.com/office/officeart/2005/8/layout/radial5"/>
    <dgm:cxn modelId="{CB5DD438-CEE0-4E9E-B327-92F82F38E00E}" type="presParOf" srcId="{3D9E2D23-71F2-4E90-944A-11ACAD4FFE95}" destId="{B8359355-E653-449C-93C4-A74C2BA42A79}" srcOrd="0" destOrd="0" presId="urn:microsoft.com/office/officeart/2005/8/layout/radial5"/>
    <dgm:cxn modelId="{4220B969-D57C-4739-985C-030A814ED9C9}" type="presParOf" srcId="{3D9E2D23-71F2-4E90-944A-11ACAD4FFE95}" destId="{460B3573-A1B7-4CF7-8A9E-09D3FB4F3441}" srcOrd="1" destOrd="0" presId="urn:microsoft.com/office/officeart/2005/8/layout/radial5"/>
    <dgm:cxn modelId="{045A7761-F6BB-4593-A5E9-97F76A891363}" type="presParOf" srcId="{460B3573-A1B7-4CF7-8A9E-09D3FB4F3441}" destId="{D92F4B18-67A1-42D7-A711-93DAD11D01C5}" srcOrd="0" destOrd="0" presId="urn:microsoft.com/office/officeart/2005/8/layout/radial5"/>
    <dgm:cxn modelId="{85374D84-7EB6-4E69-A0CE-8F076684FA7C}" type="presParOf" srcId="{3D9E2D23-71F2-4E90-944A-11ACAD4FFE95}" destId="{7EB49C28-96AB-464A-8036-0B7AF3316CB1}" srcOrd="2" destOrd="0" presId="urn:microsoft.com/office/officeart/2005/8/layout/radial5"/>
    <dgm:cxn modelId="{F5A69F30-1280-4167-A0FC-A741FB8E6CE2}" type="presParOf" srcId="{3D9E2D23-71F2-4E90-944A-11ACAD4FFE95}" destId="{02302935-A495-49E2-BB52-A1B4110C033B}" srcOrd="3" destOrd="0" presId="urn:microsoft.com/office/officeart/2005/8/layout/radial5"/>
    <dgm:cxn modelId="{62B971AF-B4F4-4100-807F-0D39250D554F}" type="presParOf" srcId="{02302935-A495-49E2-BB52-A1B4110C033B}" destId="{A12AD4EB-CFF0-4E9F-84AD-F917A0B87578}" srcOrd="0" destOrd="0" presId="urn:microsoft.com/office/officeart/2005/8/layout/radial5"/>
    <dgm:cxn modelId="{0D689F17-EB8F-4192-8734-9E673A28D9B4}" type="presParOf" srcId="{3D9E2D23-71F2-4E90-944A-11ACAD4FFE95}" destId="{A46C4BCE-0CE4-400C-A6BF-82CEF66DECE2}" srcOrd="4" destOrd="0" presId="urn:microsoft.com/office/officeart/2005/8/layout/radial5"/>
    <dgm:cxn modelId="{F6466A42-8B41-44B5-ACB1-F19625D31FDB}" type="presParOf" srcId="{3D9E2D23-71F2-4E90-944A-11ACAD4FFE95}" destId="{BA4316E6-0578-4D8B-8823-52FDEC605FCD}" srcOrd="5" destOrd="0" presId="urn:microsoft.com/office/officeart/2005/8/layout/radial5"/>
    <dgm:cxn modelId="{00511EAC-C66B-47CE-9E4F-A0EC3871DFC5}" type="presParOf" srcId="{BA4316E6-0578-4D8B-8823-52FDEC605FCD}" destId="{EDB572CA-999D-4CFB-9EB8-3A1BA27D3FFF}" srcOrd="0" destOrd="0" presId="urn:microsoft.com/office/officeart/2005/8/layout/radial5"/>
    <dgm:cxn modelId="{743ADF14-4E57-45D3-9A3E-87C0D3238152}" type="presParOf" srcId="{3D9E2D23-71F2-4E90-944A-11ACAD4FFE95}" destId="{9E35226A-3B2F-4EBB-B3A5-2E39BC20A8E4}" srcOrd="6" destOrd="0" presId="urn:microsoft.com/office/officeart/2005/8/layout/radial5"/>
    <dgm:cxn modelId="{F05BA435-BD80-4C3A-B335-56F0E4A1CE78}" type="presParOf" srcId="{3D9E2D23-71F2-4E90-944A-11ACAD4FFE95}" destId="{8DA80D88-110B-4581-B6E6-0B13BECC98D9}" srcOrd="7" destOrd="0" presId="urn:microsoft.com/office/officeart/2005/8/layout/radial5"/>
    <dgm:cxn modelId="{B56DD671-346E-4D2F-939F-9F33579B4AC7}" type="presParOf" srcId="{8DA80D88-110B-4581-B6E6-0B13BECC98D9}" destId="{D5CB5FEC-F1FA-4369-9940-7D24A91B476D}" srcOrd="0" destOrd="0" presId="urn:microsoft.com/office/officeart/2005/8/layout/radial5"/>
    <dgm:cxn modelId="{6017FF8E-6031-41A0-88EE-3E40A8E8F449}" type="presParOf" srcId="{3D9E2D23-71F2-4E90-944A-11ACAD4FFE95}" destId="{977FD52D-C3E9-4873-9DFE-F5BAF3C38B61}" srcOrd="8" destOrd="0" presId="urn:microsoft.com/office/officeart/2005/8/layout/radial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8359355-E653-449C-93C4-A74C2BA42A79}">
      <dsp:nvSpPr>
        <dsp:cNvPr id="0" name=""/>
        <dsp:cNvSpPr/>
      </dsp:nvSpPr>
      <dsp:spPr>
        <a:xfrm>
          <a:off x="2837530" y="1937430"/>
          <a:ext cx="1381723" cy="1381723"/>
        </a:xfrm>
        <a:prstGeom prst="ellipse">
          <a:avLst/>
        </a:prstGeom>
        <a:solidFill>
          <a:schemeClr val="dk1"/>
        </a:solidFill>
        <a:ln w="38100" cap="flat" cmpd="sng" algn="ctr">
          <a:solidFill>
            <a:schemeClr val="lt1"/>
          </a:solidFill>
          <a:prstDash val="solid"/>
        </a:ln>
        <a:effectLst>
          <a:glow rad="63500">
            <a:schemeClr val="dk1">
              <a:alpha val="45000"/>
              <a:satMod val="120000"/>
            </a:schemeClr>
          </a:glo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4800" kern="1200" dirty="0" smtClean="0"/>
            <a:t>PM</a:t>
          </a:r>
          <a:endParaRPr lang="ko-KR" altLang="en-US" sz="4800" kern="1200" dirty="0"/>
        </a:p>
      </dsp:txBody>
      <dsp:txXfrm>
        <a:off x="2837530" y="1937430"/>
        <a:ext cx="1381723" cy="1381723"/>
      </dsp:txXfrm>
    </dsp:sp>
    <dsp:sp modelId="{460B3573-A1B7-4CF7-8A9E-09D3FB4F3441}">
      <dsp:nvSpPr>
        <dsp:cNvPr id="0" name=""/>
        <dsp:cNvSpPr/>
      </dsp:nvSpPr>
      <dsp:spPr>
        <a:xfrm rot="16200000">
          <a:off x="3382018" y="1434645"/>
          <a:ext cx="292747" cy="4697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2000" kern="1200"/>
        </a:p>
      </dsp:txBody>
      <dsp:txXfrm rot="16200000">
        <a:off x="3382018" y="1434645"/>
        <a:ext cx="292747" cy="469786"/>
      </dsp:txXfrm>
    </dsp:sp>
    <dsp:sp modelId="{7EB49C28-96AB-464A-8036-0B7AF3316CB1}">
      <dsp:nvSpPr>
        <dsp:cNvPr id="0" name=""/>
        <dsp:cNvSpPr/>
      </dsp:nvSpPr>
      <dsp:spPr>
        <a:xfrm>
          <a:off x="2837530" y="3352"/>
          <a:ext cx="1381723" cy="1381723"/>
        </a:xfrm>
        <a:prstGeom prst="ellipse">
          <a:avLst/>
        </a:prstGeom>
        <a:solidFill>
          <a:schemeClr val="dk1"/>
        </a:solidFill>
        <a:ln w="38100" cap="flat" cmpd="sng" algn="ctr">
          <a:solidFill>
            <a:schemeClr val="lt1"/>
          </a:solidFill>
          <a:prstDash val="solid"/>
        </a:ln>
        <a:effectLst>
          <a:glow rad="63500">
            <a:schemeClr val="dk1">
              <a:alpha val="45000"/>
              <a:satMod val="120000"/>
            </a:schemeClr>
          </a:glo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4800" kern="1200" dirty="0" err="1" smtClean="0"/>
            <a:t>Dx</a:t>
          </a:r>
          <a:endParaRPr lang="ko-KR" altLang="en-US" sz="4800" kern="1200" dirty="0"/>
        </a:p>
      </dsp:txBody>
      <dsp:txXfrm>
        <a:off x="2837530" y="3352"/>
        <a:ext cx="1381723" cy="1381723"/>
      </dsp:txXfrm>
    </dsp:sp>
    <dsp:sp modelId="{02302935-A495-49E2-BB52-A1B4110C033B}">
      <dsp:nvSpPr>
        <dsp:cNvPr id="0" name=""/>
        <dsp:cNvSpPr/>
      </dsp:nvSpPr>
      <dsp:spPr>
        <a:xfrm rot="21556395">
          <a:off x="4485903" y="2377177"/>
          <a:ext cx="642631" cy="4697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2000" kern="1200"/>
        </a:p>
      </dsp:txBody>
      <dsp:txXfrm rot="21556395">
        <a:off x="4485903" y="2377177"/>
        <a:ext cx="642631" cy="469786"/>
      </dsp:txXfrm>
    </dsp:sp>
    <dsp:sp modelId="{A46C4BCE-0CE4-400C-A6BF-82CEF66DECE2}">
      <dsp:nvSpPr>
        <dsp:cNvPr id="0" name=""/>
        <dsp:cNvSpPr/>
      </dsp:nvSpPr>
      <dsp:spPr>
        <a:xfrm>
          <a:off x="5431557" y="1904525"/>
          <a:ext cx="1381723" cy="1381723"/>
        </a:xfrm>
        <a:prstGeom prst="ellipse">
          <a:avLst/>
        </a:prstGeom>
        <a:solidFill>
          <a:schemeClr val="dk1"/>
        </a:solidFill>
        <a:ln w="38100" cap="flat" cmpd="sng" algn="ctr">
          <a:solidFill>
            <a:schemeClr val="lt1"/>
          </a:solidFill>
          <a:prstDash val="solid"/>
        </a:ln>
        <a:effectLst>
          <a:glow rad="63500">
            <a:schemeClr val="dk1">
              <a:alpha val="45000"/>
              <a:satMod val="120000"/>
            </a:schemeClr>
          </a:glo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4800" kern="1200" dirty="0" smtClean="0"/>
            <a:t>Ix</a:t>
          </a:r>
          <a:endParaRPr lang="ko-KR" altLang="en-US" sz="4800" kern="1200" dirty="0"/>
        </a:p>
      </dsp:txBody>
      <dsp:txXfrm>
        <a:off x="5431557" y="1904525"/>
        <a:ext cx="1381723" cy="1381723"/>
      </dsp:txXfrm>
    </dsp:sp>
    <dsp:sp modelId="{BA4316E6-0578-4D8B-8823-52FDEC605FCD}">
      <dsp:nvSpPr>
        <dsp:cNvPr id="0" name=""/>
        <dsp:cNvSpPr/>
      </dsp:nvSpPr>
      <dsp:spPr>
        <a:xfrm rot="5390815">
          <a:off x="3383694" y="3353778"/>
          <a:ext cx="294527" cy="4697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2000" kern="1200"/>
        </a:p>
      </dsp:txBody>
      <dsp:txXfrm rot="5390815">
        <a:off x="3383694" y="3353778"/>
        <a:ext cx="294527" cy="469786"/>
      </dsp:txXfrm>
    </dsp:sp>
    <dsp:sp modelId="{9E35226A-3B2F-4EBB-B3A5-2E39BC20A8E4}">
      <dsp:nvSpPr>
        <dsp:cNvPr id="0" name=""/>
        <dsp:cNvSpPr/>
      </dsp:nvSpPr>
      <dsp:spPr>
        <a:xfrm>
          <a:off x="2842706" y="3874860"/>
          <a:ext cx="1381723" cy="1381723"/>
        </a:xfrm>
        <a:prstGeom prst="ellipse">
          <a:avLst/>
        </a:prstGeom>
        <a:solidFill>
          <a:schemeClr val="dk1"/>
        </a:solidFill>
        <a:ln w="38100" cap="flat" cmpd="sng" algn="ctr">
          <a:solidFill>
            <a:schemeClr val="lt1"/>
          </a:solidFill>
          <a:prstDash val="solid"/>
        </a:ln>
        <a:effectLst>
          <a:glow rad="63500">
            <a:schemeClr val="dk1">
              <a:alpha val="45000"/>
              <a:satMod val="120000"/>
            </a:schemeClr>
          </a:glo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4800" kern="1200" dirty="0" err="1" smtClean="0"/>
            <a:t>Tx</a:t>
          </a:r>
          <a:endParaRPr lang="ko-KR" altLang="en-US" sz="4800" kern="1200" dirty="0"/>
        </a:p>
      </dsp:txBody>
      <dsp:txXfrm>
        <a:off x="2842706" y="3874860"/>
        <a:ext cx="1381723" cy="1381723"/>
      </dsp:txXfrm>
    </dsp:sp>
    <dsp:sp modelId="{8DA80D88-110B-4581-B6E6-0B13BECC98D9}">
      <dsp:nvSpPr>
        <dsp:cNvPr id="0" name=""/>
        <dsp:cNvSpPr/>
      </dsp:nvSpPr>
      <dsp:spPr>
        <a:xfrm rot="10846521">
          <a:off x="2050218" y="2377159"/>
          <a:ext cx="556444" cy="4697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o-KR" altLang="en-US" sz="2000" kern="1200"/>
        </a:p>
      </dsp:txBody>
      <dsp:txXfrm rot="10846521">
        <a:off x="2050218" y="2377159"/>
        <a:ext cx="556444" cy="469786"/>
      </dsp:txXfrm>
    </dsp:sp>
    <dsp:sp modelId="{977FD52D-C3E9-4873-9DFE-F5BAF3C38B61}">
      <dsp:nvSpPr>
        <dsp:cNvPr id="0" name=""/>
        <dsp:cNvSpPr/>
      </dsp:nvSpPr>
      <dsp:spPr>
        <a:xfrm>
          <a:off x="406133" y="1904525"/>
          <a:ext cx="1381723" cy="1381723"/>
        </a:xfrm>
        <a:prstGeom prst="ellipse">
          <a:avLst/>
        </a:prstGeom>
        <a:solidFill>
          <a:schemeClr val="dk1"/>
        </a:solidFill>
        <a:ln w="38100" cap="flat" cmpd="sng" algn="ctr">
          <a:solidFill>
            <a:schemeClr val="lt1"/>
          </a:solidFill>
          <a:prstDash val="solid"/>
        </a:ln>
        <a:effectLst>
          <a:glow rad="63500">
            <a:schemeClr val="dk1">
              <a:alpha val="45000"/>
              <a:satMod val="120000"/>
            </a:schemeClr>
          </a:glow>
        </a:effectLst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4800" kern="1200" dirty="0" err="1" smtClean="0"/>
            <a:t>Px</a:t>
          </a:r>
          <a:endParaRPr lang="ko-KR" altLang="en-US" sz="4800" kern="1200" dirty="0"/>
        </a:p>
      </dsp:txBody>
      <dsp:txXfrm>
        <a:off x="406133" y="1904525"/>
        <a:ext cx="1381723" cy="13817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30D58-2BC0-401C-BC8E-838D9EA3B56D}" type="datetimeFigureOut">
              <a:rPr lang="ko-KR" altLang="en-US" smtClean="0"/>
              <a:pPr/>
              <a:t>2012-09-14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1C6AC8-C4ED-4BDB-AA94-75D262E61C0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ubmed?term=Tanaka%20Y%5bAuthor%5d&amp;cauthor=true&amp;cauthor_uid=18396056" TargetMode="External"/><Relationship Id="rId7" Type="http://schemas.openxmlformats.org/officeDocument/2006/relationships/hyperlink" Target="http://www.ncbi.nlm.nih.gov/pubmed?term=Okita%20Y%5bAuthor%5d&amp;cauthor=true&amp;cauthor_uid=18396056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ncbi.nlm.nih.gov/pubmed?term=Yoshimura%20M%5bAuthor%5d&amp;cauthor=true&amp;cauthor_uid=18396056" TargetMode="External"/><Relationship Id="rId5" Type="http://schemas.openxmlformats.org/officeDocument/2006/relationships/hyperlink" Target="http://www.ncbi.nlm.nih.gov/pubmed?term=Nishio%20W%5bAuthor%5d&amp;cauthor=true&amp;cauthor_uid=18396056" TargetMode="External"/><Relationship Id="rId4" Type="http://schemas.openxmlformats.org/officeDocument/2006/relationships/hyperlink" Target="http://www.ncbi.nlm.nih.gov/pubmed?term=Maniwa%20Y%5bAuthor%5d&amp;cauthor=true&amp;cauthor_uid=18396056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안녕하십니까</a:t>
            </a:r>
            <a:endParaRPr lang="en-US" altLang="ko-KR" dirty="0" smtClean="0"/>
          </a:p>
          <a:p>
            <a:r>
              <a:rPr lang="ko-KR" altLang="en-US" dirty="0" smtClean="0"/>
              <a:t>서울의대 조석기입니다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전공의 연수 교육 </a:t>
            </a:r>
            <a:r>
              <a:rPr lang="en-US" altLang="ko-KR" dirty="0" smtClean="0"/>
              <a:t>2</a:t>
            </a:r>
            <a:r>
              <a:rPr lang="ko-KR" altLang="en-US" dirty="0" smtClean="0"/>
              <a:t>일째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general thoracic part</a:t>
            </a:r>
            <a:r>
              <a:rPr lang="ko-KR" altLang="en-US" baseline="0" dirty="0" smtClean="0"/>
              <a:t>에서 </a:t>
            </a:r>
            <a:endParaRPr lang="en-US" altLang="ko-KR" baseline="0" dirty="0" smtClean="0"/>
          </a:p>
          <a:p>
            <a:r>
              <a:rPr lang="ko-KR" altLang="en-US" baseline="0" dirty="0" smtClean="0"/>
              <a:t>저는  오늘 </a:t>
            </a:r>
            <a:r>
              <a:rPr lang="en-US" altLang="ko-KR" baseline="0" dirty="0" smtClean="0"/>
              <a:t>Pulmonary metastasis</a:t>
            </a:r>
            <a:r>
              <a:rPr lang="ko-KR" altLang="en-US" baseline="0" dirty="0" smtClean="0"/>
              <a:t>에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대해서 </a:t>
            </a:r>
            <a:r>
              <a:rPr lang="ko-KR" altLang="en-US" baseline="0" dirty="0" err="1" smtClean="0"/>
              <a:t>말씀드리도록</a:t>
            </a:r>
            <a:r>
              <a:rPr lang="ko-KR" altLang="en-US" baseline="0" dirty="0" smtClean="0"/>
              <a:t> 하겠습니다</a:t>
            </a:r>
            <a:r>
              <a:rPr lang="en-US" altLang="ko-KR" baseline="0" dirty="0" smtClean="0"/>
              <a:t>.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baseline="0" dirty="0" smtClean="0"/>
              <a:t>1. size</a:t>
            </a:r>
          </a:p>
          <a:p>
            <a:r>
              <a:rPr lang="en-US" altLang="ko-KR" baseline="0" dirty="0" smtClean="0"/>
              <a:t>   - </a:t>
            </a:r>
            <a:r>
              <a:rPr lang="ko-KR" altLang="en-US" baseline="0" dirty="0" smtClean="0"/>
              <a:t>크기가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크면 당연히 </a:t>
            </a:r>
            <a:r>
              <a:rPr lang="en-US" altLang="ko-KR" baseline="0" dirty="0" smtClean="0"/>
              <a:t>PM</a:t>
            </a:r>
            <a:r>
              <a:rPr lang="ko-KR" altLang="en-US" baseline="0" dirty="0" smtClean="0"/>
              <a:t>일 가능성이 작은 것 보다는 높다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   - </a:t>
            </a:r>
            <a:r>
              <a:rPr lang="ko-KR" altLang="en-US" baseline="0" dirty="0" smtClean="0"/>
              <a:t>크기가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작더라도 다발성일 경우에 </a:t>
            </a:r>
            <a:r>
              <a:rPr lang="en-US" altLang="ko-KR" baseline="0" dirty="0" smtClean="0"/>
              <a:t>PM</a:t>
            </a:r>
            <a:r>
              <a:rPr lang="ko-KR" altLang="en-US" baseline="0" dirty="0" smtClean="0"/>
              <a:t>가능성이 높다</a:t>
            </a:r>
            <a:endParaRPr lang="en-US" altLang="ko-KR" baseline="0" dirty="0" smtClean="0"/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2. Growth rate</a:t>
            </a:r>
          </a:p>
          <a:p>
            <a:r>
              <a:rPr lang="en-US" altLang="ko-KR" baseline="0" dirty="0" smtClean="0"/>
              <a:t>Differ according to the cell type</a:t>
            </a:r>
          </a:p>
          <a:p>
            <a:r>
              <a:rPr lang="en-US" altLang="ko-KR" baseline="0" dirty="0" smtClean="0"/>
              <a:t>Different </a:t>
            </a:r>
            <a:r>
              <a:rPr lang="en-US" altLang="ko-KR" baseline="0" dirty="0" err="1" smtClean="0"/>
              <a:t>mets</a:t>
            </a:r>
            <a:r>
              <a:rPr lang="en-US" altLang="ko-KR" baseline="0" dirty="0" smtClean="0"/>
              <a:t> nodules of the same cell type within the same patients.</a:t>
            </a:r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Doubling time</a:t>
            </a:r>
          </a:p>
          <a:p>
            <a:r>
              <a:rPr lang="en-US" altLang="ko-KR" baseline="0" dirty="0" smtClean="0"/>
              <a:t>Breast cancer 11-745days</a:t>
            </a:r>
          </a:p>
          <a:p>
            <a:r>
              <a:rPr lang="en-US" altLang="ko-KR" baseline="0" dirty="0" smtClean="0"/>
              <a:t>Colorectal 11-150days</a:t>
            </a:r>
          </a:p>
          <a:p>
            <a:r>
              <a:rPr lang="en-US" altLang="ko-KR" baseline="0" dirty="0" smtClean="0"/>
              <a:t>Sarcoma 17-253d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내용 삽입</a:t>
            </a:r>
            <a:endParaRPr lang="en-US" altLang="ko-KR" dirty="0" smtClean="0"/>
          </a:p>
          <a:p>
            <a:r>
              <a:rPr lang="en-US" altLang="ko-KR" dirty="0" err="1" smtClean="0">
                <a:hlinkClick r:id="" action="ppaction://hlinkfile" tooltip="European journal of cardio-thoracic surgery : official journal of the European Association for Cardio-thoracic Surgery."/>
              </a:rPr>
              <a:t>Eur</a:t>
            </a:r>
            <a:r>
              <a:rPr lang="en-US" altLang="ko-KR" dirty="0" smtClean="0">
                <a:hlinkClick r:id="" action="ppaction://hlinkfile" tooltip="European journal of cardio-thoracic surgery : official journal of the European Association for Cardio-thoracic Surgery."/>
              </a:rPr>
              <a:t> J </a:t>
            </a:r>
            <a:r>
              <a:rPr lang="en-US" altLang="ko-KR" dirty="0" err="1" smtClean="0">
                <a:hlinkClick r:id="" action="ppaction://hlinkfile" tooltip="European journal of cardio-thoracic surgery : official journal of the European Association for Cardio-thoracic Surgery."/>
              </a:rPr>
              <a:t>Cardiothorac</a:t>
            </a:r>
            <a:r>
              <a:rPr lang="en-US" altLang="ko-KR" dirty="0" smtClean="0">
                <a:hlinkClick r:id="" action="ppaction://hlinkfile" tooltip="European journal of cardio-thoracic surgery : official journal of the European Association for Cardio-thoracic Surgery."/>
              </a:rPr>
              <a:t> Surg.</a:t>
            </a:r>
            <a:r>
              <a:rPr lang="en-US" altLang="ko-KR" dirty="0" smtClean="0"/>
              <a:t> 2008 Jun;33(6):1135-8. </a:t>
            </a:r>
            <a:r>
              <a:rPr lang="en-US" altLang="ko-KR" dirty="0" err="1" smtClean="0"/>
              <a:t>Epub</a:t>
            </a:r>
            <a:r>
              <a:rPr lang="en-US" altLang="ko-KR" dirty="0" smtClean="0"/>
              <a:t> 2008 Apr 8.</a:t>
            </a:r>
          </a:p>
          <a:p>
            <a:r>
              <a:rPr lang="en-US" altLang="ko-KR" b="1" dirty="0" smtClean="0"/>
              <a:t>The optimal timing to </a:t>
            </a:r>
            <a:r>
              <a:rPr lang="en-US" altLang="ko-KR" b="1" dirty="0" err="1" smtClean="0"/>
              <a:t>resect</a:t>
            </a:r>
            <a:r>
              <a:rPr lang="en-US" altLang="ko-KR" b="1" dirty="0" smtClean="0"/>
              <a:t> pulmonary metastasis.</a:t>
            </a:r>
          </a:p>
          <a:p>
            <a:r>
              <a:rPr lang="en-US" altLang="ko-KR" dirty="0" smtClean="0">
                <a:hlinkClick r:id="rId3" action="ppaction://hlinkfile"/>
              </a:rPr>
              <a:t>Tanaka Y</a:t>
            </a:r>
            <a:r>
              <a:rPr lang="en-US" altLang="ko-KR" dirty="0" smtClean="0"/>
              <a:t>, </a:t>
            </a:r>
            <a:r>
              <a:rPr lang="en-US" altLang="ko-KR" dirty="0" err="1" smtClean="0">
                <a:hlinkClick r:id="rId4" action="ppaction://hlinkfile"/>
              </a:rPr>
              <a:t>Maniwa</a:t>
            </a:r>
            <a:r>
              <a:rPr lang="en-US" altLang="ko-KR" dirty="0" smtClean="0">
                <a:hlinkClick r:id="rId4" action="ppaction://hlinkfile"/>
              </a:rPr>
              <a:t> Y</a:t>
            </a:r>
            <a:r>
              <a:rPr lang="en-US" altLang="ko-KR" dirty="0" smtClean="0"/>
              <a:t>, </a:t>
            </a:r>
            <a:r>
              <a:rPr lang="en-US" altLang="ko-KR" dirty="0" err="1" smtClean="0">
                <a:hlinkClick r:id="rId5" action="ppaction://hlinkfile"/>
              </a:rPr>
              <a:t>Nishio</a:t>
            </a:r>
            <a:r>
              <a:rPr lang="en-US" altLang="ko-KR" dirty="0" smtClean="0">
                <a:hlinkClick r:id="rId5" action="ppaction://hlinkfile"/>
              </a:rPr>
              <a:t> W</a:t>
            </a:r>
            <a:r>
              <a:rPr lang="en-US" altLang="ko-KR" dirty="0" smtClean="0"/>
              <a:t>, </a:t>
            </a:r>
            <a:r>
              <a:rPr lang="en-US" altLang="ko-KR" dirty="0" smtClean="0">
                <a:hlinkClick r:id="rId6" action="ppaction://hlinkfile"/>
              </a:rPr>
              <a:t>Yoshimura M</a:t>
            </a:r>
            <a:r>
              <a:rPr lang="en-US" altLang="ko-KR" dirty="0" smtClean="0"/>
              <a:t>, </a:t>
            </a:r>
            <a:r>
              <a:rPr lang="en-US" altLang="ko-KR" dirty="0" err="1" smtClean="0">
                <a:hlinkClick r:id="rId7" action="ppaction://hlinkfile"/>
              </a:rPr>
              <a:t>Okita</a:t>
            </a:r>
            <a:r>
              <a:rPr lang="en-US" altLang="ko-KR" dirty="0" smtClean="0">
                <a:hlinkClick r:id="rId7" action="ppaction://hlinkfile"/>
              </a:rPr>
              <a:t> Y</a:t>
            </a:r>
            <a:r>
              <a:rPr lang="en-US" altLang="ko-KR" dirty="0" smtClean="0"/>
              <a:t>.</a:t>
            </a:r>
          </a:p>
          <a:p>
            <a:r>
              <a:rPr lang="en-US" altLang="ko-KR" b="1" dirty="0" smtClean="0"/>
              <a:t>Source</a:t>
            </a:r>
          </a:p>
          <a:p>
            <a:r>
              <a:rPr lang="en-US" altLang="ko-KR" dirty="0" smtClean="0"/>
              <a:t>Division of Cardiovascular, Thoracic, and Pediatric Surgery, Kobe University Graduate School of Medicine, 7-5-2, </a:t>
            </a:r>
            <a:r>
              <a:rPr lang="en-US" altLang="ko-KR" dirty="0" err="1" smtClean="0"/>
              <a:t>Kusunoki-cho</a:t>
            </a:r>
            <a:r>
              <a:rPr lang="en-US" altLang="ko-KR" dirty="0" smtClean="0"/>
              <a:t>, Chuo-</a:t>
            </a:r>
            <a:r>
              <a:rPr lang="en-US" altLang="ko-KR" dirty="0" err="1" smtClean="0"/>
              <a:t>ku</a:t>
            </a:r>
            <a:r>
              <a:rPr lang="en-US" altLang="ko-KR" dirty="0" smtClean="0"/>
              <a:t>, Kobe 650-0017, Japan.</a:t>
            </a:r>
          </a:p>
          <a:p>
            <a:r>
              <a:rPr lang="en-US" altLang="ko-KR" b="1" dirty="0" smtClean="0"/>
              <a:t>Abstract</a:t>
            </a:r>
          </a:p>
          <a:p>
            <a:r>
              <a:rPr lang="en-US" altLang="ko-KR" b="1" dirty="0" smtClean="0"/>
              <a:t>OBJECTIVE: </a:t>
            </a:r>
          </a:p>
          <a:p>
            <a:r>
              <a:rPr lang="en-US" altLang="ko-KR" dirty="0" smtClean="0"/>
              <a:t>There is no criterion for the timing of surgical resection of pulmonary metastasis. In this study, we investigated the optimal period for pulmonary </a:t>
            </a:r>
            <a:r>
              <a:rPr lang="en-US" altLang="ko-KR" dirty="0" err="1" smtClean="0"/>
              <a:t>metastasectomy</a:t>
            </a:r>
            <a:r>
              <a:rPr lang="en-US" altLang="ko-KR" dirty="0" smtClean="0"/>
              <a:t>.</a:t>
            </a:r>
          </a:p>
          <a:p>
            <a:r>
              <a:rPr lang="en-US" altLang="ko-KR" b="1" dirty="0" smtClean="0"/>
              <a:t>METHODS: </a:t>
            </a:r>
          </a:p>
          <a:p>
            <a:r>
              <a:rPr lang="en-US" altLang="ko-KR" dirty="0" smtClean="0"/>
              <a:t>Between 2000 and 2005, 68 patients underwent complete pulmonary resection of metastatic cancer. Clinical prognostic factor in multivariate analysis was examined.</a:t>
            </a:r>
          </a:p>
          <a:p>
            <a:r>
              <a:rPr lang="en-US" altLang="ko-KR" b="1" dirty="0" smtClean="0"/>
              <a:t>RESULTS: </a:t>
            </a:r>
          </a:p>
          <a:p>
            <a:r>
              <a:rPr lang="en-US" altLang="ko-KR" dirty="0" smtClean="0"/>
              <a:t>The interval from pulmonary </a:t>
            </a:r>
            <a:r>
              <a:rPr lang="en-US" altLang="ko-KR" dirty="0" err="1" smtClean="0"/>
              <a:t>metastasectomy</a:t>
            </a:r>
            <a:r>
              <a:rPr lang="en-US" altLang="ko-KR" dirty="0" smtClean="0"/>
              <a:t> until subsequent recurrence and the interval from detection of pulmonary metastasis until pulmonary </a:t>
            </a:r>
            <a:r>
              <a:rPr lang="en-US" altLang="ko-KR" dirty="0" err="1" smtClean="0"/>
              <a:t>metastasectomy</a:t>
            </a:r>
            <a:r>
              <a:rPr lang="en-US" altLang="ko-KR" dirty="0" smtClean="0"/>
              <a:t> were independent prognostic factors. To investigate the relationship between the two characteristics, the 68 patients were divided into two groups according to the interval from lung </a:t>
            </a:r>
            <a:r>
              <a:rPr lang="en-US" altLang="ko-KR" dirty="0" err="1" smtClean="0"/>
              <a:t>metastasectomy</a:t>
            </a:r>
            <a:r>
              <a:rPr lang="en-US" altLang="ko-KR" dirty="0" smtClean="0"/>
              <a:t> until subsequent recurrence. Nineteen patients relapsed within 1 year after pulmonary </a:t>
            </a:r>
            <a:r>
              <a:rPr lang="en-US" altLang="ko-KR" dirty="0" err="1" smtClean="0"/>
              <a:t>metastasectomy</a:t>
            </a:r>
            <a:r>
              <a:rPr lang="en-US" altLang="ko-KR" dirty="0" smtClean="0"/>
              <a:t> (group A), while 49 patients did not relapse within 1 year (group B). The interval from detection of pulmonary metastasis until pulmonary </a:t>
            </a:r>
            <a:r>
              <a:rPr lang="en-US" altLang="ko-KR" dirty="0" err="1" smtClean="0"/>
              <a:t>metastasectomy</a:t>
            </a:r>
            <a:r>
              <a:rPr lang="en-US" altLang="ko-KR" dirty="0" smtClean="0"/>
              <a:t> was significantly shorter in group A than in group B (2.9 months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 7.1 months, p=0.01). Based on these results, we divided the patients into two different groups and survival was compared. Significantly shorter survival was observed in the patients who underwent pulmonary </a:t>
            </a:r>
            <a:r>
              <a:rPr lang="en-US" altLang="ko-KR" dirty="0" err="1" smtClean="0"/>
              <a:t>metastasectomy</a:t>
            </a:r>
            <a:r>
              <a:rPr lang="en-US" altLang="ko-KR" dirty="0" smtClean="0"/>
              <a:t> within 3 months after detection of pulmonary metastasis (group X, n=35) than in those who underwent the surgery beyond 3 months (group Y, n=33).</a:t>
            </a:r>
          </a:p>
          <a:p>
            <a:r>
              <a:rPr lang="en-US" altLang="ko-KR" b="1" dirty="0" smtClean="0"/>
              <a:t>CONCLUSIONS: </a:t>
            </a:r>
          </a:p>
          <a:p>
            <a:r>
              <a:rPr lang="en-US" altLang="ko-KR" dirty="0" smtClean="0"/>
              <a:t>There were many cases of early relapse after </a:t>
            </a:r>
            <a:r>
              <a:rPr lang="en-US" altLang="ko-KR" dirty="0" err="1" smtClean="0"/>
              <a:t>metastasectomy</a:t>
            </a:r>
            <a:r>
              <a:rPr lang="en-US" altLang="ko-KR" dirty="0" smtClean="0"/>
              <a:t> when the interval from detection of pulmonary metastasis until pulmonary </a:t>
            </a:r>
            <a:r>
              <a:rPr lang="en-US" altLang="ko-KR" dirty="0" err="1" smtClean="0"/>
              <a:t>metastasectomy</a:t>
            </a:r>
            <a:r>
              <a:rPr lang="en-US" altLang="ko-KR" dirty="0" smtClean="0"/>
              <a:t> was short. Performing </a:t>
            </a:r>
            <a:r>
              <a:rPr lang="en-US" altLang="ko-KR" dirty="0" err="1" smtClean="0"/>
              <a:t>metastasectomy</a:t>
            </a:r>
            <a:r>
              <a:rPr lang="en-US" altLang="ko-KR" dirty="0" smtClean="0"/>
              <a:t> at least three months after detection of pulmonary metastasis may significantly improve the prognosis of patients.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err="1" smtClean="0"/>
              <a:t>Expansile</a:t>
            </a:r>
            <a:r>
              <a:rPr lang="en-US" altLang="ko-KR" baseline="0" dirty="0" smtClean="0"/>
              <a:t> growth pattern; well defined smoothly </a:t>
            </a:r>
            <a:r>
              <a:rPr lang="en-US" altLang="ko-KR" baseline="0" dirty="0" err="1" smtClean="0"/>
              <a:t>marginated</a:t>
            </a:r>
            <a:endParaRPr lang="en-US" altLang="ko-KR" baseline="0" dirty="0" smtClean="0"/>
          </a:p>
          <a:p>
            <a:r>
              <a:rPr lang="en-US" altLang="ko-KR" baseline="0" dirty="0" smtClean="0"/>
              <a:t>Alveolar space filling pattern ; well defined, smooth</a:t>
            </a:r>
          </a:p>
          <a:p>
            <a:r>
              <a:rPr lang="en-US" altLang="ko-KR" baseline="0" dirty="0" smtClean="0"/>
              <a:t>Alveolar cell type; poorly defined margins</a:t>
            </a:r>
          </a:p>
          <a:p>
            <a:r>
              <a:rPr lang="en-US" altLang="ko-KR" baseline="0" dirty="0" smtClean="0"/>
              <a:t>Interstitial proliferation; irregular margin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 smtClean="0"/>
              <a:t>1. </a:t>
            </a:r>
            <a:r>
              <a:rPr lang="en-US" altLang="ko-KR" dirty="0" err="1" smtClean="0"/>
              <a:t>Cavitation</a:t>
            </a:r>
            <a:r>
              <a:rPr lang="en-US" altLang="ko-KR" dirty="0" smtClean="0"/>
              <a:t> rare finding, 4% of </a:t>
            </a:r>
            <a:r>
              <a:rPr lang="en-US" altLang="ko-KR" dirty="0" err="1" smtClean="0"/>
              <a:t>mets</a:t>
            </a:r>
            <a:r>
              <a:rPr lang="en-US" altLang="ko-KR" dirty="0" smtClean="0"/>
              <a:t> nodules,</a:t>
            </a:r>
            <a:r>
              <a:rPr lang="en-US" altLang="ko-KR" baseline="0" dirty="0" smtClean="0"/>
              <a:t> </a:t>
            </a:r>
            <a:r>
              <a:rPr lang="en-US" altLang="ko-KR" baseline="0" dirty="0" err="1" smtClean="0"/>
              <a:t>squamous</a:t>
            </a:r>
            <a:r>
              <a:rPr lang="en-US" altLang="ko-KR" baseline="0" dirty="0" smtClean="0"/>
              <a:t> cell carcinoma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aseline="0" dirty="0" smtClean="0"/>
              <a:t>1) C is sign that </a:t>
            </a:r>
            <a:r>
              <a:rPr lang="en-US" altLang="ko-KR" baseline="0" dirty="0" err="1" smtClean="0"/>
              <a:t>mets</a:t>
            </a:r>
            <a:r>
              <a:rPr lang="en-US" altLang="ko-KR" baseline="0" dirty="0" smtClean="0"/>
              <a:t> has outgrown its blood supply and is demonstrating central necrosis.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 smtClean="0"/>
              <a:t>2) Check valve mechanism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 smtClean="0"/>
              <a:t>3) After chemo, radiotherapy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 err="1" smtClean="0"/>
              <a:t>DDx</a:t>
            </a:r>
            <a:r>
              <a:rPr lang="en-US" altLang="ko-KR" dirty="0" smtClean="0"/>
              <a:t>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 smtClean="0"/>
              <a:t> 1)</a:t>
            </a:r>
            <a:r>
              <a:rPr lang="en-US" altLang="ko-KR" baseline="0" dirty="0" smtClean="0"/>
              <a:t> cavity with thick irregular wall : cancer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aseline="0" dirty="0" smtClean="0"/>
              <a:t> 2) thin, smooth wall ; benign</a:t>
            </a:r>
          </a:p>
          <a:p>
            <a:endParaRPr lang="en-US" altLang="ko-KR" baseline="0" dirty="0" smtClean="0"/>
          </a:p>
          <a:p>
            <a:endParaRPr lang="en-US" altLang="ko-KR" baseline="0" dirty="0" smtClean="0"/>
          </a:p>
          <a:p>
            <a:r>
              <a:rPr lang="en-US" altLang="ko-KR" baseline="0" dirty="0" err="1" smtClean="0"/>
              <a:t>Osteosarcoma</a:t>
            </a:r>
            <a:endParaRPr lang="en-US" altLang="ko-KR" baseline="0" dirty="0" smtClean="0"/>
          </a:p>
          <a:p>
            <a:r>
              <a:rPr lang="en-US" altLang="ko-KR" baseline="0" dirty="0" smtClean="0"/>
              <a:t>Metastatic nodules may form calcification following chemotherapy and radiation therapy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aseline="0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 smtClean="0"/>
              <a:t>2. Distribution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일반적으로 </a:t>
            </a:r>
            <a:r>
              <a:rPr lang="en-US" altLang="ko-KR" dirty="0" err="1" smtClean="0"/>
              <a:t>mediastinal</a:t>
            </a:r>
            <a:r>
              <a:rPr lang="en-US" altLang="ko-KR" baseline="0" dirty="0" smtClean="0"/>
              <a:t> node</a:t>
            </a:r>
            <a:r>
              <a:rPr lang="ko-KR" altLang="en-US" baseline="0" dirty="0" smtClean="0"/>
              <a:t>에만 단독으로 전이되는 경우는 적습니다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Med node</a:t>
            </a:r>
            <a:r>
              <a:rPr lang="ko-KR" altLang="en-US" baseline="0" dirty="0" smtClean="0"/>
              <a:t>에 전이를 잘하는 </a:t>
            </a:r>
            <a:r>
              <a:rPr lang="en-US" altLang="ko-KR" baseline="0" dirty="0" smtClean="0"/>
              <a:t>primary site</a:t>
            </a:r>
            <a:r>
              <a:rPr lang="ko-KR" altLang="en-US" baseline="0" dirty="0" smtClean="0"/>
              <a:t>들에는 다음과 같고</a:t>
            </a:r>
            <a:endParaRPr lang="en-US" altLang="ko-KR" baseline="0" dirty="0" smtClean="0"/>
          </a:p>
          <a:p>
            <a:r>
              <a:rPr lang="en-US" altLang="ko-KR" baseline="0" dirty="0" smtClean="0"/>
              <a:t>Med node</a:t>
            </a:r>
            <a:r>
              <a:rPr lang="ko-KR" altLang="en-US" baseline="0" dirty="0" smtClean="0"/>
              <a:t> 전이가 있는 경우 </a:t>
            </a:r>
            <a:r>
              <a:rPr lang="en-US" altLang="ko-KR" baseline="0" dirty="0" smtClean="0"/>
              <a:t>40%</a:t>
            </a:r>
            <a:r>
              <a:rPr lang="ko-KR" altLang="en-US" baseline="0" dirty="0" smtClean="0"/>
              <a:t>에서는 폐실질에도 전이가 있습니다</a:t>
            </a:r>
            <a:endParaRPr lang="en-US" altLang="ko-KR" baseline="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3-1 differentiation PM from primary</a:t>
            </a:r>
            <a:r>
              <a:rPr lang="en-US" altLang="ko-KR" baseline="0" dirty="0" smtClean="0"/>
              <a:t> lung cancer</a:t>
            </a:r>
          </a:p>
          <a:p>
            <a:r>
              <a:rPr lang="ko-KR" altLang="en-US" baseline="0" dirty="0" smtClean="0"/>
              <a:t>앞서 다양한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특징들을 살펴 보았지만 이것만으로 </a:t>
            </a:r>
            <a:r>
              <a:rPr lang="en-US" altLang="ko-KR" baseline="0" dirty="0" smtClean="0"/>
              <a:t>PM</a:t>
            </a:r>
            <a:r>
              <a:rPr lang="ko-KR" altLang="en-US" baseline="0" dirty="0" smtClean="0"/>
              <a:t>을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확신할 수는 없습니다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특히 </a:t>
            </a:r>
            <a:r>
              <a:rPr lang="en-US" altLang="ko-KR" baseline="0" dirty="0" smtClean="0"/>
              <a:t>SPN</a:t>
            </a:r>
            <a:r>
              <a:rPr lang="ko-KR" altLang="en-US" baseline="0" dirty="0" smtClean="0"/>
              <a:t>인 경우에는 더욱 그렇습니다</a:t>
            </a:r>
            <a:r>
              <a:rPr lang="en-US" altLang="ko-KR" baseline="0" dirty="0" smtClean="0"/>
              <a:t>. </a:t>
            </a:r>
          </a:p>
          <a:p>
            <a:r>
              <a:rPr lang="en-US" altLang="ko-KR" baseline="0" dirty="0" smtClean="0"/>
              <a:t>SPN</a:t>
            </a:r>
            <a:r>
              <a:rPr lang="ko-KR" altLang="en-US" baseline="0" dirty="0" smtClean="0"/>
              <a:t>일 경우 </a:t>
            </a:r>
            <a:r>
              <a:rPr lang="en-US" altLang="ko-KR" baseline="0" dirty="0" smtClean="0"/>
              <a:t>primary lung cancer</a:t>
            </a:r>
            <a:r>
              <a:rPr lang="ko-KR" altLang="en-US" baseline="0" dirty="0" smtClean="0"/>
              <a:t>인지 </a:t>
            </a:r>
            <a:r>
              <a:rPr lang="en-US" altLang="ko-KR" baseline="0" dirty="0" err="1" smtClean="0"/>
              <a:t>mets</a:t>
            </a:r>
            <a:r>
              <a:rPr lang="ko-KR" altLang="en-US" baseline="0" dirty="0" smtClean="0"/>
              <a:t>인지를 감별해야 합니다</a:t>
            </a:r>
            <a:r>
              <a:rPr lang="en-US" altLang="ko-KR" baseline="0" dirty="0" smtClean="0"/>
              <a:t>. </a:t>
            </a:r>
          </a:p>
          <a:p>
            <a:r>
              <a:rPr lang="ko-KR" altLang="en-US" baseline="0" dirty="0" smtClean="0"/>
              <a:t>왜 감별할까요</a:t>
            </a:r>
            <a:r>
              <a:rPr lang="en-US" altLang="ko-KR" baseline="0" dirty="0" smtClean="0"/>
              <a:t>?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err="1" smtClean="0"/>
              <a:t>Extrathoracic</a:t>
            </a:r>
            <a:r>
              <a:rPr lang="en-US" altLang="ko-KR" baseline="0" dirty="0" smtClean="0"/>
              <a:t> cancer</a:t>
            </a:r>
            <a:r>
              <a:rPr lang="ko-KR" altLang="en-US" baseline="0" dirty="0" smtClean="0"/>
              <a:t>가 당연히 있어야 하고 </a:t>
            </a:r>
            <a:endParaRPr lang="en-US" altLang="ko-KR" baseline="0" dirty="0" smtClean="0"/>
          </a:p>
          <a:p>
            <a:r>
              <a:rPr lang="ko-KR" altLang="en-US" baseline="0" dirty="0" smtClean="0"/>
              <a:t>다발성일 경우에는 </a:t>
            </a:r>
            <a:r>
              <a:rPr lang="en-US" altLang="ko-KR" baseline="0" dirty="0" smtClean="0"/>
              <a:t>PM</a:t>
            </a:r>
            <a:r>
              <a:rPr lang="ko-KR" altLang="en-US" baseline="0" dirty="0" smtClean="0"/>
              <a:t>가능성이 높겠고 그래도 감별이 안되면</a:t>
            </a:r>
            <a:endParaRPr lang="en-US" altLang="ko-KR" baseline="0" dirty="0" smtClean="0"/>
          </a:p>
          <a:p>
            <a:r>
              <a:rPr lang="en-US" altLang="ko-KR" baseline="0" dirty="0" smtClean="0"/>
              <a:t>Biopsy</a:t>
            </a:r>
            <a:r>
              <a:rPr lang="ko-KR" altLang="en-US" baseline="0" dirty="0" smtClean="0"/>
              <a:t>를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시행하게 됩니다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그런데 </a:t>
            </a:r>
            <a:r>
              <a:rPr lang="en-US" altLang="ko-KR" baseline="0" dirty="0" smtClean="0"/>
              <a:t>ADC, SQCC</a:t>
            </a:r>
            <a:r>
              <a:rPr lang="ko-KR" altLang="en-US" baseline="0" dirty="0" smtClean="0"/>
              <a:t>등이 나와서 이것이 </a:t>
            </a:r>
            <a:r>
              <a:rPr lang="en-US" altLang="ko-KR" baseline="0" dirty="0" smtClean="0"/>
              <a:t>primary site</a:t>
            </a:r>
            <a:r>
              <a:rPr lang="ko-KR" altLang="en-US" baseline="0" dirty="0" smtClean="0"/>
              <a:t>의 </a:t>
            </a:r>
            <a:r>
              <a:rPr lang="en-US" altLang="ko-KR" baseline="0" dirty="0" smtClean="0"/>
              <a:t>cell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type</a:t>
            </a:r>
            <a:r>
              <a:rPr lang="ko-KR" altLang="en-US" baseline="0" dirty="0" smtClean="0"/>
              <a:t>과 동일하다면 감별이 </a:t>
            </a:r>
            <a:endParaRPr lang="en-US" altLang="ko-KR" baseline="0" dirty="0" smtClean="0"/>
          </a:p>
          <a:p>
            <a:r>
              <a:rPr lang="ko-KR" altLang="en-US" baseline="0" dirty="0" smtClean="0"/>
              <a:t>어렵습니다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그래서 </a:t>
            </a:r>
            <a:r>
              <a:rPr lang="en-US" altLang="ko-KR" baseline="0" dirty="0" smtClean="0"/>
              <a:t>differentiation</a:t>
            </a:r>
            <a:r>
              <a:rPr lang="ko-KR" altLang="en-US" baseline="0" dirty="0" smtClean="0"/>
              <a:t>의 차이를 본다든지</a:t>
            </a:r>
            <a:r>
              <a:rPr lang="en-US" altLang="ko-KR" baseline="0" dirty="0" smtClean="0"/>
              <a:t>, CIS </a:t>
            </a:r>
            <a:r>
              <a:rPr lang="ko-KR" altLang="en-US" baseline="0" dirty="0" err="1" smtClean="0"/>
              <a:t>병변의</a:t>
            </a:r>
            <a:r>
              <a:rPr lang="ko-KR" altLang="en-US" baseline="0" dirty="0" smtClean="0"/>
              <a:t> 유무 등을 확인하게 됩니다</a:t>
            </a:r>
            <a:r>
              <a:rPr lang="en-US" altLang="ko-KR" baseline="0" dirty="0" smtClean="0"/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최근에 많이 하는 방법 중에 하나가 </a:t>
            </a:r>
            <a:r>
              <a:rPr lang="en-US" altLang="ko-KR" dirty="0" smtClean="0"/>
              <a:t>IHC</a:t>
            </a:r>
            <a:r>
              <a:rPr lang="ko-KR" altLang="en-US" dirty="0" smtClean="0"/>
              <a:t>의</a:t>
            </a:r>
            <a:r>
              <a:rPr lang="en-US" altLang="ko-KR" dirty="0" smtClean="0"/>
              <a:t> pattern</a:t>
            </a:r>
            <a:r>
              <a:rPr lang="ko-KR" altLang="en-US" dirty="0" smtClean="0"/>
              <a:t>을 보고 감별할 수 잇습니다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치료는 어떻게 할까요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pulmonary</a:t>
            </a:r>
            <a:r>
              <a:rPr lang="en-US" altLang="ko-KR" baseline="0" dirty="0" smtClean="0"/>
              <a:t> metastasis</a:t>
            </a:r>
            <a:r>
              <a:rPr lang="ko-KR" altLang="en-US" baseline="0" dirty="0" smtClean="0"/>
              <a:t>에서 대해서 여러분들은 어떤 내용들을 알고 계신가요</a:t>
            </a:r>
            <a:r>
              <a:rPr lang="en-US" altLang="ko-KR" baseline="0" dirty="0" smtClean="0"/>
              <a:t>?</a:t>
            </a:r>
          </a:p>
          <a:p>
            <a:r>
              <a:rPr lang="ko-KR" altLang="en-US" baseline="0" dirty="0" smtClean="0"/>
              <a:t>의사들 중에서 흉부외과 의사들이 </a:t>
            </a:r>
            <a:r>
              <a:rPr lang="ko-KR" altLang="en-US" baseline="0" dirty="0" err="1" smtClean="0"/>
              <a:t>가져할</a:t>
            </a:r>
            <a:r>
              <a:rPr lang="ko-KR" altLang="en-US" baseline="0" dirty="0" smtClean="0"/>
              <a:t> 능력 중에는 </a:t>
            </a:r>
            <a:r>
              <a:rPr lang="ko-KR" altLang="en-US" baseline="0" dirty="0" err="1" smtClean="0"/>
              <a:t>여러가지가</a:t>
            </a:r>
            <a:r>
              <a:rPr lang="ko-KR" altLang="en-US" baseline="0" dirty="0" smtClean="0"/>
              <a:t> 있지만 순간</a:t>
            </a:r>
            <a:r>
              <a:rPr lang="en-US" altLang="ko-KR" baseline="0" dirty="0" smtClean="0"/>
              <a:t>-</a:t>
            </a:r>
            <a:r>
              <a:rPr lang="ko-KR" altLang="en-US" baseline="0" dirty="0" smtClean="0"/>
              <a:t>순간에 대처하는 능력이 매우 중요합니다</a:t>
            </a:r>
            <a:endParaRPr lang="en-US" altLang="ko-KR" baseline="0" dirty="0" smtClean="0"/>
          </a:p>
          <a:p>
            <a:r>
              <a:rPr lang="ko-KR" altLang="en-US" baseline="0" dirty="0" smtClean="0"/>
              <a:t>이론적인 것도 마찬 가지로 </a:t>
            </a:r>
            <a:r>
              <a:rPr lang="ko-KR" altLang="en-US" baseline="0" dirty="0" err="1" smtClean="0"/>
              <a:t>머리속에</a:t>
            </a:r>
            <a:r>
              <a:rPr lang="ko-KR" altLang="en-US" baseline="0" dirty="0" smtClean="0"/>
              <a:t> 혼란스럽게 흩어져 있는 것들을 한번은 정리해야 할 필요가 있습니다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오늘 </a:t>
            </a:r>
            <a:r>
              <a:rPr lang="ko-KR" altLang="en-US" baseline="0" dirty="0" err="1" smtClean="0"/>
              <a:t>이시간이</a:t>
            </a:r>
            <a:r>
              <a:rPr lang="ko-KR" altLang="en-US" baseline="0" dirty="0" smtClean="0"/>
              <a:t> 여러분들의 혼란을 정리할 수 있는 시간이 되었으면 합니다</a:t>
            </a:r>
            <a:r>
              <a:rPr lang="en-US" altLang="ko-KR" baseline="0" dirty="0" smtClean="0"/>
              <a:t>.</a:t>
            </a:r>
            <a:r>
              <a:rPr lang="ko-KR" altLang="en-US" baseline="0" dirty="0" smtClean="0"/>
              <a:t> </a:t>
            </a:r>
            <a:endParaRPr lang="en-US" altLang="ko-KR" baseline="0" dirty="0" smtClean="0"/>
          </a:p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4-1 surgical indications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4-1 surgical indications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5-1 surgical principle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6-1 surgical method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400736" y="914977"/>
            <a:ext cx="4055129" cy="313459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endParaRPr lang="ko-KR" altLang="en-US"/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46350" y="4352637"/>
            <a:ext cx="4770904" cy="347806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0" tIns="0" rIns="0" bIns="0"/>
          <a:lstStyle/>
          <a:p>
            <a:pPr marL="76930" indent="-76930">
              <a:lnSpc>
                <a:spcPct val="93000"/>
              </a:lnSpc>
              <a:spcBef>
                <a:spcPct val="0"/>
              </a:spcBef>
              <a:buSzPct val="45000"/>
              <a:tabLst>
                <a:tab pos="649628" algn="l"/>
                <a:tab pos="1299256" algn="l"/>
                <a:tab pos="1948884" algn="l"/>
                <a:tab pos="2598511" algn="l"/>
                <a:tab pos="3248139" algn="l"/>
                <a:tab pos="3897767" algn="l"/>
                <a:tab pos="4547395" algn="l"/>
              </a:tabLst>
            </a:pPr>
            <a:r>
              <a:rPr lang="en-GB" dirty="0">
                <a:latin typeface="Arial" charset="0"/>
                <a:ea typeface="msgothic" charset="0"/>
                <a:cs typeface="msgothic" charset="0"/>
              </a:rPr>
              <a:t>Right </a:t>
            </a:r>
            <a:r>
              <a:rPr lang="en-GB" dirty="0" err="1">
                <a:latin typeface="Arial" charset="0"/>
                <a:ea typeface="msgothic" charset="0"/>
                <a:cs typeface="msgothic" charset="0"/>
              </a:rPr>
              <a:t>thoracotomy</a:t>
            </a:r>
            <a:r>
              <a:rPr lang="en-GB" dirty="0">
                <a:latin typeface="Arial" charset="0"/>
                <a:ea typeface="msgothic" charset="0"/>
                <a:cs typeface="msgothic" charset="0"/>
              </a:rPr>
              <a:t> with lung retraction to allow palpation by the surgeon.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400736" y="914977"/>
            <a:ext cx="4055129" cy="313459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endParaRPr lang="ko-KR" altLang="en-US"/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46350" y="4352637"/>
            <a:ext cx="4770904" cy="347806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0" tIns="0" rIns="0" bIns="0"/>
          <a:lstStyle/>
          <a:p>
            <a:pPr marL="76930" indent="-76930">
              <a:lnSpc>
                <a:spcPct val="93000"/>
              </a:lnSpc>
              <a:spcBef>
                <a:spcPct val="0"/>
              </a:spcBef>
              <a:buSzPct val="45000"/>
              <a:tabLst>
                <a:tab pos="649628" algn="l"/>
                <a:tab pos="1299256" algn="l"/>
                <a:tab pos="1948884" algn="l"/>
                <a:tab pos="2598511" algn="l"/>
                <a:tab pos="3248139" algn="l"/>
                <a:tab pos="3897767" algn="l"/>
                <a:tab pos="4547395" algn="l"/>
              </a:tabLst>
            </a:pPr>
            <a:r>
              <a:rPr lang="en-GB" dirty="0">
                <a:latin typeface="Arial" charset="0"/>
                <a:ea typeface="msgothic" charset="0"/>
                <a:cs typeface="msgothic" charset="0"/>
              </a:rPr>
              <a:t>Use of the GIA staple gun.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400736" y="914977"/>
            <a:ext cx="4055129" cy="313459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endParaRPr lang="ko-KR" altLang="en-US"/>
          </a:p>
        </p:txBody>
      </p:sp>
      <p:sp>
        <p:nvSpPr>
          <p:cNvPr id="4098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46350" y="4352637"/>
            <a:ext cx="4770904" cy="347806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lIns="0" tIns="0" rIns="0" bIns="0"/>
          <a:lstStyle/>
          <a:p>
            <a:pPr marL="76930" indent="-76930">
              <a:lnSpc>
                <a:spcPct val="93000"/>
              </a:lnSpc>
              <a:spcBef>
                <a:spcPct val="0"/>
              </a:spcBef>
              <a:buSzPct val="45000"/>
              <a:tabLst>
                <a:tab pos="649628" algn="l"/>
                <a:tab pos="1299256" algn="l"/>
                <a:tab pos="1948884" algn="l"/>
                <a:tab pos="2598511" algn="l"/>
                <a:tab pos="3248139" algn="l"/>
                <a:tab pos="3897767" algn="l"/>
                <a:tab pos="4547395" algn="l"/>
              </a:tabLst>
            </a:pPr>
            <a:r>
              <a:rPr lang="en-GB" dirty="0">
                <a:latin typeface="Arial" charset="0"/>
                <a:ea typeface="msgothic" charset="0"/>
                <a:cs typeface="msgothic" charset="0"/>
              </a:rPr>
              <a:t>Use of </a:t>
            </a:r>
            <a:r>
              <a:rPr lang="en-GB" dirty="0" err="1">
                <a:latin typeface="Arial" charset="0"/>
                <a:ea typeface="msgothic" charset="0"/>
                <a:cs typeface="msgothic" charset="0"/>
              </a:rPr>
              <a:t>electrocautery</a:t>
            </a:r>
            <a:r>
              <a:rPr lang="en-GB" dirty="0">
                <a:latin typeface="Arial" charset="0"/>
                <a:ea typeface="msgothic" charset="0"/>
                <a:cs typeface="msgothic" charset="0"/>
              </a:rPr>
              <a:t> to </a:t>
            </a:r>
            <a:r>
              <a:rPr lang="en-GB" dirty="0" err="1">
                <a:latin typeface="Arial" charset="0"/>
                <a:ea typeface="msgothic" charset="0"/>
                <a:cs typeface="msgothic" charset="0"/>
              </a:rPr>
              <a:t>resect</a:t>
            </a:r>
            <a:r>
              <a:rPr lang="en-GB" dirty="0">
                <a:latin typeface="Arial" charset="0"/>
                <a:ea typeface="msgothic" charset="0"/>
                <a:cs typeface="msgothic" charset="0"/>
              </a:rPr>
              <a:t> metastases.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7-1 prognostic</a:t>
            </a:r>
            <a:r>
              <a:rPr lang="en-US" altLang="ko-KR" baseline="0" dirty="0" smtClean="0"/>
              <a:t> factor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36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▪ A total of 86 patients with pulmonary metastases from colorectal cancer underwent 102 </a:t>
            </a:r>
            <a:r>
              <a:rPr lang="en-US" altLang="ko-KR" dirty="0" err="1" smtClean="0"/>
              <a:t>metastasectomies</a:t>
            </a:r>
            <a:r>
              <a:rPr lang="en-US" altLang="ko-KR" dirty="0" smtClean="0"/>
              <a:t>, resulting in a 24% probability of survival at 5 years and 20% at 10 years. In their experience, besides completeness of resection and number of metastases (solitary versus multiple), a normal preoperative level of </a:t>
            </a:r>
            <a:r>
              <a:rPr lang="en-US" altLang="ko-KR" dirty="0" err="1" smtClean="0"/>
              <a:t>carcinoembryonic</a:t>
            </a:r>
            <a:r>
              <a:rPr lang="en-US" altLang="ko-KR" dirty="0" smtClean="0"/>
              <a:t> antigen (CEA) appeared to be a favorable prognostic factor (60% versus 4% 5-year survival).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 ▪ Pulmonary metastases were documented in 945 patients with melanoma, and the overall survival from detection was 30% at 1 year and only 4% at 5 years. Predictors of survival at multivariate analysis were complete surgical resection, disease-free interval, solitary versus multiple lesions, and nodal metastases. These retrospective data indicated that patients who underwent </a:t>
            </a:r>
            <a:r>
              <a:rPr lang="en-US" altLang="ko-KR" dirty="0" err="1" smtClean="0"/>
              <a:t>metastasectomy</a:t>
            </a:r>
            <a:r>
              <a:rPr lang="en-US" altLang="ko-KR" dirty="0" smtClean="0"/>
              <a:t> showed a better 5-year survival (20% versus 4%) and suggested benefit for the selective use of pulmonary </a:t>
            </a:r>
            <a:r>
              <a:rPr lang="en-US" altLang="ko-KR" dirty="0" err="1" smtClean="0"/>
              <a:t>metastasectomy</a:t>
            </a:r>
            <a:r>
              <a:rPr lang="en-US" altLang="ko-KR" dirty="0" smtClean="0"/>
              <a:t> in patients with malignant melanoma.</a:t>
            </a:r>
          </a:p>
          <a:p>
            <a:r>
              <a:rPr lang="en-US" altLang="ko-KR" dirty="0" smtClean="0"/>
              <a:t>. ▪ This 28-year experience of the Memorial Sloan-Kettering Cancer Center is based on 157 patients who underwent pulmonary resection for suspected metastases from germ cell tumors. Complete resection was achieved in 155 cases (99%), and pathology showed viable malignant elements in 70 patients (44%); 41 patients (26%) had metastases to other sites. The overall 5-year survival was 68% and was higher in patients diagnosed after 1985 (82%); viable carcinoma in the specimen and metastases to </a:t>
            </a:r>
            <a:r>
              <a:rPr lang="en-US" altLang="ko-KR" dirty="0" err="1" smtClean="0"/>
              <a:t>nonpulmonary</a:t>
            </a:r>
            <a:r>
              <a:rPr lang="en-US" altLang="ko-KR" dirty="0" smtClean="0"/>
              <a:t> visceral sites were associated with adverse prognosis.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. ▪ The authors report their experience with 174 consecutive children treated for primary </a:t>
            </a:r>
            <a:r>
              <a:rPr lang="en-US" altLang="ko-KR" dirty="0" err="1" smtClean="0"/>
              <a:t>osteosarcoma</a:t>
            </a:r>
            <a:r>
              <a:rPr lang="en-US" altLang="ko-KR" dirty="0" smtClean="0"/>
              <a:t>. During the period of observation, the proportion of patients who underwent complete resection of their pulmonary metastases rose from 17% to 55%. As a consequence, the overall 5-year survival of patients developing lung metastases improved from 0% to 28%, with 47% survival after complete </a:t>
            </a:r>
            <a:r>
              <a:rPr lang="en-US" altLang="ko-KR" dirty="0" err="1" smtClean="0"/>
              <a:t>metastasectomy</a:t>
            </a:r>
            <a:r>
              <a:rPr lang="en-US" altLang="ko-KR" dirty="0" smtClean="0"/>
              <a:t> in the latter period. These results are attributed to the improvement of chemotherapy for this disease combined with aggressive salvage surgery.</a:t>
            </a:r>
          </a:p>
          <a:p>
            <a:endParaRPr lang="en-US" altLang="ko-KR" dirty="0" smtClean="0"/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 smtClean="0"/>
              <a:t>. ▪ The International Registry of Lung Metastases, by pooling the unselected cases and extensive follow-up of major thoracic oncology centers worldwide, has clarified in a definitive way that pulmonary </a:t>
            </a:r>
            <a:r>
              <a:rPr lang="en-US" altLang="ko-KR" dirty="0" err="1" smtClean="0"/>
              <a:t>metastasectomy</a:t>
            </a:r>
            <a:r>
              <a:rPr lang="en-US" altLang="ko-KR" dirty="0" smtClean="0"/>
              <a:t> is a procedure of proven therapeutic value in properly selected patients, and that permanent cure can be achieved in about one third of cases. Disease-free interval (DFI), number of lesions, and completeness of resection have emerged as significant independent predictors of patient outcome. The combination of anatomic (number, </a:t>
            </a:r>
            <a:r>
              <a:rPr lang="en-US" altLang="ko-KR" dirty="0" err="1" smtClean="0"/>
              <a:t>resectability</a:t>
            </a:r>
            <a:r>
              <a:rPr lang="en-US" altLang="ko-KR" dirty="0" smtClean="0"/>
              <a:t>) and biologic (DFI) elements results in a simple and innovative system of classification in four groups, which has proved effective to assess prognosis in all tumor types (with the only exception being testicular cancer).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44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반드시 알아야 하는 부분을  </a:t>
            </a:r>
            <a:r>
              <a:rPr lang="en-US" altLang="ko-KR" dirty="0" smtClean="0"/>
              <a:t>1-2</a:t>
            </a:r>
            <a:r>
              <a:rPr lang="ko-KR" altLang="en-US" dirty="0" err="1" smtClean="0"/>
              <a:t>년차에</a:t>
            </a:r>
            <a:r>
              <a:rPr lang="ko-KR" altLang="en-US" dirty="0" smtClean="0"/>
              <a:t> 선생님들에게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선배들에게</a:t>
            </a:r>
            <a:r>
              <a:rPr lang="en-US" altLang="ko-KR" dirty="0" smtClean="0"/>
              <a:t>, </a:t>
            </a:r>
            <a:r>
              <a:rPr lang="ko-KR" altLang="en-US" dirty="0" smtClean="0"/>
              <a:t>책에서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인계노트에서 배웠다면 </a:t>
            </a:r>
            <a:r>
              <a:rPr lang="en-US" altLang="ko-KR" baseline="0" dirty="0" smtClean="0"/>
              <a:t>3-4</a:t>
            </a:r>
            <a:r>
              <a:rPr lang="ko-KR" altLang="en-US" baseline="0" dirty="0" err="1" smtClean="0"/>
              <a:t>년차에는</a:t>
            </a:r>
            <a:r>
              <a:rPr lang="ko-KR" altLang="en-US" baseline="0" dirty="0" smtClean="0"/>
              <a:t> </a:t>
            </a:r>
            <a:r>
              <a:rPr lang="ko-KR" altLang="en-US" dirty="0" smtClean="0"/>
              <a:t>알고 있는 것들을 정리 정돈을 잘 한 후에는 그 분야에서 가장 논란이 되고 있는 주제를 어느 정도 파악하고 있는 것이 각각의 과정에 맞는 목표라고 생각합니다</a:t>
            </a:r>
            <a:r>
              <a:rPr lang="en-US" altLang="ko-KR" dirty="0" smtClean="0"/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이번 폐 전이에 대한 전공의 연수 강좌에서는 </a:t>
            </a:r>
            <a:r>
              <a:rPr lang="en-US" altLang="ko-KR" dirty="0" smtClean="0"/>
              <a:t>biology, imaging characteristics,</a:t>
            </a:r>
            <a:r>
              <a:rPr lang="en-US" altLang="ko-KR" baseline="0" dirty="0" smtClean="0"/>
              <a:t> differential diagnosis, surgical indication, surgical principle, surgical method, prognostic factor</a:t>
            </a:r>
            <a:r>
              <a:rPr lang="ko-KR" altLang="en-US" baseline="0" dirty="0" smtClean="0"/>
              <a:t>에 대해서 알아 보고자 합니다</a:t>
            </a:r>
            <a:r>
              <a:rPr lang="en-US" altLang="ko-KR" baseline="0" dirty="0" smtClean="0"/>
              <a:t>.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71500" marR="0" lvl="0" indent="-5715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altLang="zh-TW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맑은 고딕"/>
              </a:rPr>
              <a:t>Invasion and infiltration of surrounding normal host tissue with penetration of small lymphatic or vascular channels;</a:t>
            </a:r>
          </a:p>
          <a:p>
            <a:pPr marL="571500" marR="0" lvl="0" indent="-5715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altLang="zh-TW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맑은 고딕"/>
              </a:rPr>
              <a:t>Release of </a:t>
            </a:r>
            <a:r>
              <a:rPr kumimoji="0" lang="en-US" altLang="zh-TW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맑은 고딕"/>
              </a:rPr>
              <a:t>neoplastic</a:t>
            </a:r>
            <a:r>
              <a:rPr kumimoji="0" lang="en-US" altLang="zh-TW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맑은 고딕"/>
              </a:rPr>
              <a:t> cells, either or single cells or small clumps, into the circulation;</a:t>
            </a:r>
          </a:p>
          <a:p>
            <a:pPr marL="571500" marR="0" lvl="0" indent="-5715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altLang="zh-TW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맑은 고딕"/>
              </a:rPr>
              <a:t>Survival in the circulation; </a:t>
            </a:r>
          </a:p>
          <a:p>
            <a:pPr marL="571500" marR="0" lvl="0" indent="-5715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altLang="zh-TW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맑은 고딕"/>
              </a:rPr>
              <a:t>Arrest in the capillary beds of distant organs;</a:t>
            </a:r>
          </a:p>
          <a:p>
            <a:pPr marL="571500" marR="0" lvl="0" indent="-5715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altLang="zh-TW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맑은 고딕"/>
              </a:rPr>
              <a:t>Penetration of the lymphatic or blood vessel walls followed by growth of the disseminated tumor cells 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71500" indent="-571500">
              <a:buFont typeface="Wingdings" pitchFamily="2" charset="2"/>
              <a:buNone/>
            </a:pPr>
            <a:r>
              <a:rPr lang="en-US" altLang="zh-TW" dirty="0" smtClean="0">
                <a:solidFill>
                  <a:srgbClr val="FF0000"/>
                </a:solidFill>
              </a:rPr>
              <a:t>1-2 reasons</a:t>
            </a:r>
            <a:r>
              <a:rPr lang="en-US" altLang="zh-TW" baseline="0" dirty="0" smtClean="0">
                <a:solidFill>
                  <a:srgbClr val="FF0000"/>
                </a:solidFill>
              </a:rPr>
              <a:t> for organ selectivity</a:t>
            </a:r>
          </a:p>
          <a:p>
            <a:pPr marL="571500" indent="-571500">
              <a:buFont typeface="Wingdings" pitchFamily="2" charset="2"/>
              <a:buNone/>
            </a:pPr>
            <a:endParaRPr lang="en-US" altLang="zh-TW" dirty="0" smtClean="0">
              <a:solidFill>
                <a:srgbClr val="FF0000"/>
              </a:solidFill>
            </a:endParaRPr>
          </a:p>
          <a:p>
            <a:pPr marL="571500" indent="-571500">
              <a:buFont typeface="Wingdings" pitchFamily="2" charset="2"/>
              <a:buNone/>
            </a:pPr>
            <a:r>
              <a:rPr lang="en-US" altLang="zh-TW" dirty="0" smtClean="0">
                <a:solidFill>
                  <a:srgbClr val="FF0000"/>
                </a:solidFill>
              </a:rPr>
              <a:t>Mechanistic theory:</a:t>
            </a:r>
            <a:r>
              <a:rPr lang="en-US" altLang="zh-TW" dirty="0" smtClean="0"/>
              <a:t> determined by the pattern of blood flow.</a:t>
            </a:r>
          </a:p>
          <a:p>
            <a:pPr marL="571500" indent="-571500">
              <a:buFont typeface="Wingdings" pitchFamily="2" charset="2"/>
              <a:buNone/>
            </a:pPr>
            <a:r>
              <a:rPr lang="en-US" altLang="zh-TW" dirty="0" smtClean="0"/>
              <a:t>  colorectal</a:t>
            </a:r>
            <a:r>
              <a:rPr lang="en-US" altLang="zh-TW" baseline="0" dirty="0" smtClean="0"/>
              <a:t> cancer</a:t>
            </a:r>
            <a:r>
              <a:rPr lang="ko-KR" altLang="en-US" baseline="0" dirty="0" smtClean="0"/>
              <a:t>에서 가장 잘 전이되는 장기는 어디일까요</a:t>
            </a:r>
            <a:endParaRPr lang="en-US" altLang="ko-KR" baseline="0" dirty="0" smtClean="0"/>
          </a:p>
          <a:p>
            <a:pPr marL="571500" indent="-571500">
              <a:buFont typeface="Wingdings" pitchFamily="2" charset="2"/>
              <a:buNone/>
            </a:pPr>
            <a:r>
              <a:rPr lang="en-US" altLang="zh-TW" baseline="0" dirty="0" smtClean="0"/>
              <a:t>  liver, lung</a:t>
            </a:r>
          </a:p>
          <a:p>
            <a:pPr marL="571500" indent="-571500">
              <a:buFont typeface="Wingdings" pitchFamily="2" charset="2"/>
              <a:buNone/>
            </a:pPr>
            <a:r>
              <a:rPr lang="en-US" altLang="zh-TW" baseline="0" dirty="0" smtClean="0"/>
              <a:t>  colon, rectum</a:t>
            </a:r>
            <a:r>
              <a:rPr lang="ko-KR" altLang="en-US" baseline="0" dirty="0" smtClean="0"/>
              <a:t>같을까요</a:t>
            </a:r>
            <a:r>
              <a:rPr lang="en-US" altLang="ko-KR" baseline="0" dirty="0" smtClean="0"/>
              <a:t>,</a:t>
            </a:r>
          </a:p>
          <a:p>
            <a:pPr marL="571500" indent="-571500">
              <a:buFont typeface="Wingdings" pitchFamily="2" charset="2"/>
              <a:buNone/>
            </a:pPr>
            <a:r>
              <a:rPr lang="en-US" altLang="zh-TW" baseline="0" dirty="0" smtClean="0"/>
              <a:t>  colon</a:t>
            </a:r>
            <a:r>
              <a:rPr lang="ko-KR" altLang="en-US" baseline="0" dirty="0" smtClean="0"/>
              <a:t>의 </a:t>
            </a:r>
            <a:r>
              <a:rPr lang="en-US" altLang="ko-KR" baseline="0" dirty="0" smtClean="0"/>
              <a:t>venous drain, rectum</a:t>
            </a:r>
            <a:r>
              <a:rPr lang="ko-KR" altLang="en-US" baseline="0" dirty="0" smtClean="0"/>
              <a:t>의 </a:t>
            </a:r>
            <a:r>
              <a:rPr lang="en-US" altLang="ko-KR" baseline="0" dirty="0" smtClean="0"/>
              <a:t>venous drain</a:t>
            </a:r>
            <a:r>
              <a:rPr lang="ko-KR" altLang="en-US" baseline="0" dirty="0" smtClean="0"/>
              <a:t>차이</a:t>
            </a:r>
            <a:endParaRPr lang="en-US" altLang="zh-TW" dirty="0" smtClean="0"/>
          </a:p>
          <a:p>
            <a:pPr marL="571500" indent="-571500">
              <a:buFont typeface="Wingdings" pitchFamily="2" charset="2"/>
              <a:buNone/>
            </a:pPr>
            <a:endParaRPr lang="en-US" altLang="zh-TW" dirty="0" smtClean="0"/>
          </a:p>
          <a:p>
            <a:pPr marL="571500" indent="-571500">
              <a:buFont typeface="Wingdings" pitchFamily="2" charset="2"/>
              <a:buNone/>
            </a:pPr>
            <a:r>
              <a:rPr lang="en-US" altLang="zh-TW" dirty="0" smtClean="0">
                <a:solidFill>
                  <a:srgbClr val="FF0000"/>
                </a:solidFill>
                <a:latin typeface="Arial"/>
              </a:rPr>
              <a:t>“</a:t>
            </a:r>
            <a:r>
              <a:rPr lang="en-US" altLang="zh-TW" dirty="0" smtClean="0">
                <a:solidFill>
                  <a:srgbClr val="FF0000"/>
                </a:solidFill>
              </a:rPr>
              <a:t>Seed and soil</a:t>
            </a:r>
            <a:r>
              <a:rPr lang="en-US" altLang="zh-TW" dirty="0" smtClean="0">
                <a:solidFill>
                  <a:srgbClr val="FF0000"/>
                </a:solidFill>
                <a:latin typeface="Arial"/>
              </a:rPr>
              <a:t>”</a:t>
            </a:r>
            <a:r>
              <a:rPr lang="en-US" altLang="zh-TW" dirty="0" smtClean="0">
                <a:solidFill>
                  <a:srgbClr val="FF0000"/>
                </a:solidFill>
              </a:rPr>
              <a:t> theory:</a:t>
            </a:r>
            <a:r>
              <a:rPr lang="en-US" altLang="zh-TW" dirty="0" smtClean="0"/>
              <a:t> the provision of a fertile environment in which compatible tumor cells could grow  </a:t>
            </a:r>
          </a:p>
          <a:p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1-3 determining factor of PM</a:t>
            </a:r>
          </a:p>
          <a:p>
            <a:r>
              <a:rPr lang="en-US" altLang="zh-TW" dirty="0" smtClean="0"/>
              <a:t>Appropriate </a:t>
            </a:r>
            <a:r>
              <a:rPr lang="en-US" altLang="zh-TW" dirty="0" smtClean="0">
                <a:solidFill>
                  <a:srgbClr val="FF0000"/>
                </a:solidFill>
              </a:rPr>
              <a:t>growth factors</a:t>
            </a:r>
            <a:r>
              <a:rPr lang="en-US" altLang="zh-TW" dirty="0" smtClean="0"/>
              <a:t> or extracellular matrix environment</a:t>
            </a:r>
          </a:p>
          <a:p>
            <a:r>
              <a:rPr lang="en-US" altLang="zh-TW" dirty="0" smtClean="0"/>
              <a:t>Compatible </a:t>
            </a:r>
            <a:r>
              <a:rPr lang="en-US" altLang="zh-TW" dirty="0" smtClean="0">
                <a:solidFill>
                  <a:srgbClr val="FF0000"/>
                </a:solidFill>
              </a:rPr>
              <a:t>adhesion sites</a:t>
            </a:r>
            <a:r>
              <a:rPr lang="en-US" altLang="zh-TW" dirty="0" smtClean="0"/>
              <a:t> on the endothelial </a:t>
            </a:r>
            <a:r>
              <a:rPr lang="en-US" altLang="zh-TW" dirty="0" err="1" smtClean="0"/>
              <a:t>lumenal</a:t>
            </a:r>
            <a:r>
              <a:rPr lang="en-US" altLang="zh-TW" dirty="0" smtClean="0"/>
              <a:t> surface</a:t>
            </a:r>
          </a:p>
          <a:p>
            <a:r>
              <a:rPr lang="en-US" altLang="zh-TW" dirty="0" smtClean="0"/>
              <a:t>Selective </a:t>
            </a:r>
            <a:r>
              <a:rPr lang="en-US" altLang="zh-TW" dirty="0" err="1" smtClean="0">
                <a:solidFill>
                  <a:srgbClr val="FF0000"/>
                </a:solidFill>
              </a:rPr>
              <a:t>chemotaxis</a:t>
            </a:r>
            <a:r>
              <a:rPr lang="en-US" altLang="zh-TW" dirty="0" smtClean="0"/>
              <a:t> at which the organ producing some soluble attraction factors to the tumor cells</a:t>
            </a:r>
          </a:p>
          <a:p>
            <a:r>
              <a:rPr lang="en-US" altLang="zh-TW" sz="1200" dirty="0" smtClean="0"/>
              <a:t>Determining factors</a:t>
            </a:r>
            <a:endParaRPr lang="ko-KR" altLang="en-US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구체적인 그림이 필요할 듯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이 부분에서는 결국에는 </a:t>
            </a:r>
            <a:r>
              <a:rPr lang="en-US" altLang="ko-KR" dirty="0" smtClean="0"/>
              <a:t>PM </a:t>
            </a:r>
            <a:r>
              <a:rPr lang="ko-KR" altLang="en-US" dirty="0" smtClean="0"/>
              <a:t>인지</a:t>
            </a:r>
            <a:r>
              <a:rPr lang="en-US" altLang="ko-KR" dirty="0" smtClean="0"/>
              <a:t> </a:t>
            </a:r>
            <a:r>
              <a:rPr lang="ko-KR" altLang="en-US" dirty="0" smtClean="0"/>
              <a:t>아니면 </a:t>
            </a:r>
            <a:r>
              <a:rPr lang="en-US" altLang="ko-KR" dirty="0" smtClean="0"/>
              <a:t>primary or benign</a:t>
            </a:r>
            <a:r>
              <a:rPr lang="ko-KR" altLang="en-US" dirty="0" smtClean="0"/>
              <a:t>인지를 감별하는 </a:t>
            </a:r>
            <a:r>
              <a:rPr lang="en-US" altLang="ko-KR" dirty="0" smtClean="0"/>
              <a:t>CT image</a:t>
            </a:r>
            <a:r>
              <a:rPr lang="ko-KR" altLang="en-US" dirty="0" smtClean="0"/>
              <a:t>로 어떻게 구별할 수 </a:t>
            </a:r>
            <a:r>
              <a:rPr lang="ko-KR" altLang="en-US" dirty="0" err="1" smtClean="0"/>
              <a:t>있을까하는</a:t>
            </a:r>
            <a:r>
              <a:rPr lang="ko-KR" altLang="en-US" dirty="0" smtClean="0"/>
              <a:t> 것을 공부하게 됩니다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즉</a:t>
            </a:r>
            <a:r>
              <a:rPr lang="en-US" altLang="ko-KR" dirty="0" smtClean="0"/>
              <a:t>, CT image</a:t>
            </a:r>
            <a:r>
              <a:rPr lang="ko-KR" altLang="en-US" dirty="0" smtClean="0"/>
              <a:t>에서의 </a:t>
            </a:r>
            <a:r>
              <a:rPr lang="en-US" altLang="ko-KR" dirty="0" smtClean="0"/>
              <a:t>PM</a:t>
            </a:r>
            <a:r>
              <a:rPr lang="ko-KR" altLang="en-US" dirty="0" smtClean="0"/>
              <a:t>에 공통적인 특징과 각각의 </a:t>
            </a:r>
            <a:r>
              <a:rPr lang="en-US" altLang="ko-KR" dirty="0" smtClean="0"/>
              <a:t>primary site</a:t>
            </a:r>
            <a:r>
              <a:rPr lang="ko-KR" altLang="en-US" dirty="0" smtClean="0"/>
              <a:t>에 따른 개별적인 특징을 보게 됩니다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PM</a:t>
            </a:r>
            <a:r>
              <a:rPr lang="ko-KR" altLang="en-US" dirty="0" smtClean="0"/>
              <a:t>의 가능성이 있는상황에서 다음과 같은 사진을 보면 </a:t>
            </a:r>
            <a:r>
              <a:rPr lang="en-US" altLang="ko-KR" dirty="0" smtClean="0"/>
              <a:t>PM</a:t>
            </a:r>
            <a:r>
              <a:rPr lang="ko-KR" altLang="en-US" dirty="0" smtClean="0"/>
              <a:t>을 거의 확진할 수 있으며 좌측 그림은 </a:t>
            </a:r>
            <a:r>
              <a:rPr lang="ko-KR" altLang="en-US" dirty="0" err="1" smtClean="0"/>
              <a:t>혈행성</a:t>
            </a:r>
            <a:r>
              <a:rPr lang="ko-KR" altLang="en-US" dirty="0" smtClean="0"/>
              <a:t> 전이 </a:t>
            </a:r>
            <a:endParaRPr lang="en-US" altLang="ko-KR" dirty="0" smtClean="0"/>
          </a:p>
          <a:p>
            <a:r>
              <a:rPr lang="ko-KR" altLang="en-US" dirty="0" smtClean="0"/>
              <a:t>우측 그림은 </a:t>
            </a:r>
            <a:r>
              <a:rPr lang="ko-KR" altLang="en-US" dirty="0" err="1" smtClean="0"/>
              <a:t>임파성</a:t>
            </a:r>
            <a:r>
              <a:rPr lang="ko-KR" altLang="en-US" dirty="0" smtClean="0"/>
              <a:t> 전이라고 생각할 수 있습니다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C6AC8-C4ED-4BDB-AA94-75D262E61C03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E1D2F5-270D-4DFF-A2FF-9BB886D1D58E}" type="datetime1">
              <a:rPr lang="ko-KR" altLang="en-US" smtClean="0"/>
              <a:pPr/>
              <a:t>2012-09-14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직사각형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직사각형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직사각형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56" name="직사각형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직사각형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직사각형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직사각형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Tm="5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D1B3CC-9943-417A-A826-42BE49CA3655}" type="datetime1">
              <a:rPr lang="ko-KR" altLang="en-US" smtClean="0"/>
              <a:pPr/>
              <a:t>2012-09-14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advTm="5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9252C3-F942-43D1-A3D4-8530E482AE62}" type="datetime1">
              <a:rPr lang="ko-KR" altLang="en-US" smtClean="0"/>
              <a:pPr/>
              <a:t>2012-09-14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advTm="50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47067" cy="45307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39733" y="1600201"/>
            <a:ext cx="4047067" cy="45307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0992F-A680-4A26-8E73-59F48B8E821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 advTm="5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Black" pitchFamily="34" charset="0"/>
              </a:defRPr>
            </a:lvl1pPr>
            <a:extLst/>
          </a:lstStyle>
          <a:p>
            <a:r>
              <a:rPr kumimoji="0" lang="ko-KR" altLang="en-US" dirty="0" smtClean="0"/>
              <a:t>마스터 제목 스타일 편집</a:t>
            </a:r>
            <a:endParaRPr kumimoji="0"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8A620A-5D2C-4699-B8CD-7B50F5DB5D91}" type="datetime1">
              <a:rPr lang="ko-KR" altLang="en-US" smtClean="0"/>
              <a:pPr/>
              <a:t>2012-09-14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advTm="5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자유형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자유형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자유형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자유형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자유형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자유형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자유형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자유형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자유형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자유형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자유형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자유형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자유형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A9F31D-42BF-46E5-9805-13E15D7916A7}" type="datetime1">
              <a:rPr lang="ko-KR" altLang="en-US" smtClean="0"/>
              <a:pPr/>
              <a:t>2012-09-14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직사각형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Tm="5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E875A4-B914-48B2-9E89-B3A9B5B0B93D}" type="datetime1">
              <a:rPr lang="ko-KR" altLang="en-US" smtClean="0"/>
              <a:pPr/>
              <a:t>2012-09-14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advTm="5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BEFE07-17E4-4AFE-BB08-F104C119BCD7}" type="datetime1">
              <a:rPr lang="ko-KR" altLang="en-US" smtClean="0"/>
              <a:pPr/>
              <a:t>2012-09-14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직사각형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직사각형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직사각형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직사각형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advTm="5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73FED3-A5AF-4330-B8CB-5E2677F94342}" type="datetime1">
              <a:rPr lang="ko-KR" altLang="en-US" smtClean="0"/>
              <a:pPr/>
              <a:t>2012-09-14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advTm="5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7F53B4-C8E0-49FE-B948-562CEA204024}" type="datetime1">
              <a:rPr lang="ko-KR" altLang="en-US" smtClean="0"/>
              <a:pPr/>
              <a:t>2012-09-14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advTm="5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8E85A1-DA65-428B-8F19-B007B90A1729}" type="datetime1">
              <a:rPr lang="ko-KR" altLang="en-US" smtClean="0"/>
              <a:pPr/>
              <a:t>2012-09-14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advTm="5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직선 연결선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그룹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직선 연결선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grpSp>
        <p:nvGrpSpPr>
          <p:cNvPr id="14" name="그룹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직선 연결선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그룹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직선 연결선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1D42293-1F76-471E-A690-4433B5D81EA4}" type="datetime1">
              <a:rPr lang="ko-KR" altLang="en-US" smtClean="0"/>
              <a:pPr/>
              <a:t>2012-09-14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advTm="5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직사각형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직사각형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ECD874F-E479-44D7-A780-CE9EA7CBCABA}" type="datetime1">
              <a:rPr lang="ko-KR" altLang="en-US" smtClean="0"/>
              <a:pPr/>
              <a:t>2012-09-14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ransition advTm="50000"/>
  <p:hf hdr="0" dt="0"/>
  <p:txStyles>
    <p:titleStyle>
      <a:lvl1pPr algn="l" rtl="0" eaLnBrk="1" latinLnBrk="1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1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1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1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1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pertconsultbook.com/expertconsult/ob/linkTo?type=journalArticle&amp;isbn=978-0-443-06861-4&amp;title=Surgery+for+lung+metastases+from+colorectal+cancer:+Analysis+of+prognostic+factors&amp;author=Girard%C2%A0P+Ducreux%C2%A0M+Baldeyrou%C2%A0P&amp;date=1996&amp;volume=14&amp;issue=&amp;firstPage=2047&amp;shortTitle=J%20Clin%20Oncol" TargetMode="External"/><Relationship Id="rId7" Type="http://schemas.openxmlformats.org/officeDocument/2006/relationships/hyperlink" Target="http://www.expertconsultbook.com/expertconsult/ob/linkTo?type=journalArticle&amp;isbn=978-0-443-06861-4&amp;title=The+International+Registry+of+Lung+Metastases:+Long-term+results+of+lung+metastasectomy:+Prognostic+analyses+based+on+5,206+cases&amp;author=Pastorino%C2%A0U+Buyse%C2%A0M+Friedel%C2%A0G&amp;date=1997&amp;volume=113&amp;issue=&amp;firstPage=37&amp;shortTitle=J%20Thorac%20Cardiovasc%20Surg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xpertconsultbook.com/expertconsult/ob/linkTo?type=journalArticle&amp;isbn=978-0-443-06861-4&amp;title=The+contribution+of+salvage+surgery+to+the+management+of+childhood+osteosarcoma&amp;author=Pastorino%C2%A0U+Gasparini%C2%A0M+Tavecchio%C2%A0L&amp;date=1991&amp;volume=9&amp;issue=&amp;firstPage=1357&amp;shortTitle=J%20Clin%20Oncol" TargetMode="External"/><Relationship Id="rId5" Type="http://schemas.openxmlformats.org/officeDocument/2006/relationships/hyperlink" Target="http://www.expertconsultbook.com/expertconsult/ob/linkTo?type=journalArticle&amp;isbn=978-0-443-06861-4&amp;title=Pulmonary+metastasectomy+for+testicular+germ+cell+tumors:+A+28-year+experience&amp;author=Liu%C2%A0D+Abolhoda%C2%A0A+Burt%C2%A0ME&amp;date=1998&amp;volume=66&amp;issue=&amp;firstPage=1709&amp;shortTitle=Ann%20Thorac%20Surg" TargetMode="External"/><Relationship Id="rId4" Type="http://schemas.openxmlformats.org/officeDocument/2006/relationships/hyperlink" Target="http://www.expertconsultbook.com/expertconsult/ob/linkTo?type=journalArticle&amp;isbn=978-0-443-06861-4&amp;title=Analysis+of+945+cases+of+pulmonary+metastatic+melanoma&amp;author=Harpole%C2%A0DH+Johnson%C2%A0CM+Wolf%C2%A0WG&amp;date=1992&amp;volume=103&amp;issue=&amp;firstPage=743&amp;shortTitle=J%20Thorac%20Cardiovasc%20Sur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000133"/>
          </a:xfrm>
        </p:spPr>
        <p:txBody>
          <a:bodyPr/>
          <a:lstStyle/>
          <a:p>
            <a:pPr algn="ctr"/>
            <a:r>
              <a:rPr lang="en-US" altLang="ko-KR" sz="5400" dirty="0" smtClean="0"/>
              <a:t>Pulmonary metastasis</a:t>
            </a:r>
            <a:endParaRPr lang="ko-KR" altLang="en-US" sz="54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43608" y="4509120"/>
            <a:ext cx="7129490" cy="1143008"/>
          </a:xfrm>
        </p:spPr>
        <p:txBody>
          <a:bodyPr>
            <a:noAutofit/>
          </a:bodyPr>
          <a:lstStyle/>
          <a:p>
            <a:pPr algn="ctr"/>
            <a:r>
              <a:rPr lang="ko-KR" altLang="en-US" sz="3200" dirty="0" smtClean="0"/>
              <a:t>조 석 기</a:t>
            </a:r>
            <a:endParaRPr lang="en-US" altLang="ko-KR" sz="3200" dirty="0" smtClean="0"/>
          </a:p>
          <a:p>
            <a:endParaRPr lang="en-US" altLang="ko-KR" dirty="0" smtClean="0"/>
          </a:p>
          <a:p>
            <a:r>
              <a:rPr lang="en-US" altLang="ko-KR" sz="2400" dirty="0" smtClean="0"/>
              <a:t>Department of Thoracic &amp; Cardiovascular surgery, Seoul National University College of Medicine,</a:t>
            </a:r>
          </a:p>
          <a:p>
            <a:r>
              <a:rPr lang="en-US" altLang="ko-KR" sz="2400" dirty="0" smtClean="0"/>
              <a:t>Seoul National University,</a:t>
            </a:r>
          </a:p>
          <a:p>
            <a:r>
              <a:rPr lang="en-US" altLang="ko-KR" sz="2400" dirty="0" smtClean="0"/>
              <a:t>Seoul National University </a:t>
            </a:r>
            <a:r>
              <a:rPr lang="en-US" altLang="ko-KR" sz="2400" dirty="0" err="1" smtClean="0"/>
              <a:t>Bundang</a:t>
            </a:r>
            <a:r>
              <a:rPr lang="en-US" altLang="ko-KR" sz="2400" dirty="0" smtClean="0"/>
              <a:t> Hospital</a:t>
            </a:r>
          </a:p>
          <a:p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395536" y="260648"/>
            <a:ext cx="6480720" cy="576064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9144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2400" b="1" cap="all" dirty="0" smtClean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rPr>
              <a:t>제 </a:t>
            </a:r>
            <a:r>
              <a:rPr lang="en-US" altLang="ko-KR" sz="2400" b="1" cap="all" dirty="0" smtClean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rPr>
              <a:t>5</a:t>
            </a:r>
            <a:r>
              <a:rPr lang="ko-KR" altLang="en-US" sz="2400" b="1" cap="all" dirty="0" smtClean="0"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latin typeface="+mj-lt"/>
                <a:ea typeface="+mj-ea"/>
                <a:cs typeface="+mj-cs"/>
              </a:rPr>
              <a:t>차 전공의 학술세미나</a:t>
            </a:r>
            <a:endParaRPr kumimoji="0" lang="ko-KR" altLang="en-US" sz="2400" b="1" i="0" u="none" strike="noStrike" kern="1200" cap="all" spc="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>
                <a:reflection blurRad="12700" stA="34000" endA="740" endPos="53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6829444" cy="857248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Arial Black" pitchFamily="34" charset="0"/>
              </a:rPr>
              <a:t>Size &amp; Growth rate</a:t>
            </a:r>
            <a:r>
              <a:rPr lang="ko-KR" altLang="en-US" dirty="0" smtClean="0">
                <a:latin typeface="Arial Black" pitchFamily="34" charset="0"/>
              </a:rPr>
              <a:t> </a:t>
            </a:r>
            <a:r>
              <a:rPr lang="en-US" altLang="ko-KR" dirty="0" smtClean="0">
                <a:latin typeface="Arial Black" pitchFamily="34" charset="0"/>
              </a:rPr>
              <a:t> </a:t>
            </a:r>
            <a:endParaRPr lang="ko-KR" altLang="en-US" dirty="0">
              <a:latin typeface="Arial Black" pitchFamily="34" charset="0"/>
            </a:endParaRPr>
          </a:p>
        </p:txBody>
      </p:sp>
      <p:sp>
        <p:nvSpPr>
          <p:cNvPr id="7" name="텍스트 개체 틀 6"/>
          <p:cNvSpPr>
            <a:spLocks noGrp="1"/>
          </p:cNvSpPr>
          <p:nvPr>
            <p:ph type="body" idx="1"/>
          </p:nvPr>
        </p:nvSpPr>
        <p:spPr>
          <a:xfrm>
            <a:off x="611560" y="6093296"/>
            <a:ext cx="3096344" cy="504056"/>
          </a:xfrm>
        </p:spPr>
        <p:txBody>
          <a:bodyPr/>
          <a:lstStyle/>
          <a:p>
            <a:r>
              <a:rPr lang="en-US" altLang="ko-KR" dirty="0" smtClean="0">
                <a:solidFill>
                  <a:srgbClr val="FFFF00"/>
                </a:solidFill>
              </a:rPr>
              <a:t>Size/ multiplicity</a:t>
            </a:r>
          </a:p>
          <a:p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8" name="텍스트 개체 틀 7"/>
          <p:cNvSpPr>
            <a:spLocks noGrp="1"/>
          </p:cNvSpPr>
          <p:nvPr>
            <p:ph type="body" sz="half" idx="3"/>
          </p:nvPr>
        </p:nvSpPr>
        <p:spPr>
          <a:xfrm>
            <a:off x="4499992" y="5661248"/>
            <a:ext cx="4041775" cy="838200"/>
          </a:xfrm>
        </p:spPr>
        <p:txBody>
          <a:bodyPr/>
          <a:lstStyle/>
          <a:p>
            <a:r>
              <a:rPr lang="en-US" altLang="ko-KR" dirty="0" smtClean="0">
                <a:solidFill>
                  <a:srgbClr val="FFFF00"/>
                </a:solidFill>
              </a:rPr>
              <a:t>Growth rate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quarter" idx="2"/>
          </p:nvPr>
        </p:nvSpPr>
        <p:spPr>
          <a:xfrm>
            <a:off x="3995936" y="1268760"/>
            <a:ext cx="4932040" cy="2232248"/>
          </a:xfrm>
        </p:spPr>
        <p:txBody>
          <a:bodyPr>
            <a:noAutofit/>
          </a:bodyPr>
          <a:lstStyle/>
          <a:p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Tumor Doubling Time (TDT)</a:t>
            </a:r>
          </a:p>
          <a:p>
            <a:endParaRPr lang="en-US" altLang="ko-KR" sz="28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Breast cancer  : 11-745days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Colorectal        : 11-150days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Sarcoma          : 17-253d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340768"/>
            <a:ext cx="309634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Imaging characteristics</a:t>
            </a:r>
          </a:p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10</a:t>
            </a:fld>
            <a:endParaRPr lang="ko-KR" alt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3573016"/>
            <a:ext cx="3096344" cy="224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11</a:t>
            </a:fld>
            <a:endParaRPr lang="ko-KR" alt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7635" y="0"/>
            <a:ext cx="8706365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직사각형 10"/>
          <p:cNvSpPr/>
          <p:nvPr/>
        </p:nvSpPr>
        <p:spPr>
          <a:xfrm>
            <a:off x="467544" y="5589240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chemeClr val="accent1"/>
              </a:buClr>
              <a:buSzPct val="80000"/>
              <a:defRPr/>
            </a:pPr>
            <a:r>
              <a:rPr lang="en-US" altLang="ko-KR" sz="2400" b="1" dirty="0" smtClean="0">
                <a:solidFill>
                  <a:srgbClr val="FFFF00"/>
                </a:solidFill>
              </a:rPr>
              <a:t>Performing </a:t>
            </a:r>
            <a:r>
              <a:rPr lang="en-US" altLang="ko-KR" sz="2400" b="1" dirty="0" err="1" smtClean="0">
                <a:solidFill>
                  <a:srgbClr val="FFFF00"/>
                </a:solidFill>
              </a:rPr>
              <a:t>metastasectomy</a:t>
            </a:r>
            <a:r>
              <a:rPr lang="en-US" altLang="ko-KR" sz="2400" b="1" dirty="0" smtClean="0">
                <a:solidFill>
                  <a:srgbClr val="FFFF00"/>
                </a:solidFill>
              </a:rPr>
              <a:t> at least 3 months after detection of PM may significantly improve the prognosis of patients</a:t>
            </a:r>
            <a:endParaRPr lang="ko-KR" altLang="ko-KR" sz="2400" b="1" i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12</a:t>
            </a:fld>
            <a:endParaRPr lang="ko-KR" alt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0"/>
            <a:ext cx="3851920" cy="385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340768"/>
            <a:ext cx="2267744" cy="249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6016" y="3743317"/>
            <a:ext cx="4427984" cy="311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327576" y="0"/>
            <a:ext cx="381642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211960" y="1700808"/>
            <a:ext cx="223224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907704" y="3825904"/>
            <a:ext cx="2699792" cy="3032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0" y="4950296"/>
            <a:ext cx="1907704" cy="190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211960" y="4941168"/>
            <a:ext cx="1916832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직사각형 15"/>
          <p:cNvSpPr/>
          <p:nvPr/>
        </p:nvSpPr>
        <p:spPr>
          <a:xfrm>
            <a:off x="0" y="0"/>
            <a:ext cx="344517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err="1" smtClean="0"/>
              <a:t>Expansile</a:t>
            </a:r>
            <a:r>
              <a:rPr lang="en-US" altLang="ko-KR" dirty="0" smtClean="0"/>
              <a:t> growth pattern; </a:t>
            </a:r>
          </a:p>
          <a:p>
            <a:r>
              <a:rPr lang="en-US" altLang="ko-KR" dirty="0" smtClean="0"/>
              <a:t>well defined smoothly </a:t>
            </a:r>
            <a:r>
              <a:rPr lang="en-US" altLang="ko-KR" dirty="0" err="1" smtClean="0"/>
              <a:t>marginated</a:t>
            </a:r>
            <a:endParaRPr lang="en-US" altLang="ko-KR" dirty="0" smtClean="0"/>
          </a:p>
          <a:p>
            <a:r>
              <a:rPr lang="en-US" altLang="ko-KR" dirty="0" smtClean="0"/>
              <a:t>; </a:t>
            </a:r>
            <a:r>
              <a:rPr lang="en-US" altLang="ko-KR" dirty="0" smtClean="0">
                <a:solidFill>
                  <a:srgbClr val="FFFF00"/>
                </a:solidFill>
              </a:rPr>
              <a:t>HCC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0" y="3861048"/>
            <a:ext cx="300434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Alveolar space filling pattern ;</a:t>
            </a:r>
          </a:p>
          <a:p>
            <a:r>
              <a:rPr lang="en-US" altLang="ko-KR" dirty="0" smtClean="0"/>
              <a:t> well defined, smooth</a:t>
            </a:r>
          </a:p>
          <a:p>
            <a:r>
              <a:rPr lang="en-US" altLang="ko-KR" dirty="0" smtClean="0">
                <a:solidFill>
                  <a:srgbClr val="FFFF00"/>
                </a:solidFill>
              </a:rPr>
              <a:t>; SQCC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5148064" y="0"/>
            <a:ext cx="238398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Alveolar cell type; </a:t>
            </a:r>
          </a:p>
          <a:p>
            <a:r>
              <a:rPr lang="en-US" altLang="ko-KR" dirty="0" smtClean="0"/>
              <a:t>poorly defined margins</a:t>
            </a:r>
          </a:p>
          <a:p>
            <a:r>
              <a:rPr lang="en-US" altLang="ko-KR" dirty="0" smtClean="0"/>
              <a:t>; </a:t>
            </a:r>
            <a:r>
              <a:rPr lang="en-US" altLang="ko-KR" dirty="0" smtClean="0">
                <a:solidFill>
                  <a:srgbClr val="FFFF00"/>
                </a:solidFill>
              </a:rPr>
              <a:t>ADC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4283968" y="3861048"/>
            <a:ext cx="250100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Interstitial proliferation; </a:t>
            </a:r>
          </a:p>
          <a:p>
            <a:r>
              <a:rPr lang="en-US" altLang="ko-KR" dirty="0" smtClean="0"/>
              <a:t>irregular margin</a:t>
            </a:r>
          </a:p>
          <a:p>
            <a:r>
              <a:rPr lang="en-US" altLang="ko-KR" dirty="0" smtClean="0"/>
              <a:t>; </a:t>
            </a:r>
            <a:r>
              <a:rPr lang="en-US" altLang="ko-KR" dirty="0" smtClean="0">
                <a:solidFill>
                  <a:srgbClr val="FFFF00"/>
                </a:solidFill>
              </a:rPr>
              <a:t>ADC</a:t>
            </a:r>
            <a:endParaRPr lang="ko-KR" altLang="en-US" dirty="0">
              <a:solidFill>
                <a:srgbClr val="FFFF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idx="1"/>
          </p:nvPr>
        </p:nvSpPr>
        <p:spPr>
          <a:xfrm>
            <a:off x="179512" y="5517232"/>
            <a:ext cx="4040188" cy="63976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altLang="ko-KR" dirty="0" err="1" smtClean="0">
                <a:solidFill>
                  <a:srgbClr val="FFFF00"/>
                </a:solidFill>
              </a:rPr>
              <a:t>Cavitation</a:t>
            </a:r>
            <a:endParaRPr lang="en-US" altLang="ko-KR" dirty="0" smtClean="0">
              <a:solidFill>
                <a:srgbClr val="FFFF00"/>
              </a:solidFill>
            </a:endParaRPr>
          </a:p>
          <a:p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7" name="텍스트 개체 틀 6"/>
          <p:cNvSpPr>
            <a:spLocks noGrp="1"/>
          </p:cNvSpPr>
          <p:nvPr>
            <p:ph type="body" sz="half" idx="3"/>
          </p:nvPr>
        </p:nvSpPr>
        <p:spPr>
          <a:xfrm>
            <a:off x="4211960" y="5589240"/>
            <a:ext cx="4041775" cy="639762"/>
          </a:xfrm>
        </p:spPr>
        <p:txBody>
          <a:bodyPr/>
          <a:lstStyle/>
          <a:p>
            <a:r>
              <a:rPr lang="en-US" altLang="ko-KR" dirty="0" smtClean="0">
                <a:solidFill>
                  <a:srgbClr val="FFFF00"/>
                </a:solidFill>
              </a:rPr>
              <a:t>Calcifications</a:t>
            </a:r>
          </a:p>
          <a:p>
            <a:endParaRPr lang="ko-KR" altLang="en-US" dirty="0">
              <a:solidFill>
                <a:srgbClr val="FFFF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1484784"/>
            <a:ext cx="430120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Imaging characteristics</a:t>
            </a:r>
          </a:p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13</a:t>
            </a:fld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31632" y="2420888"/>
            <a:ext cx="3312368" cy="3091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622610"/>
            <a:ext cx="4040188" cy="3366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Distribution</a:t>
            </a:r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sz="half" idx="1"/>
          </p:nvPr>
        </p:nvSpPr>
        <p:spPr>
          <a:xfrm>
            <a:off x="467544" y="1988841"/>
            <a:ext cx="4038600" cy="1512168"/>
          </a:xfrm>
        </p:spPr>
        <p:txBody>
          <a:bodyPr/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Tumor emboli : 100~200um</a:t>
            </a: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Capillary &lt;200um</a:t>
            </a:r>
            <a:endParaRPr lang="ko-KR" alt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Imaging characteristics</a:t>
            </a:r>
          </a:p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14</a:t>
            </a:fld>
            <a:endParaRPr lang="ko-KR" altLang="en-US"/>
          </a:p>
        </p:txBody>
      </p:sp>
      <p:pic>
        <p:nvPicPr>
          <p:cNvPr id="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3573016"/>
            <a:ext cx="273630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표 14"/>
          <p:cNvGraphicFramePr>
            <a:graphicFrameLocks noGrp="1"/>
          </p:cNvGraphicFramePr>
          <p:nvPr/>
        </p:nvGraphicFramePr>
        <p:xfrm>
          <a:off x="3419870" y="4221088"/>
          <a:ext cx="5724130" cy="1828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44826"/>
                <a:gridCol w="1144826"/>
                <a:gridCol w="1144826"/>
                <a:gridCol w="1144826"/>
                <a:gridCol w="1144826"/>
              </a:tblGrid>
              <a:tr h="313234"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Upper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Lower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Both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Total</a:t>
                      </a:r>
                      <a:endParaRPr lang="ko-KR" altLang="en-US" dirty="0"/>
                    </a:p>
                  </a:txBody>
                  <a:tcPr/>
                </a:tc>
              </a:tr>
              <a:tr h="31323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Right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9.7%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19.4%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3.2%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32.3%</a:t>
                      </a:r>
                      <a:endParaRPr lang="ko-KR" altLang="en-US" dirty="0"/>
                    </a:p>
                  </a:txBody>
                  <a:tcPr/>
                </a:tc>
              </a:tr>
              <a:tr h="31323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Left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6.4%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9.7%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16.1%</a:t>
                      </a:r>
                      <a:endParaRPr lang="ko-KR" altLang="en-US" dirty="0"/>
                    </a:p>
                  </a:txBody>
                  <a:tcPr/>
                </a:tc>
              </a:tr>
              <a:tr h="31323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Bilateral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3.2%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48.4%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51.6%</a:t>
                      </a:r>
                      <a:endParaRPr lang="ko-KR" altLang="en-US" dirty="0"/>
                    </a:p>
                  </a:txBody>
                  <a:tcPr/>
                </a:tc>
              </a:tr>
              <a:tr h="31323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Total 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16.1%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32.3%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51.6%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100%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내용 개체 틀 7"/>
          <p:cNvSpPr txBox="1">
            <a:spLocks/>
          </p:cNvSpPr>
          <p:nvPr/>
        </p:nvSpPr>
        <p:spPr>
          <a:xfrm>
            <a:off x="4499992" y="2060848"/>
            <a:ext cx="4032448" cy="330182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11480" marR="0" lvl="0" indent="-3429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Subpleural</a:t>
            </a: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regions</a:t>
            </a:r>
          </a:p>
          <a:p>
            <a:pPr marL="411480" marR="0" lvl="0" indent="-3429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en-US" altLang="ko-K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Basilar prominence</a:t>
            </a:r>
          </a:p>
          <a:p>
            <a:pPr marL="411480" marR="0" lvl="0" indent="-3429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en-US" altLang="ko-K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2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14400"/>
          </a:xfrm>
        </p:spPr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en-US" altLang="ko-KR" sz="3600" dirty="0" err="1" smtClean="0">
                <a:solidFill>
                  <a:schemeClr val="tx2">
                    <a:lumMod val="90000"/>
                  </a:schemeClr>
                </a:solidFill>
                <a:latin typeface="Arial Black" pitchFamily="34" charset="0"/>
              </a:rPr>
              <a:t>Mediastinal</a:t>
            </a:r>
            <a:r>
              <a:rPr lang="en-US" altLang="ko-KR" sz="3600" dirty="0" smtClean="0">
                <a:solidFill>
                  <a:schemeClr val="tx2">
                    <a:lumMod val="90000"/>
                  </a:schemeClr>
                </a:solidFill>
                <a:latin typeface="Arial Black" pitchFamily="34" charset="0"/>
              </a:rPr>
              <a:t> node involvement</a:t>
            </a:r>
            <a:r>
              <a:rPr lang="en-US" altLang="ko-KR" sz="36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en-US" altLang="ko-KR" sz="3600" dirty="0" smtClean="0">
                <a:solidFill>
                  <a:schemeClr val="tx1"/>
                </a:solidFill>
                <a:latin typeface="Arial Black" pitchFamily="34" charset="0"/>
              </a:rPr>
            </a:br>
            <a:endParaRPr lang="ko-KR" altLang="en-US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3657600" cy="4525963"/>
          </a:xfrm>
        </p:spPr>
        <p:txBody>
          <a:bodyPr/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Head &amp; neck</a:t>
            </a: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Kidney</a:t>
            </a: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Breast</a:t>
            </a: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Melanoma</a:t>
            </a: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Parenchymal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nodules  : 40%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내용 개체 틀 8" descr="FILE0000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4008" y="2348880"/>
            <a:ext cx="4038600" cy="4038600"/>
          </a:xfrm>
        </p:spPr>
      </p:pic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Imaging characteristics</a:t>
            </a:r>
          </a:p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15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4788024" y="1484784"/>
            <a:ext cx="4038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Char char="õ"/>
              <a:tabLst/>
              <a:defRPr/>
            </a:pPr>
            <a:endParaRPr kumimoji="0" lang="ko-KR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맑은 고딕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4716016" y="1196752"/>
            <a:ext cx="3960440" cy="2592288"/>
            <a:chOff x="4932040" y="1628800"/>
            <a:chExt cx="3528392" cy="2592288"/>
          </a:xfrm>
        </p:grpSpPr>
        <p:pic>
          <p:nvPicPr>
            <p:cNvPr id="10" name="그림 9" descr="FILE00002.jpg"/>
            <p:cNvPicPr>
              <a:picLocks noChangeAspect="1"/>
            </p:cNvPicPr>
            <p:nvPr/>
          </p:nvPicPr>
          <p:blipFill>
            <a:blip r:embed="rId4" cstate="email"/>
            <a:srcRect l="5370" t="8950" r="6915" b="19446"/>
            <a:stretch>
              <a:fillRect/>
            </a:stretch>
          </p:blipFill>
          <p:spPr>
            <a:xfrm>
              <a:off x="4932040" y="1628800"/>
              <a:ext cx="3528392" cy="2592288"/>
            </a:xfrm>
            <a:prstGeom prst="rect">
              <a:avLst/>
            </a:prstGeom>
          </p:spPr>
        </p:pic>
        <p:sp>
          <p:nvSpPr>
            <p:cNvPr id="11" name="오른쪽 화살표 10"/>
            <p:cNvSpPr/>
            <p:nvPr/>
          </p:nvSpPr>
          <p:spPr>
            <a:xfrm>
              <a:off x="5076056" y="2636912"/>
              <a:ext cx="864096" cy="43204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오른쪽 화살표 14"/>
          <p:cNvSpPr/>
          <p:nvPr/>
        </p:nvSpPr>
        <p:spPr>
          <a:xfrm>
            <a:off x="4932040" y="4725144"/>
            <a:ext cx="899365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 descr="dd.jpg"/>
          <p:cNvPicPr>
            <a:picLocks noChangeAspect="1"/>
          </p:cNvPicPr>
          <p:nvPr/>
        </p:nvPicPr>
        <p:blipFill>
          <a:blip r:embed="rId3" cstate="email"/>
          <a:srcRect l="13087" t="5704" r="20469" b="36711"/>
          <a:stretch>
            <a:fillRect/>
          </a:stretch>
        </p:blipFill>
        <p:spPr>
          <a:xfrm>
            <a:off x="4427984" y="1412776"/>
            <a:ext cx="3988135" cy="3456384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>
                <a:latin typeface="Arial Black" pitchFamily="34" charset="0"/>
              </a:rPr>
              <a:t>Endobronchial</a:t>
            </a:r>
            <a:r>
              <a:rPr lang="en-US" altLang="ko-KR" dirty="0" smtClean="0">
                <a:latin typeface="Arial Black" pitchFamily="34" charset="0"/>
              </a:rPr>
              <a:t> involvement</a:t>
            </a:r>
            <a:endParaRPr lang="ko-KR" altLang="en-US" dirty="0">
              <a:latin typeface="Arial Black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95536" y="2060848"/>
            <a:ext cx="3657600" cy="3168352"/>
          </a:xfrm>
        </p:spPr>
        <p:txBody>
          <a:bodyPr>
            <a:normAutofit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Primary</a:t>
            </a:r>
            <a:r>
              <a:rPr lang="ko-KR" alt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sites</a:t>
            </a: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altLang="ko-KR" dirty="0" smtClean="0">
                <a:latin typeface="Arial" pitchFamily="34" charset="0"/>
                <a:cs typeface="Arial" pitchFamily="34" charset="0"/>
              </a:rPr>
              <a:t>Breast</a:t>
            </a:r>
          </a:p>
          <a:p>
            <a:pPr lvl="1"/>
            <a:r>
              <a:rPr lang="en-US" altLang="ko-KR" dirty="0" smtClean="0">
                <a:latin typeface="Arial" pitchFamily="34" charset="0"/>
                <a:cs typeface="Arial" pitchFamily="34" charset="0"/>
              </a:rPr>
              <a:t>Kidney</a:t>
            </a:r>
          </a:p>
          <a:p>
            <a:pPr lvl="1"/>
            <a:r>
              <a:rPr lang="en-US" altLang="ko-KR" dirty="0" smtClean="0">
                <a:latin typeface="Arial" pitchFamily="34" charset="0"/>
                <a:cs typeface="Arial" pitchFamily="34" charset="0"/>
              </a:rPr>
              <a:t>Pancreas</a:t>
            </a:r>
          </a:p>
          <a:p>
            <a:pPr lvl="1"/>
            <a:r>
              <a:rPr lang="en-US" altLang="ko-KR" dirty="0" smtClean="0">
                <a:latin typeface="Arial" pitchFamily="34" charset="0"/>
                <a:cs typeface="Arial" pitchFamily="34" charset="0"/>
              </a:rPr>
              <a:t>Colorectal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내용 개체 틀 6" descr="ed00001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427984" y="3356992"/>
            <a:ext cx="4038600" cy="3028950"/>
          </a:xfrm>
        </p:spPr>
      </p:pic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custDataLst>
      <p:tags r:id="rId1"/>
    </p:custDataLst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Differential diagnosis</a:t>
            </a:r>
          </a:p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17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39552" y="1772816"/>
            <a:ext cx="8280920" cy="1975104"/>
          </a:xfrm>
        </p:spPr>
        <p:txBody>
          <a:bodyPr>
            <a:normAutofit fontScale="90000"/>
          </a:bodyPr>
          <a:lstStyle/>
          <a:p>
            <a:r>
              <a:rPr lang="en-US" altLang="ko-KR" sz="4800" dirty="0" smtClean="0">
                <a:latin typeface="Arial Black" pitchFamily="34" charset="0"/>
              </a:rPr>
              <a:t>Primary lung cancer </a:t>
            </a:r>
            <a:r>
              <a:rPr lang="en-US" altLang="ko-KR" sz="4800" dirty="0" err="1" smtClean="0">
                <a:latin typeface="Arial Black" pitchFamily="34" charset="0"/>
              </a:rPr>
              <a:t>vs</a:t>
            </a:r>
            <a:r>
              <a:rPr lang="en-US" altLang="ko-KR" sz="4800" dirty="0" smtClean="0">
                <a:latin typeface="Arial Black" pitchFamily="34" charset="0"/>
              </a:rPr>
              <a:t> </a:t>
            </a:r>
            <a:br>
              <a:rPr lang="en-US" altLang="ko-KR" sz="4800" dirty="0" smtClean="0">
                <a:latin typeface="Arial Black" pitchFamily="34" charset="0"/>
              </a:rPr>
            </a:br>
            <a:r>
              <a:rPr lang="en-US" altLang="ko-KR" sz="4800" dirty="0" smtClean="0">
                <a:latin typeface="Arial Black" pitchFamily="34" charset="0"/>
              </a:rPr>
              <a:t>Pulmonary Metastasis</a:t>
            </a:r>
            <a:endParaRPr lang="ko-KR" altLang="en-US" sz="4800" dirty="0">
              <a:latin typeface="Arial Black" pitchFamily="34" charset="0"/>
            </a:endParaRP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Differential diagnosis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r>
              <a:rPr lang="en-US" altLang="ko-KR" dirty="0" err="1" smtClean="0"/>
              <a:t>Hx</a:t>
            </a:r>
            <a:r>
              <a:rPr lang="en-US" altLang="ko-KR" dirty="0" smtClean="0"/>
              <a:t> of </a:t>
            </a:r>
            <a:r>
              <a:rPr lang="en-US" altLang="ko-KR" dirty="0" err="1" smtClean="0"/>
              <a:t>extrathoracic</a:t>
            </a:r>
            <a:r>
              <a:rPr lang="en-US" altLang="ko-KR" dirty="0" smtClean="0"/>
              <a:t> cancers</a:t>
            </a:r>
          </a:p>
          <a:p>
            <a:r>
              <a:rPr lang="en-US" altLang="ko-KR" dirty="0" smtClean="0"/>
              <a:t> Multiplicity</a:t>
            </a:r>
          </a:p>
          <a:p>
            <a:r>
              <a:rPr lang="en-US" altLang="ko-KR" dirty="0" smtClean="0"/>
              <a:t> Biopsy</a:t>
            </a:r>
          </a:p>
          <a:p>
            <a:pPr lvl="2"/>
            <a:r>
              <a:rPr lang="en-US" altLang="ko-KR" dirty="0" smtClean="0"/>
              <a:t> specific cell type</a:t>
            </a:r>
          </a:p>
          <a:p>
            <a:pPr lvl="2"/>
            <a:r>
              <a:rPr lang="en-US" altLang="ko-KR" dirty="0" smtClean="0"/>
              <a:t> </a:t>
            </a:r>
            <a:r>
              <a:rPr lang="en-US" altLang="ko-KR" dirty="0" err="1" smtClean="0"/>
              <a:t>adenocarcinoma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squamous</a:t>
            </a:r>
            <a:r>
              <a:rPr lang="en-US" altLang="ko-KR" dirty="0" smtClean="0"/>
              <a:t> cell carcinoma</a:t>
            </a:r>
          </a:p>
          <a:p>
            <a:r>
              <a:rPr lang="en-US" altLang="ko-KR" dirty="0" smtClean="0"/>
              <a:t>Differentiation </a:t>
            </a:r>
          </a:p>
          <a:p>
            <a:r>
              <a:rPr lang="en-US" altLang="ko-KR" dirty="0" smtClean="0"/>
              <a:t>Carcinoma in situ</a:t>
            </a:r>
          </a:p>
          <a:p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Arial Black" pitchFamily="34" charset="0"/>
                <a:ea typeface="굴림" charset="-127"/>
              </a:rPr>
              <a:t> </a:t>
            </a:r>
            <a:r>
              <a:rPr lang="en-US" altLang="ko-KR" dirty="0" err="1">
                <a:latin typeface="Arial Black" pitchFamily="34" charset="0"/>
                <a:ea typeface="굴림" charset="-127"/>
              </a:rPr>
              <a:t>Immunohistochemistry</a:t>
            </a:r>
            <a:endParaRPr lang="en-US" altLang="ko-KR" dirty="0">
              <a:latin typeface="Arial Black" pitchFamily="34" charset="0"/>
              <a:ea typeface="굴림" charset="-127"/>
            </a:endParaRPr>
          </a:p>
        </p:txBody>
      </p:sp>
      <p:sp>
        <p:nvSpPr>
          <p:cNvPr id="48131" name="Rectangle 1027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ko-KR" sz="2400" dirty="0">
                <a:latin typeface="Arial" pitchFamily="34" charset="0"/>
                <a:ea typeface="굴림" charset="-127"/>
                <a:cs typeface="Arial" pitchFamily="34" charset="0"/>
              </a:rPr>
              <a:t>Epithelial origin</a:t>
            </a:r>
          </a:p>
          <a:p>
            <a:pPr lvl="1">
              <a:lnSpc>
                <a:spcPct val="90000"/>
              </a:lnSpc>
            </a:pPr>
            <a:r>
              <a:rPr lang="en-US" altLang="ko-KR" sz="2000" dirty="0">
                <a:latin typeface="Arial" pitchFamily="34" charset="0"/>
                <a:ea typeface="굴림" charset="-127"/>
                <a:cs typeface="Arial" pitchFamily="34" charset="0"/>
              </a:rPr>
              <a:t> </a:t>
            </a:r>
            <a:r>
              <a:rPr lang="en-US" altLang="ko-KR" sz="2000" dirty="0" err="1">
                <a:latin typeface="Arial" pitchFamily="34" charset="0"/>
                <a:ea typeface="굴림" charset="-127"/>
                <a:cs typeface="Arial" pitchFamily="34" charset="0"/>
              </a:rPr>
              <a:t>cytokeratins</a:t>
            </a:r>
            <a:endParaRPr lang="en-US" altLang="ko-KR" sz="2000" dirty="0">
              <a:latin typeface="Arial" pitchFamily="34" charset="0"/>
              <a:ea typeface="굴림" charset="-127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ko-KR" sz="2400" dirty="0">
                <a:latin typeface="Arial" pitchFamily="34" charset="0"/>
                <a:ea typeface="굴림" charset="-127"/>
                <a:cs typeface="Arial" pitchFamily="34" charset="0"/>
              </a:rPr>
              <a:t>Melanoma</a:t>
            </a:r>
          </a:p>
          <a:p>
            <a:pPr lvl="1">
              <a:lnSpc>
                <a:spcPct val="90000"/>
              </a:lnSpc>
            </a:pPr>
            <a:r>
              <a:rPr lang="en-US" altLang="ko-KR" sz="2000" dirty="0">
                <a:latin typeface="Arial" pitchFamily="34" charset="0"/>
                <a:ea typeface="굴림" charset="-127"/>
                <a:cs typeface="Arial" pitchFamily="34" charset="0"/>
              </a:rPr>
              <a:t>PS100</a:t>
            </a:r>
          </a:p>
          <a:p>
            <a:pPr lvl="1">
              <a:lnSpc>
                <a:spcPct val="90000"/>
              </a:lnSpc>
            </a:pPr>
            <a:r>
              <a:rPr lang="en-US" altLang="ko-KR" sz="2000" dirty="0">
                <a:latin typeface="Arial" pitchFamily="34" charset="0"/>
                <a:ea typeface="굴림" charset="-127"/>
                <a:cs typeface="Arial" pitchFamily="34" charset="0"/>
              </a:rPr>
              <a:t>HMB45</a:t>
            </a:r>
          </a:p>
          <a:p>
            <a:pPr>
              <a:lnSpc>
                <a:spcPct val="90000"/>
              </a:lnSpc>
            </a:pPr>
            <a:r>
              <a:rPr lang="en-US" altLang="ko-KR" sz="2400" dirty="0">
                <a:latin typeface="Arial" pitchFamily="34" charset="0"/>
                <a:ea typeface="굴림" charset="-127"/>
                <a:cs typeface="Arial" pitchFamily="34" charset="0"/>
              </a:rPr>
              <a:t>Germ Cell Tumor</a:t>
            </a:r>
          </a:p>
          <a:p>
            <a:pPr lvl="1">
              <a:lnSpc>
                <a:spcPct val="90000"/>
              </a:lnSpc>
            </a:pPr>
            <a:r>
              <a:rPr lang="en-US" altLang="ko-KR" sz="2000" i="1" dirty="0" err="1">
                <a:latin typeface="Arial" pitchFamily="34" charset="0"/>
                <a:ea typeface="굴림" charset="-127"/>
                <a:cs typeface="Arial" pitchFamily="34" charset="0"/>
              </a:rPr>
              <a:t>a</a:t>
            </a:r>
            <a:r>
              <a:rPr lang="en-US" altLang="ko-KR" sz="2000" dirty="0" err="1">
                <a:latin typeface="Arial" pitchFamily="34" charset="0"/>
                <a:ea typeface="굴림" charset="-127"/>
                <a:cs typeface="Arial" pitchFamily="34" charset="0"/>
              </a:rPr>
              <a:t>FP</a:t>
            </a:r>
            <a:endParaRPr lang="en-US" altLang="ko-KR" sz="2000" dirty="0">
              <a:latin typeface="Arial" pitchFamily="34" charset="0"/>
              <a:ea typeface="굴림" charset="-127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ko-KR" sz="2000" i="1" dirty="0" err="1">
                <a:latin typeface="Arial" pitchFamily="34" charset="0"/>
                <a:ea typeface="굴림" charset="-127"/>
                <a:cs typeface="Arial" pitchFamily="34" charset="0"/>
              </a:rPr>
              <a:t>b</a:t>
            </a:r>
            <a:r>
              <a:rPr lang="en-US" altLang="ko-KR" sz="2000" dirty="0" err="1">
                <a:latin typeface="Arial" pitchFamily="34" charset="0"/>
                <a:ea typeface="굴림" charset="-127"/>
                <a:cs typeface="Arial" pitchFamily="34" charset="0"/>
              </a:rPr>
              <a:t>HCG</a:t>
            </a:r>
            <a:endParaRPr lang="en-US" altLang="ko-KR" sz="2000" dirty="0">
              <a:latin typeface="Arial" pitchFamily="34" charset="0"/>
              <a:ea typeface="굴림" charset="-127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ko-KR" sz="2000" dirty="0">
                <a:latin typeface="Arial" pitchFamily="34" charset="0"/>
                <a:ea typeface="굴림" charset="-127"/>
                <a:cs typeface="Arial" pitchFamily="34" charset="0"/>
              </a:rPr>
              <a:t>PLAP</a:t>
            </a:r>
          </a:p>
          <a:p>
            <a:pPr>
              <a:lnSpc>
                <a:spcPct val="90000"/>
              </a:lnSpc>
            </a:pPr>
            <a:r>
              <a:rPr lang="en-US" altLang="ko-KR" sz="2400" dirty="0" err="1">
                <a:latin typeface="Arial" pitchFamily="34" charset="0"/>
                <a:ea typeface="굴림" charset="-127"/>
                <a:cs typeface="Arial" pitchFamily="34" charset="0"/>
              </a:rPr>
              <a:t>Neuroendocrine</a:t>
            </a:r>
            <a:endParaRPr lang="en-US" altLang="ko-KR" sz="2400" dirty="0">
              <a:latin typeface="Arial" pitchFamily="34" charset="0"/>
              <a:ea typeface="굴림" charset="-127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ko-KR" sz="2000" dirty="0" err="1">
                <a:latin typeface="Arial" pitchFamily="34" charset="0"/>
                <a:ea typeface="굴림" charset="-127"/>
                <a:cs typeface="Arial" pitchFamily="34" charset="0"/>
              </a:rPr>
              <a:t>Chromogranin</a:t>
            </a:r>
            <a:endParaRPr lang="en-US" altLang="ko-KR" sz="2000" dirty="0">
              <a:latin typeface="Arial" pitchFamily="34" charset="0"/>
              <a:ea typeface="굴림" charset="-127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ko-KR" sz="2000" dirty="0" err="1">
                <a:latin typeface="Arial" pitchFamily="34" charset="0"/>
                <a:ea typeface="굴림" charset="-127"/>
                <a:cs typeface="Arial" pitchFamily="34" charset="0"/>
              </a:rPr>
              <a:t>synaptophysin</a:t>
            </a:r>
            <a:endParaRPr lang="en-US" altLang="ko-KR" sz="2000" dirty="0">
              <a:latin typeface="Arial" pitchFamily="34" charset="0"/>
              <a:ea typeface="굴림" charset="-127"/>
              <a:cs typeface="Arial" pitchFamily="34" charset="0"/>
            </a:endParaRPr>
          </a:p>
        </p:txBody>
      </p:sp>
      <p:sp>
        <p:nvSpPr>
          <p:cNvPr id="48132" name="Rectangle 102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ko-KR" sz="2400" dirty="0">
                <a:latin typeface="Arial" pitchFamily="34" charset="0"/>
                <a:ea typeface="굴림" charset="-127"/>
                <a:cs typeface="Arial" pitchFamily="34" charset="0"/>
              </a:rPr>
              <a:t>Lymphoma</a:t>
            </a:r>
          </a:p>
          <a:p>
            <a:pPr lvl="1">
              <a:lnSpc>
                <a:spcPct val="90000"/>
              </a:lnSpc>
            </a:pPr>
            <a:r>
              <a:rPr lang="en-US" altLang="ko-KR" sz="2000" dirty="0" smtClean="0">
                <a:latin typeface="Arial" pitchFamily="34" charset="0"/>
                <a:ea typeface="굴림" charset="-127"/>
                <a:cs typeface="Arial" pitchFamily="34" charset="0"/>
              </a:rPr>
              <a:t>CD45</a:t>
            </a:r>
            <a:endParaRPr lang="en-US" altLang="ko-KR" sz="2000" dirty="0">
              <a:latin typeface="Arial" pitchFamily="34" charset="0"/>
              <a:ea typeface="굴림" charset="-127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ko-KR" sz="2000" dirty="0" smtClean="0">
                <a:latin typeface="Arial" pitchFamily="34" charset="0"/>
                <a:ea typeface="굴림" charset="-127"/>
                <a:cs typeface="Arial" pitchFamily="34" charset="0"/>
              </a:rPr>
              <a:t>CD10</a:t>
            </a:r>
            <a:endParaRPr lang="en-US" altLang="ko-KR" sz="2000" dirty="0">
              <a:latin typeface="Arial" pitchFamily="34" charset="0"/>
              <a:ea typeface="굴림" charset="-127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ko-KR" sz="2000" dirty="0" smtClean="0">
                <a:latin typeface="Arial" pitchFamily="34" charset="0"/>
                <a:ea typeface="굴림" charset="-127"/>
                <a:cs typeface="Arial" pitchFamily="34" charset="0"/>
              </a:rPr>
              <a:t>CD3</a:t>
            </a:r>
            <a:endParaRPr lang="en-US" altLang="ko-KR" sz="2000" dirty="0">
              <a:latin typeface="Arial" pitchFamily="34" charset="0"/>
              <a:ea typeface="굴림" charset="-127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ko-KR" sz="2400" dirty="0">
                <a:latin typeface="Arial" pitchFamily="34" charset="0"/>
                <a:ea typeface="굴림" charset="-127"/>
                <a:cs typeface="Arial" pitchFamily="34" charset="0"/>
              </a:rPr>
              <a:t>Thyroid</a:t>
            </a:r>
          </a:p>
          <a:p>
            <a:pPr lvl="1">
              <a:lnSpc>
                <a:spcPct val="90000"/>
              </a:lnSpc>
            </a:pPr>
            <a:r>
              <a:rPr lang="en-US" altLang="ko-KR" sz="2000" dirty="0" err="1">
                <a:latin typeface="Arial" pitchFamily="34" charset="0"/>
                <a:ea typeface="굴림" charset="-127"/>
                <a:cs typeface="Arial" pitchFamily="34" charset="0"/>
              </a:rPr>
              <a:t>Thyroglobulin</a:t>
            </a:r>
            <a:endParaRPr lang="en-US" altLang="ko-KR" sz="2000" dirty="0">
              <a:latin typeface="Arial" pitchFamily="34" charset="0"/>
              <a:ea typeface="굴림" charset="-127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ko-KR" sz="2400" dirty="0">
                <a:latin typeface="Arial" pitchFamily="34" charset="0"/>
                <a:ea typeface="굴림" charset="-127"/>
                <a:cs typeface="Arial" pitchFamily="34" charset="0"/>
              </a:rPr>
              <a:t>Prostate</a:t>
            </a:r>
          </a:p>
          <a:p>
            <a:pPr lvl="1">
              <a:lnSpc>
                <a:spcPct val="90000"/>
              </a:lnSpc>
            </a:pPr>
            <a:r>
              <a:rPr lang="en-US" altLang="ko-KR" sz="2000" dirty="0">
                <a:latin typeface="Arial" pitchFamily="34" charset="0"/>
                <a:ea typeface="굴림" charset="-127"/>
                <a:cs typeface="Arial" pitchFamily="34" charset="0"/>
              </a:rPr>
              <a:t>PSA</a:t>
            </a:r>
          </a:p>
          <a:p>
            <a:pPr>
              <a:lnSpc>
                <a:spcPct val="90000"/>
              </a:lnSpc>
            </a:pPr>
            <a:r>
              <a:rPr lang="en-US" altLang="ko-KR" sz="2400" dirty="0">
                <a:latin typeface="Arial" pitchFamily="34" charset="0"/>
                <a:ea typeface="굴림" charset="-127"/>
                <a:cs typeface="Arial" pitchFamily="34" charset="0"/>
              </a:rPr>
              <a:t>Sarcoma</a:t>
            </a:r>
          </a:p>
          <a:p>
            <a:pPr lvl="1">
              <a:lnSpc>
                <a:spcPct val="90000"/>
              </a:lnSpc>
            </a:pPr>
            <a:r>
              <a:rPr lang="en-US" altLang="ko-KR" sz="2000" dirty="0">
                <a:latin typeface="Arial" pitchFamily="34" charset="0"/>
                <a:ea typeface="굴림" charset="-127"/>
                <a:cs typeface="Arial" pitchFamily="34" charset="0"/>
              </a:rPr>
              <a:t>AML</a:t>
            </a:r>
          </a:p>
          <a:p>
            <a:pPr lvl="1">
              <a:lnSpc>
                <a:spcPct val="90000"/>
              </a:lnSpc>
            </a:pPr>
            <a:r>
              <a:rPr lang="en-US" altLang="ko-KR" sz="2000" dirty="0">
                <a:latin typeface="Arial" pitchFamily="34" charset="0"/>
                <a:ea typeface="굴림" charset="-127"/>
                <a:cs typeface="Arial" pitchFamily="34" charset="0"/>
              </a:rPr>
              <a:t>CD31</a:t>
            </a:r>
          </a:p>
          <a:p>
            <a:pPr lvl="1">
              <a:lnSpc>
                <a:spcPct val="90000"/>
              </a:lnSpc>
            </a:pPr>
            <a:r>
              <a:rPr lang="en-US" altLang="ko-KR" sz="2000" dirty="0">
                <a:latin typeface="Arial" pitchFamily="34" charset="0"/>
                <a:ea typeface="굴림" charset="-127"/>
                <a:cs typeface="Arial" pitchFamily="34" charset="0"/>
              </a:rPr>
              <a:t>CD34</a:t>
            </a: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2400" cy="914400"/>
          </a:xfrm>
        </p:spPr>
        <p:txBody>
          <a:bodyPr/>
          <a:lstStyle/>
          <a:p>
            <a:r>
              <a:rPr lang="en-US" altLang="ko-KR" dirty="0" smtClean="0"/>
              <a:t>What we knew…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</a:t>
            </a:fld>
            <a:endParaRPr lang="ko-KR" altLang="en-US"/>
          </a:p>
        </p:txBody>
      </p:sp>
      <p:graphicFrame>
        <p:nvGraphicFramePr>
          <p:cNvPr id="6" name="다이어그램 5"/>
          <p:cNvGraphicFramePr/>
          <p:nvPr/>
        </p:nvGraphicFramePr>
        <p:xfrm>
          <a:off x="1187624" y="1124744"/>
          <a:ext cx="7056784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1905000" y="457200"/>
            <a:ext cx="5105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ko-KR" sz="2400" dirty="0" err="1">
                <a:latin typeface="Arial" pitchFamily="34" charset="0"/>
                <a:ea typeface="굴림" charset="-127"/>
                <a:cs typeface="Arial" pitchFamily="34" charset="0"/>
              </a:rPr>
              <a:t>Adenocarcinoma</a:t>
            </a:r>
            <a:endParaRPr lang="en-US" altLang="ko-KR" sz="2400" dirty="0">
              <a:latin typeface="Arial" pitchFamily="34" charset="0"/>
              <a:ea typeface="굴림" charset="-127"/>
              <a:cs typeface="Arial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n-US" altLang="ko-KR" dirty="0">
                <a:latin typeface="Arial" pitchFamily="34" charset="0"/>
                <a:ea typeface="굴림" charset="-127"/>
                <a:cs typeface="Arial" pitchFamily="34" charset="0"/>
              </a:rPr>
              <a:t>Ck7, Ck20</a:t>
            </a:r>
          </a:p>
          <a:p>
            <a:pPr algn="ctr">
              <a:lnSpc>
                <a:spcPct val="100000"/>
              </a:lnSpc>
            </a:pPr>
            <a:r>
              <a:rPr lang="en-US" altLang="ko-KR" dirty="0">
                <a:latin typeface="Arial" pitchFamily="34" charset="0"/>
                <a:ea typeface="굴림" charset="-127"/>
                <a:cs typeface="Arial" pitchFamily="34" charset="0"/>
              </a:rPr>
              <a:t>Clinical Signs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1447800" y="1447800"/>
            <a:ext cx="6191250" cy="1468438"/>
            <a:chOff x="912" y="912"/>
            <a:chExt cx="3900" cy="925"/>
          </a:xfrm>
        </p:grpSpPr>
        <p:sp>
          <p:nvSpPr>
            <p:cNvPr id="49155" name="Text Box 3"/>
            <p:cNvSpPr txBox="1">
              <a:spLocks noChangeArrowheads="1"/>
            </p:cNvSpPr>
            <p:nvPr/>
          </p:nvSpPr>
          <p:spPr bwMode="auto">
            <a:xfrm>
              <a:off x="912" y="1430"/>
              <a:ext cx="91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altLang="ko-KR" dirty="0">
                  <a:latin typeface="Arial" pitchFamily="34" charset="0"/>
                  <a:ea typeface="굴림" charset="-127"/>
                  <a:cs typeface="Arial" pitchFamily="34" charset="0"/>
                </a:rPr>
                <a:t>Ck7-</a:t>
              </a:r>
            </a:p>
            <a:p>
              <a:pPr>
                <a:lnSpc>
                  <a:spcPct val="100000"/>
                </a:lnSpc>
              </a:pPr>
              <a:r>
                <a:rPr lang="en-US" altLang="ko-KR" dirty="0">
                  <a:latin typeface="Arial" pitchFamily="34" charset="0"/>
                  <a:ea typeface="굴림" charset="-127"/>
                  <a:cs typeface="Arial" pitchFamily="34" charset="0"/>
                </a:rPr>
                <a:t>Ck20-</a:t>
              </a:r>
            </a:p>
          </p:txBody>
        </p:sp>
        <p:sp>
          <p:nvSpPr>
            <p:cNvPr id="49156" name="Text Box 4"/>
            <p:cNvSpPr txBox="1">
              <a:spLocks noChangeArrowheads="1"/>
            </p:cNvSpPr>
            <p:nvPr/>
          </p:nvSpPr>
          <p:spPr bwMode="auto">
            <a:xfrm>
              <a:off x="1824" y="1408"/>
              <a:ext cx="540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altLang="ko-KR" dirty="0">
                  <a:solidFill>
                    <a:srgbClr val="FFFF00"/>
                  </a:solidFill>
                  <a:latin typeface="Arial" pitchFamily="34" charset="0"/>
                  <a:ea typeface="굴림" charset="-127"/>
                  <a:cs typeface="Arial" pitchFamily="34" charset="0"/>
                </a:rPr>
                <a:t>Ck7-</a:t>
              </a:r>
            </a:p>
            <a:p>
              <a:pPr>
                <a:lnSpc>
                  <a:spcPct val="100000"/>
                </a:lnSpc>
              </a:pPr>
              <a:r>
                <a:rPr lang="en-US" altLang="ko-KR" dirty="0">
                  <a:solidFill>
                    <a:srgbClr val="FFFF00"/>
                  </a:solidFill>
                  <a:latin typeface="Arial" pitchFamily="34" charset="0"/>
                  <a:ea typeface="굴림" charset="-127"/>
                  <a:cs typeface="Arial" pitchFamily="34" charset="0"/>
                </a:rPr>
                <a:t>Ck20+</a:t>
              </a:r>
            </a:p>
          </p:txBody>
        </p:sp>
        <p:sp>
          <p:nvSpPr>
            <p:cNvPr id="49157" name="Text Box 5"/>
            <p:cNvSpPr txBox="1">
              <a:spLocks noChangeArrowheads="1"/>
            </p:cNvSpPr>
            <p:nvPr/>
          </p:nvSpPr>
          <p:spPr bwMode="auto">
            <a:xfrm>
              <a:off x="2880" y="1415"/>
              <a:ext cx="504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altLang="ko-KR" dirty="0">
                  <a:solidFill>
                    <a:srgbClr val="FF0000"/>
                  </a:solidFill>
                  <a:latin typeface="Arial" pitchFamily="34" charset="0"/>
                  <a:ea typeface="굴림" charset="-127"/>
                  <a:cs typeface="Arial" pitchFamily="34" charset="0"/>
                </a:rPr>
                <a:t>Ck7+</a:t>
              </a:r>
            </a:p>
            <a:p>
              <a:pPr>
                <a:lnSpc>
                  <a:spcPct val="100000"/>
                </a:lnSpc>
              </a:pPr>
              <a:r>
                <a:rPr lang="en-US" altLang="ko-KR" dirty="0">
                  <a:solidFill>
                    <a:srgbClr val="FF0000"/>
                  </a:solidFill>
                  <a:latin typeface="Arial" pitchFamily="34" charset="0"/>
                  <a:ea typeface="굴림" charset="-127"/>
                  <a:cs typeface="Arial" pitchFamily="34" charset="0"/>
                </a:rPr>
                <a:t>Ck20-</a:t>
              </a:r>
            </a:p>
          </p:txBody>
        </p:sp>
        <p:sp>
          <p:nvSpPr>
            <p:cNvPr id="49158" name="Text Box 6"/>
            <p:cNvSpPr txBox="1">
              <a:spLocks noChangeArrowheads="1"/>
            </p:cNvSpPr>
            <p:nvPr/>
          </p:nvSpPr>
          <p:spPr bwMode="auto">
            <a:xfrm>
              <a:off x="4272" y="1408"/>
              <a:ext cx="540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altLang="ko-KR">
                  <a:latin typeface="Arial" pitchFamily="34" charset="0"/>
                  <a:ea typeface="굴림" charset="-127"/>
                  <a:cs typeface="Arial" pitchFamily="34" charset="0"/>
                </a:rPr>
                <a:t>Ck7+</a:t>
              </a:r>
            </a:p>
            <a:p>
              <a:pPr>
                <a:lnSpc>
                  <a:spcPct val="100000"/>
                </a:lnSpc>
              </a:pPr>
              <a:r>
                <a:rPr lang="en-US" altLang="ko-KR">
                  <a:latin typeface="Arial" pitchFamily="34" charset="0"/>
                  <a:ea typeface="굴림" charset="-127"/>
                  <a:cs typeface="Arial" pitchFamily="34" charset="0"/>
                </a:rPr>
                <a:t>Ck20+</a:t>
              </a:r>
            </a:p>
          </p:txBody>
        </p:sp>
        <p:sp>
          <p:nvSpPr>
            <p:cNvPr id="49163" name="Line 11"/>
            <p:cNvSpPr>
              <a:spLocks noChangeShapeType="1"/>
            </p:cNvSpPr>
            <p:nvPr/>
          </p:nvSpPr>
          <p:spPr bwMode="auto">
            <a:xfrm flipH="1">
              <a:off x="1152" y="912"/>
              <a:ext cx="768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ko-KR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164" name="Line 12"/>
            <p:cNvSpPr>
              <a:spLocks noChangeShapeType="1"/>
            </p:cNvSpPr>
            <p:nvPr/>
          </p:nvSpPr>
          <p:spPr bwMode="auto">
            <a:xfrm flipH="1">
              <a:off x="2112" y="1104"/>
              <a:ext cx="24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ko-KR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165" name="Line 13"/>
            <p:cNvSpPr>
              <a:spLocks noChangeShapeType="1"/>
            </p:cNvSpPr>
            <p:nvPr/>
          </p:nvSpPr>
          <p:spPr bwMode="auto">
            <a:xfrm>
              <a:off x="2880" y="1104"/>
              <a:ext cx="24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ko-KR" alt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166" name="Line 14"/>
            <p:cNvSpPr>
              <a:spLocks noChangeShapeType="1"/>
            </p:cNvSpPr>
            <p:nvPr/>
          </p:nvSpPr>
          <p:spPr bwMode="auto">
            <a:xfrm>
              <a:off x="3408" y="960"/>
              <a:ext cx="1104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ko-KR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1143000" y="3276600"/>
            <a:ext cx="1162050" cy="2084388"/>
            <a:chOff x="720" y="2064"/>
            <a:chExt cx="732" cy="1313"/>
          </a:xfrm>
        </p:grpSpPr>
        <p:sp>
          <p:nvSpPr>
            <p:cNvPr id="49159" name="Text Box 7"/>
            <p:cNvSpPr txBox="1">
              <a:spLocks noChangeArrowheads="1"/>
            </p:cNvSpPr>
            <p:nvPr/>
          </p:nvSpPr>
          <p:spPr bwMode="auto">
            <a:xfrm>
              <a:off x="720" y="2621"/>
              <a:ext cx="732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1200" dirty="0" err="1">
                  <a:latin typeface="Arial" pitchFamily="34" charset="0"/>
                  <a:ea typeface="굴림" charset="-127"/>
                  <a:cs typeface="Arial" pitchFamily="34" charset="0"/>
                </a:rPr>
                <a:t>Hepatocellular</a:t>
              </a:r>
              <a:endParaRPr lang="en-US" altLang="ko-KR" sz="1200" dirty="0">
                <a:latin typeface="Arial" pitchFamily="34" charset="0"/>
                <a:ea typeface="굴림" charset="-127"/>
                <a:cs typeface="Arial" pitchFamily="34" charset="0"/>
              </a:endParaRPr>
            </a:p>
            <a:p>
              <a:r>
                <a:rPr lang="en-US" altLang="ko-KR" sz="1200" dirty="0">
                  <a:latin typeface="Arial" pitchFamily="34" charset="0"/>
                  <a:ea typeface="굴림" charset="-127"/>
                  <a:cs typeface="Arial" pitchFamily="34" charset="0"/>
                </a:rPr>
                <a:t>   -</a:t>
              </a:r>
              <a:r>
                <a:rPr lang="en-US" altLang="ko-KR" sz="1200" i="1" dirty="0" err="1">
                  <a:latin typeface="Arial" pitchFamily="34" charset="0"/>
                  <a:ea typeface="굴림" charset="-127"/>
                  <a:cs typeface="Arial" pitchFamily="34" charset="0"/>
                </a:rPr>
                <a:t>a</a:t>
              </a:r>
              <a:r>
                <a:rPr lang="en-US" altLang="ko-KR" sz="1200" dirty="0" err="1">
                  <a:latin typeface="Arial" pitchFamily="34" charset="0"/>
                  <a:ea typeface="굴림" charset="-127"/>
                  <a:cs typeface="Arial" pitchFamily="34" charset="0"/>
                </a:rPr>
                <a:t>FP</a:t>
              </a:r>
              <a:endParaRPr lang="en-US" altLang="ko-KR" sz="1200" dirty="0">
                <a:latin typeface="Arial" pitchFamily="34" charset="0"/>
                <a:ea typeface="굴림" charset="-127"/>
                <a:cs typeface="Arial" pitchFamily="34" charset="0"/>
              </a:endParaRPr>
            </a:p>
            <a:p>
              <a:r>
                <a:rPr lang="en-US" altLang="ko-KR" sz="1200" dirty="0">
                  <a:latin typeface="Arial" pitchFamily="34" charset="0"/>
                  <a:ea typeface="굴림" charset="-127"/>
                  <a:cs typeface="Arial" pitchFamily="34" charset="0"/>
                </a:rPr>
                <a:t>Renal Cell</a:t>
              </a:r>
            </a:p>
            <a:p>
              <a:r>
                <a:rPr lang="en-US" altLang="ko-KR" sz="1200" dirty="0">
                  <a:latin typeface="Arial" pitchFamily="34" charset="0"/>
                  <a:ea typeface="굴림" charset="-127"/>
                  <a:cs typeface="Arial" pitchFamily="34" charset="0"/>
                </a:rPr>
                <a:t>   -VIM</a:t>
              </a:r>
            </a:p>
            <a:p>
              <a:r>
                <a:rPr lang="en-US" altLang="ko-KR" sz="1200" dirty="0">
                  <a:latin typeface="Arial" pitchFamily="34" charset="0"/>
                  <a:ea typeface="굴림" charset="-127"/>
                  <a:cs typeface="Arial" pitchFamily="34" charset="0"/>
                </a:rPr>
                <a:t>Prostate</a:t>
              </a:r>
            </a:p>
            <a:p>
              <a:r>
                <a:rPr lang="en-US" altLang="ko-KR" sz="1200" dirty="0">
                  <a:latin typeface="Arial" pitchFamily="34" charset="0"/>
                  <a:ea typeface="굴림" charset="-127"/>
                  <a:cs typeface="Arial" pitchFamily="34" charset="0"/>
                </a:rPr>
                <a:t>   -PSA</a:t>
              </a:r>
            </a:p>
          </p:txBody>
        </p:sp>
        <p:sp>
          <p:nvSpPr>
            <p:cNvPr id="49167" name="Line 15"/>
            <p:cNvSpPr>
              <a:spLocks noChangeShapeType="1"/>
            </p:cNvSpPr>
            <p:nvPr/>
          </p:nvSpPr>
          <p:spPr bwMode="auto">
            <a:xfrm>
              <a:off x="1152" y="2064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ko-KR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2700339" y="3276603"/>
            <a:ext cx="1185863" cy="1820864"/>
            <a:chOff x="1701" y="2064"/>
            <a:chExt cx="747" cy="1147"/>
          </a:xfrm>
        </p:grpSpPr>
        <p:sp>
          <p:nvSpPr>
            <p:cNvPr id="49160" name="Text Box 8"/>
            <p:cNvSpPr txBox="1">
              <a:spLocks noChangeArrowheads="1"/>
            </p:cNvSpPr>
            <p:nvPr/>
          </p:nvSpPr>
          <p:spPr bwMode="auto">
            <a:xfrm>
              <a:off x="1701" y="2688"/>
              <a:ext cx="747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sz="1600" dirty="0">
                  <a:solidFill>
                    <a:srgbClr val="FFFF00"/>
                  </a:solidFill>
                  <a:latin typeface="Arial" pitchFamily="34" charset="0"/>
                  <a:ea typeface="굴림" charset="-127"/>
                  <a:cs typeface="Arial" pitchFamily="34" charset="0"/>
                </a:rPr>
                <a:t>Colorectal</a:t>
              </a:r>
            </a:p>
            <a:p>
              <a:r>
                <a:rPr lang="en-US" altLang="ko-KR" sz="1600" dirty="0">
                  <a:latin typeface="Arial" pitchFamily="34" charset="0"/>
                  <a:ea typeface="굴림" charset="-127"/>
                  <a:cs typeface="Arial" pitchFamily="34" charset="0"/>
                </a:rPr>
                <a:t>	-CEA</a:t>
              </a:r>
            </a:p>
          </p:txBody>
        </p:sp>
        <p:sp>
          <p:nvSpPr>
            <p:cNvPr id="49168" name="Line 16"/>
            <p:cNvSpPr>
              <a:spLocks noChangeShapeType="1"/>
            </p:cNvSpPr>
            <p:nvPr/>
          </p:nvSpPr>
          <p:spPr bwMode="auto">
            <a:xfrm>
              <a:off x="2064" y="2064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ko-KR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4267200" y="3200400"/>
            <a:ext cx="2139950" cy="2771439"/>
            <a:chOff x="2688" y="2016"/>
            <a:chExt cx="1348" cy="1700"/>
          </a:xfrm>
        </p:grpSpPr>
        <p:sp>
          <p:nvSpPr>
            <p:cNvPr id="49161" name="Text Box 9"/>
            <p:cNvSpPr txBox="1">
              <a:spLocks noChangeArrowheads="1"/>
            </p:cNvSpPr>
            <p:nvPr/>
          </p:nvSpPr>
          <p:spPr bwMode="auto">
            <a:xfrm>
              <a:off x="2688" y="2451"/>
              <a:ext cx="1348" cy="1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ko-KR" sz="1600" dirty="0" err="1">
                  <a:solidFill>
                    <a:srgbClr val="FF0000"/>
                  </a:solidFill>
                  <a:latin typeface="Arial" pitchFamily="34" charset="0"/>
                  <a:ea typeface="굴림" charset="-127"/>
                  <a:cs typeface="Arial" pitchFamily="34" charset="0"/>
                </a:rPr>
                <a:t>Broncho</a:t>
              </a:r>
              <a:r>
                <a:rPr lang="en-US" altLang="ko-KR" sz="1600" dirty="0">
                  <a:solidFill>
                    <a:srgbClr val="FF0000"/>
                  </a:solidFill>
                  <a:latin typeface="Arial" pitchFamily="34" charset="0"/>
                  <a:ea typeface="굴림" charset="-127"/>
                  <a:cs typeface="Arial" pitchFamily="34" charset="0"/>
                </a:rPr>
                <a:t>-pulmonary</a:t>
              </a:r>
            </a:p>
            <a:p>
              <a:r>
                <a:rPr lang="en-US" altLang="ko-KR" sz="1600" dirty="0">
                  <a:solidFill>
                    <a:srgbClr val="FF0000"/>
                  </a:solidFill>
                  <a:latin typeface="Arial" pitchFamily="34" charset="0"/>
                  <a:ea typeface="굴림" charset="-127"/>
                  <a:cs typeface="Arial" pitchFamily="34" charset="0"/>
                </a:rPr>
                <a:t>   -TTF1</a:t>
              </a:r>
            </a:p>
            <a:p>
              <a:r>
                <a:rPr lang="en-US" altLang="ko-KR" sz="1200" dirty="0">
                  <a:latin typeface="Arial" pitchFamily="34" charset="0"/>
                  <a:ea typeface="굴림" charset="-127"/>
                  <a:cs typeface="Arial" pitchFamily="34" charset="0"/>
                </a:rPr>
                <a:t>Breast</a:t>
              </a:r>
            </a:p>
            <a:p>
              <a:r>
                <a:rPr lang="en-US" altLang="ko-KR" sz="1200" dirty="0">
                  <a:latin typeface="Arial" pitchFamily="34" charset="0"/>
                  <a:ea typeface="굴림" charset="-127"/>
                  <a:cs typeface="Arial" pitchFamily="34" charset="0"/>
                </a:rPr>
                <a:t>   -EMA, GCDFP, ER/PR</a:t>
              </a:r>
            </a:p>
            <a:p>
              <a:r>
                <a:rPr lang="en-US" altLang="ko-KR" sz="1200" dirty="0" err="1">
                  <a:latin typeface="Arial" pitchFamily="34" charset="0"/>
                  <a:ea typeface="굴림" charset="-127"/>
                  <a:cs typeface="Arial" pitchFamily="34" charset="0"/>
                </a:rPr>
                <a:t>Nonmucinous</a:t>
              </a:r>
              <a:r>
                <a:rPr lang="en-US" altLang="ko-KR" sz="1200" dirty="0">
                  <a:latin typeface="Arial" pitchFamily="34" charset="0"/>
                  <a:ea typeface="굴림" charset="-127"/>
                  <a:cs typeface="Arial" pitchFamily="34" charset="0"/>
                </a:rPr>
                <a:t> Ovarian</a:t>
              </a:r>
            </a:p>
            <a:p>
              <a:r>
                <a:rPr lang="en-US" altLang="ko-KR" sz="1200" dirty="0">
                  <a:latin typeface="Arial" pitchFamily="34" charset="0"/>
                  <a:ea typeface="굴림" charset="-127"/>
                  <a:cs typeface="Arial" pitchFamily="34" charset="0"/>
                </a:rPr>
                <a:t>   -CA-125</a:t>
              </a:r>
            </a:p>
            <a:p>
              <a:r>
                <a:rPr lang="en-US" altLang="ko-KR" sz="1200" dirty="0">
                  <a:latin typeface="Arial" pitchFamily="34" charset="0"/>
                  <a:ea typeface="굴림" charset="-127"/>
                  <a:cs typeface="Arial" pitchFamily="34" charset="0"/>
                </a:rPr>
                <a:t>Thyroid</a:t>
              </a:r>
            </a:p>
            <a:p>
              <a:r>
                <a:rPr lang="en-US" altLang="ko-KR" sz="1200" dirty="0">
                  <a:latin typeface="Arial" pitchFamily="34" charset="0"/>
                  <a:ea typeface="굴림" charset="-127"/>
                  <a:cs typeface="Arial" pitchFamily="34" charset="0"/>
                </a:rPr>
                <a:t>   -TTF1</a:t>
              </a:r>
            </a:p>
            <a:p>
              <a:r>
                <a:rPr lang="en-US" altLang="ko-KR" sz="1200" dirty="0" err="1">
                  <a:latin typeface="Arial" pitchFamily="34" charset="0"/>
                  <a:ea typeface="굴림" charset="-127"/>
                  <a:cs typeface="Arial" pitchFamily="34" charset="0"/>
                </a:rPr>
                <a:t>Cholangiocellular</a:t>
              </a:r>
              <a:endParaRPr lang="en-US" altLang="ko-KR" sz="1200" dirty="0">
                <a:latin typeface="Arial" pitchFamily="34" charset="0"/>
                <a:ea typeface="굴림" charset="-127"/>
                <a:cs typeface="Arial" pitchFamily="34" charset="0"/>
              </a:endParaRPr>
            </a:p>
            <a:p>
              <a:r>
                <a:rPr lang="en-US" altLang="ko-KR" sz="1200" dirty="0">
                  <a:latin typeface="Arial" pitchFamily="34" charset="0"/>
                  <a:ea typeface="굴림" charset="-127"/>
                  <a:cs typeface="Arial" pitchFamily="34" charset="0"/>
                </a:rPr>
                <a:t>   -CEA, Cd10</a:t>
              </a:r>
            </a:p>
          </p:txBody>
        </p:sp>
        <p:sp>
          <p:nvSpPr>
            <p:cNvPr id="49169" name="Line 17"/>
            <p:cNvSpPr>
              <a:spLocks noChangeShapeType="1"/>
            </p:cNvSpPr>
            <p:nvPr/>
          </p:nvSpPr>
          <p:spPr bwMode="auto">
            <a:xfrm>
              <a:off x="3216" y="201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ko-KR" alt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6781800" y="3124200"/>
            <a:ext cx="1420813" cy="2330450"/>
            <a:chOff x="4272" y="1968"/>
            <a:chExt cx="895" cy="1468"/>
          </a:xfrm>
        </p:grpSpPr>
        <p:sp>
          <p:nvSpPr>
            <p:cNvPr id="49162" name="Text Box 10"/>
            <p:cNvSpPr txBox="1">
              <a:spLocks noChangeArrowheads="1"/>
            </p:cNvSpPr>
            <p:nvPr/>
          </p:nvSpPr>
          <p:spPr bwMode="auto">
            <a:xfrm>
              <a:off x="4272" y="2680"/>
              <a:ext cx="895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1200">
                  <a:latin typeface="Arial" pitchFamily="34" charset="0"/>
                  <a:ea typeface="굴림" charset="-127"/>
                  <a:cs typeface="Arial" pitchFamily="34" charset="0"/>
                </a:rPr>
                <a:t>Urothelial</a:t>
              </a:r>
            </a:p>
            <a:p>
              <a:r>
                <a:rPr lang="en-US" altLang="ko-KR" sz="1200">
                  <a:latin typeface="Arial" pitchFamily="34" charset="0"/>
                  <a:ea typeface="굴림" charset="-127"/>
                  <a:cs typeface="Arial" pitchFamily="34" charset="0"/>
                </a:rPr>
                <a:t>Pancreatic</a:t>
              </a:r>
            </a:p>
            <a:p>
              <a:r>
                <a:rPr lang="en-US" altLang="ko-KR" sz="1200">
                  <a:latin typeface="Arial" pitchFamily="34" charset="0"/>
                  <a:ea typeface="굴림" charset="-127"/>
                  <a:cs typeface="Arial" pitchFamily="34" charset="0"/>
                </a:rPr>
                <a:t>   -CEA</a:t>
              </a:r>
            </a:p>
            <a:p>
              <a:r>
                <a:rPr lang="en-US" altLang="ko-KR" sz="1200">
                  <a:latin typeface="Arial" pitchFamily="34" charset="0"/>
                  <a:ea typeface="굴림" charset="-127"/>
                  <a:cs typeface="Arial" pitchFamily="34" charset="0"/>
                </a:rPr>
                <a:t>Gastric</a:t>
              </a:r>
            </a:p>
            <a:p>
              <a:r>
                <a:rPr lang="en-US" altLang="ko-KR" sz="1200">
                  <a:latin typeface="Arial" pitchFamily="34" charset="0"/>
                  <a:ea typeface="굴림" charset="-127"/>
                  <a:cs typeface="Arial" pitchFamily="34" charset="0"/>
                </a:rPr>
                <a:t>   -CEA</a:t>
              </a:r>
            </a:p>
            <a:p>
              <a:r>
                <a:rPr lang="en-US" altLang="ko-KR" sz="1200">
                  <a:latin typeface="Arial" pitchFamily="34" charset="0"/>
                  <a:ea typeface="굴림" charset="-127"/>
                  <a:cs typeface="Arial" pitchFamily="34" charset="0"/>
                </a:rPr>
                <a:t>Mucinous Ovarian</a:t>
              </a:r>
            </a:p>
          </p:txBody>
        </p:sp>
        <p:sp>
          <p:nvSpPr>
            <p:cNvPr id="49170" name="Line 18"/>
            <p:cNvSpPr>
              <a:spLocks noChangeShapeType="1"/>
            </p:cNvSpPr>
            <p:nvPr/>
          </p:nvSpPr>
          <p:spPr bwMode="auto">
            <a:xfrm>
              <a:off x="4560" y="1968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ko-KR" altLang="en-US">
                <a:latin typeface="Arial" pitchFamily="34" charset="0"/>
                <a:cs typeface="Arial" pitchFamily="34" charset="0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21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772400" cy="1000133"/>
          </a:xfrm>
        </p:spPr>
        <p:txBody>
          <a:bodyPr>
            <a:noAutofit/>
          </a:bodyPr>
          <a:lstStyle/>
          <a:p>
            <a:pPr algn="ctr"/>
            <a:r>
              <a:rPr lang="en-US" altLang="ko-KR" sz="7200" dirty="0" smtClean="0">
                <a:solidFill>
                  <a:srgbClr val="FFFF00"/>
                </a:solidFill>
              </a:rPr>
              <a:t>Treatment</a:t>
            </a:r>
            <a:endParaRPr lang="ko-KR" altLang="en-US" sz="7200" dirty="0">
              <a:solidFill>
                <a:srgbClr val="FFFF00"/>
              </a:solidFill>
            </a:endParaRPr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>
          <a:xfrm>
            <a:off x="611560" y="2924944"/>
            <a:ext cx="7920880" cy="1752600"/>
          </a:xfrm>
        </p:spPr>
        <p:txBody>
          <a:bodyPr>
            <a:noAutofit/>
          </a:bodyPr>
          <a:lstStyle/>
          <a:p>
            <a:r>
              <a:rPr lang="en-US" altLang="ko-KR" sz="4000" dirty="0" smtClean="0"/>
              <a:t>Can we cure systemic disease </a:t>
            </a:r>
          </a:p>
          <a:p>
            <a:r>
              <a:rPr lang="en-US" altLang="ko-KR" sz="4000" dirty="0" smtClean="0"/>
              <a:t>with local therapy?</a:t>
            </a:r>
            <a:endParaRPr lang="ko-KR" altLang="en-US" sz="4000" dirty="0"/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Oncologic strategies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22</a:t>
            </a:fld>
            <a:endParaRPr lang="ko-KR" altLang="en-US"/>
          </a:p>
        </p:txBody>
      </p:sp>
      <p:sp>
        <p:nvSpPr>
          <p:cNvPr id="6" name="모서리가 둥근 직사각형 5"/>
          <p:cNvSpPr/>
          <p:nvPr/>
        </p:nvSpPr>
        <p:spPr>
          <a:xfrm>
            <a:off x="611560" y="1916832"/>
            <a:ext cx="2664296" cy="9361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/>
              <a:t>Local disease</a:t>
            </a:r>
            <a:endParaRPr lang="ko-KR" altLang="en-US" sz="2800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611560" y="3429000"/>
            <a:ext cx="2664296" cy="8640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/>
              <a:t>Systemic disease</a:t>
            </a:r>
            <a:endParaRPr lang="ko-KR" altLang="en-US" sz="2800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4067944" y="1916832"/>
            <a:ext cx="1800200" cy="8640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/>
              <a:t>Local therapy</a:t>
            </a:r>
            <a:endParaRPr lang="ko-KR" altLang="en-US" sz="28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4067944" y="3429000"/>
            <a:ext cx="1800200" cy="8640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/>
              <a:t>Systemic therapy</a:t>
            </a:r>
            <a:endParaRPr lang="ko-KR" altLang="en-US" sz="2800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6660232" y="1916832"/>
            <a:ext cx="1584176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/>
              <a:t>OP</a:t>
            </a:r>
          </a:p>
          <a:p>
            <a:pPr algn="ctr"/>
            <a:r>
              <a:rPr lang="en-US" altLang="ko-KR" sz="2800" dirty="0" smtClean="0"/>
              <a:t>RT</a:t>
            </a:r>
            <a:endParaRPr lang="ko-KR" altLang="en-US" sz="2800" dirty="0"/>
          </a:p>
        </p:txBody>
      </p:sp>
      <p:sp>
        <p:nvSpPr>
          <p:cNvPr id="12" name="모서리가 둥근 직사각형 11"/>
          <p:cNvSpPr/>
          <p:nvPr/>
        </p:nvSpPr>
        <p:spPr>
          <a:xfrm>
            <a:off x="6588224" y="3429000"/>
            <a:ext cx="1872208" cy="8640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err="1" smtClean="0"/>
              <a:t>CTx</a:t>
            </a:r>
            <a:endParaRPr lang="en-US" altLang="ko-KR" sz="2800" dirty="0" smtClean="0"/>
          </a:p>
          <a:p>
            <a:pPr algn="ctr"/>
            <a:r>
              <a:rPr lang="en-US" altLang="ko-KR" sz="2800" dirty="0" err="1" smtClean="0"/>
              <a:t>ImmunoTx</a:t>
            </a:r>
            <a:endParaRPr lang="ko-KR" altLang="en-US" sz="2800" dirty="0"/>
          </a:p>
        </p:txBody>
      </p:sp>
      <p:sp>
        <p:nvSpPr>
          <p:cNvPr id="13" name="오른쪽 화살표 12"/>
          <p:cNvSpPr/>
          <p:nvPr/>
        </p:nvSpPr>
        <p:spPr>
          <a:xfrm>
            <a:off x="3419872" y="2204864"/>
            <a:ext cx="576064" cy="2880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sp>
        <p:nvSpPr>
          <p:cNvPr id="14" name="오른쪽 화살표 13"/>
          <p:cNvSpPr/>
          <p:nvPr/>
        </p:nvSpPr>
        <p:spPr>
          <a:xfrm>
            <a:off x="5940152" y="2276872"/>
            <a:ext cx="576064" cy="21602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sp>
        <p:nvSpPr>
          <p:cNvPr id="15" name="오른쪽 화살표 14"/>
          <p:cNvSpPr/>
          <p:nvPr/>
        </p:nvSpPr>
        <p:spPr>
          <a:xfrm>
            <a:off x="3419872" y="3717032"/>
            <a:ext cx="504056" cy="2880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sp>
        <p:nvSpPr>
          <p:cNvPr id="16" name="오른쪽 화살표 15"/>
          <p:cNvSpPr/>
          <p:nvPr/>
        </p:nvSpPr>
        <p:spPr>
          <a:xfrm>
            <a:off x="6012160" y="3717032"/>
            <a:ext cx="432048" cy="2880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611560" y="4725144"/>
            <a:ext cx="2664296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/>
              <a:t>PM from CRC</a:t>
            </a:r>
            <a:endParaRPr lang="ko-KR" altLang="en-US" sz="2800" dirty="0"/>
          </a:p>
        </p:txBody>
      </p:sp>
      <p:sp>
        <p:nvSpPr>
          <p:cNvPr id="18" name="오른쪽 화살표 17"/>
          <p:cNvSpPr/>
          <p:nvPr/>
        </p:nvSpPr>
        <p:spPr>
          <a:xfrm rot="20391675">
            <a:off x="3397394" y="4393264"/>
            <a:ext cx="3168352" cy="432048"/>
          </a:xfrm>
          <a:prstGeom prst="rightArrow">
            <a:avLst>
              <a:gd name="adj1" fmla="val 50000"/>
              <a:gd name="adj2" fmla="val 60324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sp>
        <p:nvSpPr>
          <p:cNvPr id="19" name="오른쪽 화살표 18"/>
          <p:cNvSpPr/>
          <p:nvPr/>
        </p:nvSpPr>
        <p:spPr>
          <a:xfrm rot="19408619">
            <a:off x="3018920" y="3622331"/>
            <a:ext cx="3926037" cy="432048"/>
          </a:xfrm>
          <a:prstGeom prst="rightArrow">
            <a:avLst>
              <a:gd name="adj1" fmla="val 50000"/>
              <a:gd name="adj2" fmla="val 60324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</p:spTree>
    <p:custDataLst>
      <p:tags r:id="rId1"/>
    </p:custDataLst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Arial Black" pitchFamily="34" charset="0"/>
              </a:rPr>
              <a:t>History</a:t>
            </a:r>
            <a:endParaRPr lang="ko-KR" altLang="en-US" dirty="0">
              <a:latin typeface="Arial Black" pitchFamily="34" charset="0"/>
            </a:endParaRPr>
          </a:p>
        </p:txBody>
      </p:sp>
      <p:pic>
        <p:nvPicPr>
          <p:cNvPr id="6" name="내용 개체 틀 5" descr="thumb02576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1700808"/>
            <a:ext cx="2455947" cy="2448272"/>
          </a:xfrm>
        </p:spPr>
      </p:pic>
      <p:sp>
        <p:nvSpPr>
          <p:cNvPr id="8" name="내용 개체 틀 7"/>
          <p:cNvSpPr>
            <a:spLocks noGrp="1"/>
          </p:cNvSpPr>
          <p:nvPr>
            <p:ph sz="half" idx="2"/>
          </p:nvPr>
        </p:nvSpPr>
        <p:spPr>
          <a:xfrm>
            <a:off x="3707904" y="1600200"/>
            <a:ext cx="4978896" cy="4525963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1882,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Weinlechner</a:t>
            </a:r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1883,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Kronlein</a:t>
            </a:r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1927,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Divis</a:t>
            </a:r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1930.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Torek</a:t>
            </a:r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1939, Barney &amp; Churchill </a:t>
            </a: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1947 John Alexander, </a:t>
            </a:r>
          </a:p>
          <a:p>
            <a:pPr>
              <a:buNone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                Cameron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Haight</a:t>
            </a:r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1953,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Mannix</a:t>
            </a:r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1965, </a:t>
            </a:r>
            <a:r>
              <a:rPr lang="en-US" altLang="ko-KR" dirty="0" err="1" smtClean="0">
                <a:latin typeface="Arial" pitchFamily="34" charset="0"/>
                <a:cs typeface="Arial" pitchFamily="34" charset="0"/>
              </a:rPr>
              <a:t>Thomford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23</a:t>
            </a:fld>
            <a:endParaRPr lang="ko-KR" altLang="en-US" dirty="0"/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Indications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2564904"/>
            <a:ext cx="7772400" cy="4572000"/>
          </a:xfrm>
        </p:spPr>
        <p:txBody>
          <a:bodyPr>
            <a:normAutofit/>
          </a:bodyPr>
          <a:lstStyle/>
          <a:p>
            <a:endParaRPr lang="ko-KR" altLang="en-US" dirty="0" smtClean="0"/>
          </a:p>
          <a:p>
            <a:pPr lvl="1"/>
            <a:r>
              <a:rPr lang="en-US" altLang="ko-KR" dirty="0" smtClean="0"/>
              <a:t> Are the radiological findings of pulmonary    </a:t>
            </a:r>
          </a:p>
          <a:p>
            <a:pPr lvl="1">
              <a:buNone/>
            </a:pPr>
            <a:r>
              <a:rPr lang="en-US" altLang="ko-KR" dirty="0" smtClean="0"/>
              <a:t>     nodules </a:t>
            </a:r>
            <a:r>
              <a:rPr lang="en-US" altLang="ko-KR" sz="2800" dirty="0" smtClean="0">
                <a:solidFill>
                  <a:srgbClr val="FFC000"/>
                </a:solidFill>
              </a:rPr>
              <a:t>consistent with metastasis</a:t>
            </a:r>
            <a:r>
              <a:rPr lang="en-US" altLang="ko-KR" dirty="0" smtClean="0"/>
              <a:t>?</a:t>
            </a:r>
          </a:p>
          <a:p>
            <a:pPr lvl="1"/>
            <a:r>
              <a:rPr lang="en-US" altLang="ko-KR" dirty="0" smtClean="0"/>
              <a:t> Are the </a:t>
            </a:r>
            <a:r>
              <a:rPr lang="en-US" altLang="ko-KR" dirty="0" smtClean="0">
                <a:solidFill>
                  <a:srgbClr val="FFC000"/>
                </a:solidFill>
              </a:rPr>
              <a:t>primary tumor controlled</a:t>
            </a:r>
            <a:r>
              <a:rPr lang="en-US" altLang="ko-KR" dirty="0" smtClean="0"/>
              <a:t>?</a:t>
            </a:r>
          </a:p>
          <a:p>
            <a:pPr lvl="1"/>
            <a:r>
              <a:rPr lang="en-US" altLang="ko-KR" dirty="0" smtClean="0"/>
              <a:t> Are the </a:t>
            </a:r>
            <a:r>
              <a:rPr lang="en-US" altLang="ko-KR" dirty="0" smtClean="0">
                <a:solidFill>
                  <a:srgbClr val="FFC000"/>
                </a:solidFill>
              </a:rPr>
              <a:t>lesions </a:t>
            </a:r>
            <a:r>
              <a:rPr lang="en-US" altLang="ko-KR" dirty="0" err="1" smtClean="0">
                <a:solidFill>
                  <a:srgbClr val="FFC000"/>
                </a:solidFill>
              </a:rPr>
              <a:t>resectable</a:t>
            </a:r>
            <a:r>
              <a:rPr lang="en-US" altLang="ko-KR" dirty="0" smtClean="0"/>
              <a:t>?</a:t>
            </a:r>
          </a:p>
          <a:p>
            <a:pPr lvl="1"/>
            <a:r>
              <a:rPr lang="en-US" altLang="ko-KR" dirty="0" smtClean="0"/>
              <a:t> Will the patient </a:t>
            </a:r>
            <a:r>
              <a:rPr lang="en-US" altLang="ko-KR" dirty="0" smtClean="0">
                <a:solidFill>
                  <a:srgbClr val="FFC000"/>
                </a:solidFill>
              </a:rPr>
              <a:t>tolerate</a:t>
            </a:r>
            <a:r>
              <a:rPr lang="en-US" altLang="ko-KR" dirty="0" smtClean="0"/>
              <a:t> the procedure?</a:t>
            </a:r>
          </a:p>
          <a:p>
            <a:pPr lvl="1"/>
            <a:r>
              <a:rPr lang="en-US" altLang="ko-KR" dirty="0" smtClean="0"/>
              <a:t> </a:t>
            </a:r>
            <a:r>
              <a:rPr lang="en-US" altLang="ko-KR" dirty="0" smtClean="0">
                <a:solidFill>
                  <a:srgbClr val="FFC000"/>
                </a:solidFill>
              </a:rPr>
              <a:t>No better treatment available</a:t>
            </a:r>
            <a:r>
              <a:rPr lang="en-US" altLang="ko-KR" dirty="0" smtClean="0"/>
              <a:t>?</a:t>
            </a:r>
          </a:p>
          <a:p>
            <a:pPr lvl="1">
              <a:buNone/>
            </a:pPr>
            <a:endParaRPr lang="en-US" altLang="ko-KR" dirty="0" smtClean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Surgical indications</a:t>
            </a:r>
          </a:p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24</a:t>
            </a:fld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5364088" y="188640"/>
            <a:ext cx="2808312" cy="26642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/>
        </p:nvSpPr>
        <p:spPr>
          <a:xfrm>
            <a:off x="6084168" y="548680"/>
            <a:ext cx="1512168" cy="1656184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6156176" y="2348880"/>
            <a:ext cx="1266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ko-KR" dirty="0" err="1" smtClean="0">
                <a:solidFill>
                  <a:schemeClr val="bg1"/>
                </a:solidFill>
              </a:rPr>
              <a:t>Pulm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en-US" altLang="ko-KR" dirty="0" err="1" smtClean="0">
                <a:solidFill>
                  <a:schemeClr val="bg1"/>
                </a:solidFill>
              </a:rPr>
              <a:t>mets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6156176" y="1196752"/>
            <a:ext cx="11304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ko-KR" dirty="0" smtClean="0"/>
              <a:t>Surgical </a:t>
            </a:r>
          </a:p>
          <a:p>
            <a:pPr lvl="0">
              <a:defRPr/>
            </a:pPr>
            <a:r>
              <a:rPr lang="en-US" altLang="ko-KR" dirty="0" smtClean="0"/>
              <a:t>candidate</a:t>
            </a:r>
          </a:p>
        </p:txBody>
      </p:sp>
    </p:spTree>
    <p:custDataLst>
      <p:tags r:id="rId1"/>
    </p:custDataLst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4800" dirty="0" smtClean="0">
                <a:solidFill>
                  <a:srgbClr val="FFFF00"/>
                </a:solidFill>
              </a:rPr>
              <a:t>+ </a:t>
            </a:r>
            <a:r>
              <a:rPr lang="en-US" altLang="ko-KR" dirty="0" smtClean="0"/>
              <a:t>Indications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ko-KR" altLang="en-US" dirty="0" smtClean="0"/>
          </a:p>
          <a:p>
            <a:pPr lvl="1"/>
            <a:r>
              <a:rPr lang="en-US" altLang="ko-KR" dirty="0" smtClean="0"/>
              <a:t> Existence of effective systemic            chemotherapy as a combined modality.</a:t>
            </a:r>
          </a:p>
          <a:p>
            <a:pPr lvl="1"/>
            <a:r>
              <a:rPr lang="en-US" altLang="ko-KR" dirty="0" smtClean="0"/>
              <a:t> Difficulty of differential diagnosis from primary lung cancer.</a:t>
            </a:r>
          </a:p>
          <a:p>
            <a:pPr lvl="1"/>
            <a:r>
              <a:rPr lang="en-US" altLang="ko-KR" dirty="0" smtClean="0"/>
              <a:t> No other effective treatment, except for resection.</a:t>
            </a:r>
          </a:p>
          <a:p>
            <a:pPr lvl="1"/>
            <a:r>
              <a:rPr lang="en-US" altLang="ko-KR" dirty="0" smtClean="0"/>
              <a:t> Symptomatic pulmonary metastasis, e.g., </a:t>
            </a:r>
            <a:r>
              <a:rPr lang="en-US" altLang="ko-KR" dirty="0" err="1" smtClean="0"/>
              <a:t>pneumothorax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hemoptysis</a:t>
            </a:r>
            <a:endParaRPr lang="en-US" altLang="ko-KR" dirty="0" smtClean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Surgical indications</a:t>
            </a:r>
          </a:p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25</a:t>
            </a:fld>
            <a:endParaRPr lang="ko-KR" altLang="en-US"/>
          </a:p>
        </p:txBody>
      </p:sp>
      <p:sp>
        <p:nvSpPr>
          <p:cNvPr id="7" name="타원 6"/>
          <p:cNvSpPr/>
          <p:nvPr/>
        </p:nvSpPr>
        <p:spPr>
          <a:xfrm>
            <a:off x="6335688" y="0"/>
            <a:ext cx="2808312" cy="26642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/>
        </p:nvSpPr>
        <p:spPr>
          <a:xfrm>
            <a:off x="6948264" y="476672"/>
            <a:ext cx="1512168" cy="1656184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7092280" y="2132856"/>
            <a:ext cx="1266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ko-KR" dirty="0" err="1" smtClean="0">
                <a:solidFill>
                  <a:schemeClr val="bg1"/>
                </a:solidFill>
              </a:rPr>
              <a:t>Pulm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en-US" altLang="ko-KR" dirty="0" err="1" smtClean="0">
                <a:solidFill>
                  <a:schemeClr val="bg1"/>
                </a:solidFill>
              </a:rPr>
              <a:t>mets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7164288" y="908720"/>
            <a:ext cx="11304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ko-KR" dirty="0" smtClean="0"/>
              <a:t>Surgical </a:t>
            </a:r>
          </a:p>
          <a:p>
            <a:pPr lvl="0">
              <a:defRPr/>
            </a:pPr>
            <a:r>
              <a:rPr lang="en-US" altLang="ko-KR" dirty="0" smtClean="0"/>
              <a:t>candidate</a:t>
            </a:r>
          </a:p>
        </p:txBody>
      </p:sp>
    </p:spTree>
    <p:custDataLst>
      <p:tags r:id="rId1"/>
    </p:custDataLst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How must we operate on?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altLang="ko-KR" dirty="0" smtClean="0"/>
              <a:t>Principles</a:t>
            </a:r>
          </a:p>
          <a:p>
            <a:endParaRPr lang="es-ES" altLang="ko-KR" dirty="0" smtClean="0"/>
          </a:p>
          <a:p>
            <a:r>
              <a:rPr lang="es-ES" altLang="ko-KR" dirty="0" smtClean="0"/>
              <a:t>Thomford et al. Mayo Clinic, 1965 </a:t>
            </a:r>
          </a:p>
          <a:p>
            <a:pPr lvl="1"/>
            <a:r>
              <a:rPr lang="en-US" altLang="ko-KR" i="1" dirty="0" smtClean="0"/>
              <a:t>Complete resection </a:t>
            </a:r>
          </a:p>
          <a:p>
            <a:pPr lvl="1"/>
            <a:r>
              <a:rPr lang="en-US" altLang="ko-KR" i="1" dirty="0" smtClean="0"/>
              <a:t>Limited resection 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Surgical principles</a:t>
            </a:r>
          </a:p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Surgical extent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525963"/>
          </a:xfrm>
        </p:spPr>
        <p:txBody>
          <a:bodyPr>
            <a:normAutofit/>
          </a:bodyPr>
          <a:lstStyle/>
          <a:p>
            <a:endParaRPr lang="en-US" altLang="ko-KR" sz="2800" i="1" dirty="0" smtClean="0"/>
          </a:p>
          <a:p>
            <a:r>
              <a:rPr lang="en-US" altLang="ko-KR" sz="2800" i="1" dirty="0" smtClean="0">
                <a:solidFill>
                  <a:srgbClr val="FFC000"/>
                </a:solidFill>
              </a:rPr>
              <a:t>Depends on the location of  the </a:t>
            </a:r>
            <a:r>
              <a:rPr lang="en-US" altLang="ko-KR" sz="2800" i="1" dirty="0" err="1" smtClean="0">
                <a:solidFill>
                  <a:srgbClr val="FFC000"/>
                </a:solidFill>
              </a:rPr>
              <a:t>mets</a:t>
            </a:r>
            <a:r>
              <a:rPr lang="en-US" altLang="ko-KR" sz="2800" i="1" dirty="0" smtClean="0">
                <a:solidFill>
                  <a:srgbClr val="FFC000"/>
                </a:solidFill>
              </a:rPr>
              <a:t> </a:t>
            </a:r>
          </a:p>
          <a:p>
            <a:endParaRPr lang="ko-KR" altLang="en-US" sz="2800" dirty="0" smtClean="0"/>
          </a:p>
          <a:p>
            <a:pPr lvl="1"/>
            <a:r>
              <a:rPr lang="en-US" altLang="ko-KR" sz="2800" dirty="0" smtClean="0"/>
              <a:t>Peripheral lesion; wedge resection - 60~70 % </a:t>
            </a:r>
          </a:p>
          <a:p>
            <a:pPr lvl="1"/>
            <a:r>
              <a:rPr lang="en-US" altLang="ko-KR" sz="2800" dirty="0" err="1" smtClean="0"/>
              <a:t>Segmentectomy</a:t>
            </a:r>
            <a:r>
              <a:rPr lang="en-US" altLang="ko-KR" sz="2800" dirty="0" smtClean="0"/>
              <a:t>, </a:t>
            </a:r>
            <a:r>
              <a:rPr lang="en-US" altLang="ko-KR" sz="2800" dirty="0" err="1" smtClean="0"/>
              <a:t>lobectomy</a:t>
            </a:r>
            <a:r>
              <a:rPr lang="en-US" altLang="ko-KR" sz="2800" dirty="0" smtClean="0"/>
              <a:t> - 20~25 % </a:t>
            </a:r>
          </a:p>
          <a:p>
            <a:pPr lvl="1"/>
            <a:r>
              <a:rPr lang="en-US" altLang="ko-KR" sz="2800" dirty="0" err="1" smtClean="0"/>
              <a:t>Pneumonectomy</a:t>
            </a:r>
            <a:r>
              <a:rPr lang="en-US" altLang="ko-KR" sz="2800" dirty="0" smtClean="0"/>
              <a:t> - 5% </a:t>
            </a:r>
          </a:p>
          <a:p>
            <a:pPr lvl="1"/>
            <a:r>
              <a:rPr lang="en-US" altLang="ko-KR" sz="2800" dirty="0" err="1" smtClean="0"/>
              <a:t>Enucleation</a:t>
            </a:r>
            <a:r>
              <a:rPr lang="en-US" altLang="ko-KR" sz="2800" dirty="0" smtClean="0"/>
              <a:t> </a:t>
            </a:r>
            <a:endParaRPr lang="ko-KR" altLang="en-US" sz="28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Surgical methods</a:t>
            </a:r>
          </a:p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372" y="332656"/>
            <a:ext cx="8035592" cy="626469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404663"/>
            <a:ext cx="7920880" cy="622524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What do you want to know…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 smtClean="0"/>
              <a:t> Differential diagnosis </a:t>
            </a:r>
          </a:p>
          <a:p>
            <a:r>
              <a:rPr lang="en-US" altLang="ko-KR" sz="3600" dirty="0" smtClean="0"/>
              <a:t> + Indications</a:t>
            </a:r>
          </a:p>
          <a:p>
            <a:r>
              <a:rPr lang="en-US" altLang="ko-KR" sz="3600" dirty="0" smtClean="0"/>
              <a:t> VATS or OPEN</a:t>
            </a:r>
          </a:p>
          <a:p>
            <a:r>
              <a:rPr lang="en-US" altLang="ko-KR" sz="3600" dirty="0" smtClean="0"/>
              <a:t> </a:t>
            </a:r>
            <a:r>
              <a:rPr lang="en-US" altLang="ko-KR" sz="3600" dirty="0" err="1" smtClean="0"/>
              <a:t>Mediastinal</a:t>
            </a:r>
            <a:r>
              <a:rPr lang="en-US" altLang="ko-KR" sz="3600" dirty="0" smtClean="0"/>
              <a:t> node dissection</a:t>
            </a:r>
          </a:p>
          <a:p>
            <a:r>
              <a:rPr lang="en-US" altLang="ko-KR" sz="3600" dirty="0" smtClean="0"/>
              <a:t> Trials</a:t>
            </a:r>
          </a:p>
          <a:p>
            <a:r>
              <a:rPr lang="en-US" altLang="ko-KR" sz="3600" dirty="0" smtClean="0"/>
              <a:t> Key references</a:t>
            </a:r>
            <a:endParaRPr lang="ko-KR" altLang="en-US" sz="36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404664"/>
            <a:ext cx="4752528" cy="615737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내용 개체 틀 5" descr="imagesCAVG2FN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08104" y="2996952"/>
            <a:ext cx="2736304" cy="3508082"/>
          </a:xfrm>
          <a:prstGeom prst="rect">
            <a:avLst/>
          </a:prstGeom>
        </p:spPr>
      </p:pic>
    </p:spTree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>
                <a:latin typeface="Arial Black" pitchFamily="34" charset="0"/>
              </a:rPr>
              <a:t>Approach</a:t>
            </a:r>
            <a:br>
              <a:rPr lang="en-US" altLang="ko-KR" dirty="0" smtClean="0">
                <a:latin typeface="Arial Black" pitchFamily="34" charset="0"/>
              </a:rPr>
            </a:br>
            <a:r>
              <a:rPr lang="en-US" altLang="ko-KR" dirty="0" smtClean="0">
                <a:latin typeface="Arial Black" pitchFamily="34" charset="0"/>
              </a:rPr>
              <a:t/>
            </a:r>
            <a:br>
              <a:rPr lang="en-US" altLang="ko-KR" dirty="0" smtClean="0">
                <a:latin typeface="Arial Black" pitchFamily="34" charset="0"/>
              </a:rPr>
            </a:br>
            <a:endParaRPr lang="ko-KR" altLang="en-US" dirty="0">
              <a:latin typeface="Arial Black" pitchFamily="34" charset="0"/>
            </a:endParaRPr>
          </a:p>
        </p:txBody>
      </p:sp>
      <p:sp>
        <p:nvSpPr>
          <p:cNvPr id="7" name="텍스트 개체 틀 6"/>
          <p:cNvSpPr>
            <a:spLocks noGrp="1"/>
          </p:cNvSpPr>
          <p:nvPr>
            <p:ph type="body" idx="1"/>
          </p:nvPr>
        </p:nvSpPr>
        <p:spPr>
          <a:xfrm>
            <a:off x="395536" y="1772816"/>
            <a:ext cx="4040188" cy="639762"/>
          </a:xfrm>
        </p:spPr>
        <p:txBody>
          <a:bodyPr>
            <a:noAutofit/>
          </a:bodyPr>
          <a:lstStyle/>
          <a:p>
            <a:r>
              <a:rPr lang="en-US" altLang="ko-KR" sz="4000" dirty="0" smtClean="0">
                <a:solidFill>
                  <a:srgbClr val="FFFF00"/>
                </a:solidFill>
              </a:rPr>
              <a:t>OPEN</a:t>
            </a:r>
            <a:endParaRPr lang="ko-KR" altLang="en-US" sz="4000" dirty="0">
              <a:solidFill>
                <a:srgbClr val="FFFF00"/>
              </a:solidFill>
            </a:endParaRPr>
          </a:p>
        </p:txBody>
      </p:sp>
      <p:sp>
        <p:nvSpPr>
          <p:cNvPr id="8" name="텍스트 개체 틀 7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en-US" altLang="ko-KR" sz="4000" dirty="0" smtClean="0">
                <a:solidFill>
                  <a:srgbClr val="FFFF00"/>
                </a:solidFill>
              </a:rPr>
              <a:t>VATS</a:t>
            </a:r>
            <a:endParaRPr lang="ko-KR" altLang="en-US" sz="4000" dirty="0">
              <a:solidFill>
                <a:srgbClr val="FFFF0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quarter" idx="2"/>
          </p:nvPr>
        </p:nvSpPr>
        <p:spPr>
          <a:xfrm>
            <a:off x="323528" y="2459037"/>
            <a:ext cx="4248472" cy="3959352"/>
          </a:xfrm>
        </p:spPr>
        <p:txBody>
          <a:bodyPr>
            <a:normAutofit/>
          </a:bodyPr>
          <a:lstStyle/>
          <a:p>
            <a:r>
              <a:rPr lang="en-US" altLang="ko-KR" sz="2800" dirty="0" smtClean="0"/>
              <a:t>PLT.</a:t>
            </a:r>
          </a:p>
          <a:p>
            <a:r>
              <a:rPr lang="en-US" altLang="ko-KR" sz="2800" dirty="0" smtClean="0"/>
              <a:t>Lat. T. </a:t>
            </a:r>
          </a:p>
          <a:p>
            <a:r>
              <a:rPr lang="en-US" altLang="ko-KR" sz="2800" dirty="0" smtClean="0"/>
              <a:t>ALT.</a:t>
            </a:r>
          </a:p>
          <a:p>
            <a:r>
              <a:rPr lang="en-US" altLang="ko-KR" sz="2800" dirty="0" smtClean="0"/>
              <a:t>Median </a:t>
            </a:r>
            <a:r>
              <a:rPr lang="en-US" altLang="ko-KR" sz="2800" dirty="0" err="1" smtClean="0"/>
              <a:t>sternotomy</a:t>
            </a:r>
            <a:r>
              <a:rPr lang="en-US" altLang="ko-KR" sz="2800" dirty="0" smtClean="0"/>
              <a:t> </a:t>
            </a:r>
          </a:p>
          <a:p>
            <a:r>
              <a:rPr lang="en-US" altLang="ko-KR" sz="2800" dirty="0" smtClean="0"/>
              <a:t>Clamshell </a:t>
            </a:r>
            <a:r>
              <a:rPr lang="en-US" altLang="ko-KR" sz="2800" dirty="0" err="1" smtClean="0"/>
              <a:t>sternotomy</a:t>
            </a:r>
            <a:r>
              <a:rPr lang="en-US" altLang="ko-KR" sz="2800" dirty="0" smtClean="0"/>
              <a:t> </a:t>
            </a:r>
          </a:p>
          <a:p>
            <a:r>
              <a:rPr lang="en-US" altLang="ko-KR" sz="2800" dirty="0" smtClean="0">
                <a:solidFill>
                  <a:srgbClr val="FFFF00"/>
                </a:solidFill>
              </a:rPr>
              <a:t>Muscle sparing T.</a:t>
            </a:r>
            <a:endParaRPr lang="ko-KR" altLang="en-US" sz="2800" dirty="0">
              <a:solidFill>
                <a:srgbClr val="FFFF00"/>
              </a:solidFill>
            </a:endParaRPr>
          </a:p>
        </p:txBody>
      </p:sp>
      <p:sp>
        <p:nvSpPr>
          <p:cNvPr id="9" name="내용 개체 틀 8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/>
              <a:t>Three ports</a:t>
            </a:r>
          </a:p>
          <a:p>
            <a:r>
              <a:rPr lang="en-US" altLang="ko-KR" sz="3200" dirty="0" smtClean="0"/>
              <a:t>Single ports</a:t>
            </a:r>
            <a:endParaRPr lang="ko-KR" altLang="en-US" sz="32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Surgical methods</a:t>
            </a:r>
          </a:p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31</a:t>
            </a:fld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920" y="1916832"/>
            <a:ext cx="356074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1916832"/>
            <a:ext cx="346947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95528" y="1916832"/>
            <a:ext cx="4248472" cy="386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0"/>
            <a:ext cx="8568952" cy="2348880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/>
            </a:r>
            <a:br>
              <a:rPr lang="ko-KR" altLang="en-US" dirty="0" smtClean="0"/>
            </a:br>
            <a:r>
              <a:rPr lang="en-US" altLang="ko-KR" dirty="0" smtClean="0"/>
              <a:t>Factors to determine </a:t>
            </a:r>
            <a:br>
              <a:rPr lang="en-US" altLang="ko-KR" dirty="0" smtClean="0"/>
            </a:br>
            <a:r>
              <a:rPr lang="en-US" altLang="ko-KR" dirty="0" smtClean="0"/>
              <a:t>Surgical Approach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ko-KR" sz="3600" dirty="0" smtClean="0"/>
          </a:p>
          <a:p>
            <a:r>
              <a:rPr lang="en-US" altLang="ko-KR" sz="3600" dirty="0" smtClean="0"/>
              <a:t>Localization or not</a:t>
            </a:r>
          </a:p>
          <a:p>
            <a:pPr lvl="1"/>
            <a:r>
              <a:rPr lang="en-US" altLang="ko-KR" sz="3200" dirty="0" smtClean="0"/>
              <a:t> Size</a:t>
            </a:r>
          </a:p>
          <a:p>
            <a:pPr lvl="1"/>
            <a:r>
              <a:rPr lang="en-US" altLang="ko-KR" sz="3200" dirty="0" smtClean="0"/>
              <a:t> Location  </a:t>
            </a:r>
          </a:p>
          <a:p>
            <a:r>
              <a:rPr lang="en-US" altLang="ko-KR" sz="3600" dirty="0" smtClean="0"/>
              <a:t>Number of metastatic nodules </a:t>
            </a:r>
          </a:p>
          <a:p>
            <a:r>
              <a:rPr lang="en-US" altLang="ko-KR" sz="3600" dirty="0" smtClean="0"/>
              <a:t>Unilateral </a:t>
            </a:r>
            <a:r>
              <a:rPr lang="en-US" altLang="ko-KR" sz="3600" dirty="0" err="1" smtClean="0"/>
              <a:t>vs</a:t>
            </a:r>
            <a:r>
              <a:rPr lang="en-US" altLang="ko-KR" sz="3600" dirty="0" smtClean="0"/>
              <a:t> </a:t>
            </a:r>
            <a:r>
              <a:rPr lang="en-US" altLang="ko-KR" sz="4000" dirty="0" smtClean="0"/>
              <a:t>bilateral</a:t>
            </a:r>
            <a:endParaRPr lang="ko-KR" altLang="en-US" sz="36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32</a:t>
            </a:fld>
            <a:endParaRPr lang="ko-KR" altLang="en-US"/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33</a:t>
            </a:fld>
            <a:endParaRPr lang="ko-KR" alt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-1"/>
            <a:ext cx="8820472" cy="5709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직사각형 5"/>
          <p:cNvSpPr/>
          <p:nvPr/>
        </p:nvSpPr>
        <p:spPr>
          <a:xfrm>
            <a:off x="1115616" y="5661248"/>
            <a:ext cx="64087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None/>
            </a:pPr>
            <a:r>
              <a:rPr lang="en-US" altLang="ko-KR" sz="4000" b="1" dirty="0" smtClean="0">
                <a:solidFill>
                  <a:srgbClr val="FFC000"/>
                </a:solidFill>
              </a:rPr>
              <a:t>Trust the radiologist’s eye. </a:t>
            </a:r>
          </a:p>
          <a:p>
            <a:pPr lvl="1">
              <a:buNone/>
            </a:pPr>
            <a:r>
              <a:rPr lang="en-US" altLang="ko-KR" sz="2000" i="1" dirty="0" smtClean="0">
                <a:solidFill>
                  <a:srgbClr val="FFC000"/>
                </a:solidFill>
              </a:rPr>
              <a:t>.</a:t>
            </a:r>
            <a:endParaRPr lang="en-US" altLang="ko-KR" sz="2000" dirty="0" smtClean="0">
              <a:solidFill>
                <a:srgbClr val="FFC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VATS</a:t>
            </a:r>
            <a:endParaRPr lang="ko-KR" altLang="en-US" dirty="0"/>
          </a:p>
        </p:txBody>
      </p:sp>
      <p:sp>
        <p:nvSpPr>
          <p:cNvPr id="7" name="텍스트 개체 틀 6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altLang="ko-KR" sz="4000" dirty="0" smtClean="0">
                <a:solidFill>
                  <a:srgbClr val="FFC000"/>
                </a:solidFill>
              </a:rPr>
              <a:t>Advantages </a:t>
            </a:r>
          </a:p>
        </p:txBody>
      </p:sp>
      <p:sp>
        <p:nvSpPr>
          <p:cNvPr id="8" name="텍스트 개체 틀 7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ko-KR" altLang="en-US" sz="4000" dirty="0" smtClean="0">
                <a:solidFill>
                  <a:srgbClr val="FFC000"/>
                </a:solidFill>
              </a:rPr>
              <a:t> </a:t>
            </a:r>
            <a:r>
              <a:rPr lang="en-US" altLang="ko-KR" sz="4000" dirty="0" smtClean="0">
                <a:solidFill>
                  <a:srgbClr val="FFC000"/>
                </a:solidFill>
              </a:rPr>
              <a:t>Disadvantages </a:t>
            </a:r>
            <a:endParaRPr lang="ko-KR" altLang="en-US" sz="4000" dirty="0">
              <a:solidFill>
                <a:srgbClr val="FFC00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endParaRPr lang="en-US" altLang="ko-KR" dirty="0" smtClean="0"/>
          </a:p>
          <a:p>
            <a:pPr lvl="1"/>
            <a:r>
              <a:rPr lang="en-US" altLang="ko-KR" sz="2400" dirty="0" smtClean="0"/>
              <a:t>less immunosuppressive</a:t>
            </a:r>
          </a:p>
          <a:p>
            <a:pPr lvl="1"/>
            <a:r>
              <a:rPr lang="en-US" altLang="ko-KR" sz="2400" dirty="0" smtClean="0"/>
              <a:t>Excellent visualization</a:t>
            </a:r>
          </a:p>
          <a:p>
            <a:pPr lvl="1"/>
            <a:r>
              <a:rPr lang="en-US" altLang="ko-KR" sz="2400" dirty="0" smtClean="0"/>
              <a:t>Excellent exposure for</a:t>
            </a:r>
          </a:p>
          <a:p>
            <a:pPr lvl="1">
              <a:buNone/>
            </a:pPr>
            <a:r>
              <a:rPr lang="en-US" altLang="ko-KR" sz="2400" dirty="0" smtClean="0"/>
              <a:t>    visceral pleural </a:t>
            </a:r>
            <a:r>
              <a:rPr lang="en-US" altLang="ko-KR" sz="2400" dirty="0" err="1" smtClean="0"/>
              <a:t>mets</a:t>
            </a:r>
            <a:endParaRPr lang="en-US" altLang="ko-KR" sz="2400" dirty="0" smtClean="0"/>
          </a:p>
          <a:p>
            <a:pPr lvl="1"/>
            <a:r>
              <a:rPr lang="en-US" altLang="ko-KR" sz="2400" dirty="0" smtClean="0"/>
              <a:t>Identify </a:t>
            </a:r>
          </a:p>
          <a:p>
            <a:pPr lvl="1">
              <a:buNone/>
            </a:pPr>
            <a:r>
              <a:rPr lang="en-US" altLang="ko-KR" sz="2400" dirty="0" smtClean="0"/>
              <a:t>    </a:t>
            </a:r>
            <a:r>
              <a:rPr lang="en-US" altLang="ko-KR" sz="2400" dirty="0" err="1" smtClean="0"/>
              <a:t>unresectable</a:t>
            </a:r>
            <a:r>
              <a:rPr lang="en-US" altLang="ko-KR" sz="2400" dirty="0" smtClean="0"/>
              <a:t> </a:t>
            </a:r>
            <a:r>
              <a:rPr lang="en-US" altLang="ko-KR" sz="2400" dirty="0" err="1" smtClean="0"/>
              <a:t>mets</a:t>
            </a:r>
            <a:r>
              <a:rPr lang="en-US" altLang="ko-KR" sz="2400" dirty="0" smtClean="0"/>
              <a:t>       </a:t>
            </a:r>
          </a:p>
          <a:p>
            <a:pPr lvl="1">
              <a:buNone/>
            </a:pPr>
            <a:r>
              <a:rPr lang="en-US" altLang="ko-KR" sz="2400" dirty="0" smtClean="0"/>
              <a:t>    </a:t>
            </a:r>
            <a:r>
              <a:rPr lang="en-US" altLang="ko-KR" sz="2400" dirty="0" err="1" smtClean="0"/>
              <a:t>extrapleural</a:t>
            </a:r>
            <a:r>
              <a:rPr lang="en-US" altLang="ko-KR" sz="2400" dirty="0" smtClean="0"/>
              <a:t> </a:t>
            </a:r>
            <a:r>
              <a:rPr lang="en-US" altLang="ko-KR" sz="2400" dirty="0" err="1" smtClean="0"/>
              <a:t>ds</a:t>
            </a:r>
            <a:r>
              <a:rPr lang="en-US" altLang="ko-KR" sz="2400" dirty="0" smtClean="0"/>
              <a:t>  </a:t>
            </a:r>
          </a:p>
          <a:p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altLang="ko-KR" dirty="0" smtClean="0"/>
          </a:p>
          <a:p>
            <a:pPr lvl="1"/>
            <a:r>
              <a:rPr lang="en-US" altLang="ko-KR" sz="2400" dirty="0" smtClean="0"/>
              <a:t>Unable to evaluate metastases fully in the lung parenchyma</a:t>
            </a:r>
          </a:p>
          <a:p>
            <a:pPr lvl="1"/>
            <a:r>
              <a:rPr lang="en-US" altLang="ko-KR" sz="2400" dirty="0" smtClean="0"/>
              <a:t>Late chest wall port recurrences</a:t>
            </a:r>
          </a:p>
          <a:p>
            <a:pPr lvl="1"/>
            <a:r>
              <a:rPr lang="en-US" altLang="ko-KR" sz="2400" dirty="0" smtClean="0"/>
              <a:t>Not identify occult nodules</a:t>
            </a:r>
          </a:p>
          <a:p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34</a:t>
            </a:fld>
            <a:endParaRPr lang="ko-KR" altLang="en-US"/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Trials about VATS</a:t>
            </a:r>
            <a:endParaRPr lang="ko-KR" altLang="en-US" dirty="0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35</a:t>
            </a:fld>
            <a:endParaRPr lang="ko-KR" alt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556792"/>
            <a:ext cx="874846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4800" dirty="0" smtClean="0"/>
              <a:t>Who can get the fortune?</a:t>
            </a:r>
            <a:endParaRPr lang="ko-KR" altLang="en-US" sz="4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ko-KR" altLang="en-US" sz="3600" dirty="0" smtClean="0"/>
          </a:p>
          <a:p>
            <a:r>
              <a:rPr lang="en-US" altLang="ko-KR" sz="3600" dirty="0" smtClean="0"/>
              <a:t>Complete resection</a:t>
            </a:r>
          </a:p>
          <a:p>
            <a:r>
              <a:rPr lang="en-US" altLang="ko-KR" sz="3600" dirty="0" smtClean="0"/>
              <a:t>Longer DFI</a:t>
            </a:r>
          </a:p>
          <a:p>
            <a:r>
              <a:rPr lang="en-US" altLang="ko-KR" sz="3600" dirty="0" smtClean="0"/>
              <a:t>Longer TDT</a:t>
            </a:r>
          </a:p>
          <a:p>
            <a:r>
              <a:rPr lang="en-US" altLang="ko-KR" sz="3600" dirty="0" smtClean="0"/>
              <a:t>Solitary metastasis</a:t>
            </a:r>
          </a:p>
          <a:p>
            <a:endParaRPr lang="ko-KR" altLang="en-US" sz="36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Prognostic factors</a:t>
            </a:r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36</a:t>
            </a:fld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5580112" y="2204864"/>
            <a:ext cx="3384376" cy="345638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/>
              <a:t>ddf</a:t>
            </a:r>
            <a:endParaRPr lang="ko-KR" altLang="en-US" dirty="0"/>
          </a:p>
        </p:txBody>
      </p:sp>
      <p:sp>
        <p:nvSpPr>
          <p:cNvPr id="7" name="타원 6"/>
          <p:cNvSpPr/>
          <p:nvPr/>
        </p:nvSpPr>
        <p:spPr>
          <a:xfrm>
            <a:off x="6300192" y="2924944"/>
            <a:ext cx="2016224" cy="216024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6876256" y="3284984"/>
            <a:ext cx="936104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6660232" y="5157192"/>
            <a:ext cx="1266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ko-KR" dirty="0" err="1" smtClean="0">
                <a:solidFill>
                  <a:schemeClr val="bg1"/>
                </a:solidFill>
              </a:rPr>
              <a:t>Pulm</a:t>
            </a:r>
            <a:r>
              <a:rPr lang="en-US" altLang="ko-KR" dirty="0" smtClean="0">
                <a:solidFill>
                  <a:schemeClr val="bg1"/>
                </a:solidFill>
              </a:rPr>
              <a:t> </a:t>
            </a:r>
            <a:r>
              <a:rPr lang="en-US" altLang="ko-KR" dirty="0" err="1" smtClean="0">
                <a:solidFill>
                  <a:schemeClr val="bg1"/>
                </a:solidFill>
              </a:rPr>
              <a:t>mets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6948264" y="3429000"/>
            <a:ext cx="7553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dirty="0" smtClean="0">
                <a:solidFill>
                  <a:srgbClr val="FFFF00"/>
                </a:solidFill>
              </a:rPr>
              <a:t>Good </a:t>
            </a:r>
          </a:p>
          <a:p>
            <a:pPr>
              <a:defRPr/>
            </a:pPr>
            <a:r>
              <a:rPr lang="en-US" altLang="ko-KR" dirty="0" err="1" smtClean="0">
                <a:solidFill>
                  <a:srgbClr val="FFFF00"/>
                </a:solidFill>
              </a:rPr>
              <a:t>Px</a:t>
            </a:r>
            <a:endParaRPr lang="en-US" altLang="ko-KR" dirty="0" smtClean="0">
              <a:solidFill>
                <a:srgbClr val="FFFF00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732240" y="4293096"/>
            <a:ext cx="11304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ko-KR" dirty="0" smtClean="0"/>
              <a:t>Surgical </a:t>
            </a:r>
          </a:p>
          <a:p>
            <a:pPr lvl="0">
              <a:defRPr/>
            </a:pPr>
            <a:r>
              <a:rPr lang="en-US" altLang="ko-KR" dirty="0" smtClean="0"/>
              <a:t>candidate</a:t>
            </a:r>
          </a:p>
        </p:txBody>
      </p:sp>
    </p:spTree>
    <p:custDataLst>
      <p:tags r:id="rId1"/>
    </p:custDataLst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4000" dirty="0" smtClean="0">
                <a:latin typeface="Arial Black" pitchFamily="34" charset="0"/>
                <a:ea typeface="굴림" charset="-127"/>
              </a:rPr>
              <a:t>Is Surgery for Multiple Lung Mets Reasonable?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2204864"/>
            <a:ext cx="4320480" cy="4419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ko-KR" sz="3200" dirty="0" smtClean="0">
                <a:latin typeface="Arial" pitchFamily="34" charset="0"/>
                <a:ea typeface="굴림" charset="-127"/>
                <a:cs typeface="Arial" pitchFamily="34" charset="0"/>
              </a:rPr>
              <a:t>Complete resection is important.</a:t>
            </a:r>
          </a:p>
          <a:p>
            <a:pPr eaLnBrk="1" hangingPunct="1">
              <a:defRPr/>
            </a:pPr>
            <a:r>
              <a:rPr lang="en-US" altLang="ko-KR" sz="3200" dirty="0" smtClean="0">
                <a:latin typeface="Arial" pitchFamily="34" charset="0"/>
                <a:ea typeface="굴림" charset="-127"/>
                <a:cs typeface="Arial" pitchFamily="34" charset="0"/>
              </a:rPr>
              <a:t>Difficulty in detecting all the nodules</a:t>
            </a:r>
          </a:p>
          <a:p>
            <a:pPr eaLnBrk="1" hangingPunct="1">
              <a:defRPr/>
            </a:pPr>
            <a:endParaRPr lang="en-US" altLang="ko-KR" sz="3200" dirty="0" smtClean="0">
              <a:latin typeface="Arial" pitchFamily="34" charset="0"/>
              <a:ea typeface="굴림" charset="-127"/>
              <a:cs typeface="Arial" pitchFamily="34" charset="0"/>
            </a:endParaRPr>
          </a:p>
        </p:txBody>
      </p:sp>
      <p:pic>
        <p:nvPicPr>
          <p:cNvPr id="25604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860032" y="2204864"/>
            <a:ext cx="3928533" cy="4389437"/>
          </a:xfrm>
          <a:noFill/>
        </p:spPr>
      </p:pic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ko-KR" sz="4000" dirty="0" smtClean="0">
                <a:latin typeface="Arial Black" pitchFamily="34" charset="0"/>
                <a:ea typeface="굴림" charset="-127"/>
              </a:rPr>
              <a:t>Pulmonary </a:t>
            </a:r>
            <a:r>
              <a:rPr lang="en-US" altLang="ko-KR" sz="4000" dirty="0" err="1" smtClean="0">
                <a:latin typeface="Arial Black" pitchFamily="34" charset="0"/>
                <a:ea typeface="굴림" charset="-127"/>
              </a:rPr>
              <a:t>Metastasectomy</a:t>
            </a:r>
            <a:r>
              <a:rPr lang="en-US" altLang="ko-KR" sz="4000" dirty="0" smtClean="0">
                <a:latin typeface="Arial Black" pitchFamily="34" charset="0"/>
                <a:ea typeface="굴림" charset="-127"/>
              </a:rPr>
              <a:t> for Colorectal Cancer</a:t>
            </a:r>
          </a:p>
        </p:txBody>
      </p:sp>
      <p:pic>
        <p:nvPicPr>
          <p:cNvPr id="2457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211960" y="2060848"/>
            <a:ext cx="4787900" cy="4519612"/>
          </a:xfrm>
          <a:noFill/>
        </p:spPr>
      </p:pic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323528" y="2060848"/>
            <a:ext cx="4176464" cy="500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en-US" altLang="ko-KR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굴림" charset="-127"/>
              </a:rPr>
              <a:t>Probability of survival of patients with single pulmonary metastasis versus multiple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endParaRPr lang="en-US" altLang="ko-KR" sz="2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굴림" charset="-127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en-US" altLang="ko-KR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굴림" charset="-127"/>
              </a:rPr>
              <a:t>Multiple lung metastasis have poor survival outcome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endParaRPr lang="en-US" altLang="ko-KR" sz="2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굴림" charset="-127"/>
            </a:endParaRP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Rectangle 8"/>
          <p:cNvSpPr>
            <a:spLocks noGrp="1" noChangeArrowheads="1"/>
          </p:cNvSpPr>
          <p:nvPr>
            <p:ph type="title"/>
          </p:nvPr>
        </p:nvSpPr>
        <p:spPr>
          <a:xfrm>
            <a:off x="107504" y="188640"/>
            <a:ext cx="9036496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sz="4000" dirty="0" smtClean="0">
                <a:latin typeface="Arial Black" pitchFamily="34" charset="0"/>
                <a:ea typeface="굴림" charset="-127"/>
              </a:rPr>
              <a:t>CEA in Pulmonary </a:t>
            </a:r>
            <a:r>
              <a:rPr lang="en-US" altLang="ko-KR" sz="4000" dirty="0" err="1" smtClean="0">
                <a:latin typeface="Arial Black" pitchFamily="34" charset="0"/>
                <a:ea typeface="굴림" charset="-127"/>
              </a:rPr>
              <a:t>metastasectomy</a:t>
            </a:r>
            <a:r>
              <a:rPr lang="en-US" altLang="ko-KR" sz="4000" dirty="0" smtClean="0">
                <a:latin typeface="Arial Black" pitchFamily="34" charset="0"/>
                <a:ea typeface="굴림" charset="-127"/>
              </a:rPr>
              <a:t> for Colorectal Cancer</a:t>
            </a:r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395536" y="2276872"/>
            <a:ext cx="469924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altLang="ko-KR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굴림" charset="-127"/>
              </a:rPr>
              <a:t>Probability of survival of patients with elevated pre-op CEA serum level vs. patients with normal CEA level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altLang="ko-KR" sz="22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굴림" charset="-127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r>
              <a:rPr lang="en-US" altLang="ko-KR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굴림" charset="-127"/>
              </a:rPr>
              <a:t>Pre-op serum CEA level has a significant effect on survival in pulmonary </a:t>
            </a:r>
            <a:r>
              <a:rPr lang="en-US" altLang="ko-KR" sz="20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굴림" charset="-127"/>
              </a:rPr>
              <a:t>metastasectomy</a:t>
            </a:r>
            <a:endParaRPr lang="en-US" altLang="ko-KR" sz="20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굴림" charset="-127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en-US" altLang="ko-KR" sz="20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굴림" charset="-127"/>
            </a:endParaRPr>
          </a:p>
        </p:txBody>
      </p:sp>
      <p:pic>
        <p:nvPicPr>
          <p:cNvPr id="29700" name="Picture 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 r="50201"/>
          <a:stretch>
            <a:fillRect/>
          </a:stretch>
        </p:blipFill>
        <p:spPr>
          <a:xfrm>
            <a:off x="5508104" y="2276872"/>
            <a:ext cx="2934568" cy="3989387"/>
          </a:xfrm>
          <a:noFill/>
        </p:spPr>
      </p:pic>
      <p:sp>
        <p:nvSpPr>
          <p:cNvPr id="29701" name="Text Box 14"/>
          <p:cNvSpPr txBox="1">
            <a:spLocks noChangeArrowheads="1"/>
          </p:cNvSpPr>
          <p:nvPr/>
        </p:nvSpPr>
        <p:spPr bwMode="auto">
          <a:xfrm>
            <a:off x="7164288" y="4437112"/>
            <a:ext cx="108373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800" dirty="0">
                <a:solidFill>
                  <a:srgbClr val="000080"/>
                </a:solidFill>
                <a:ea typeface="굴림" charset="-127"/>
              </a:rPr>
              <a:t>+ CEA</a:t>
            </a:r>
          </a:p>
        </p:txBody>
      </p:sp>
      <p:sp>
        <p:nvSpPr>
          <p:cNvPr id="29702" name="Text Box 16"/>
          <p:cNvSpPr txBox="1">
            <a:spLocks noChangeArrowheads="1"/>
          </p:cNvSpPr>
          <p:nvPr/>
        </p:nvSpPr>
        <p:spPr bwMode="auto">
          <a:xfrm>
            <a:off x="7164288" y="3140968"/>
            <a:ext cx="108373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800" dirty="0">
                <a:solidFill>
                  <a:srgbClr val="FC0000"/>
                </a:solidFill>
                <a:ea typeface="굴림" charset="-127"/>
              </a:rPr>
              <a:t>- CEA</a:t>
            </a: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99592" y="1412776"/>
            <a:ext cx="7772400" cy="4572000"/>
          </a:xfrm>
        </p:spPr>
        <p:txBody>
          <a:bodyPr>
            <a:noAutofit/>
          </a:bodyPr>
          <a:lstStyle/>
          <a:p>
            <a:r>
              <a:rPr lang="en-US" altLang="ko-KR" sz="4000" dirty="0" smtClean="0"/>
              <a:t>Biology </a:t>
            </a:r>
          </a:p>
          <a:p>
            <a:r>
              <a:rPr lang="en-US" altLang="ko-KR" sz="4000" dirty="0" smtClean="0"/>
              <a:t>Imaging characteristics</a:t>
            </a:r>
          </a:p>
          <a:p>
            <a:r>
              <a:rPr lang="en-US" altLang="ko-KR" sz="4000" dirty="0" smtClean="0"/>
              <a:t>Differential diagnosis</a:t>
            </a:r>
          </a:p>
          <a:p>
            <a:r>
              <a:rPr lang="en-US" altLang="ko-KR" sz="4000" dirty="0" smtClean="0"/>
              <a:t>Surgical indications</a:t>
            </a:r>
          </a:p>
          <a:p>
            <a:r>
              <a:rPr lang="en-US" altLang="ko-KR" sz="4000" dirty="0" smtClean="0"/>
              <a:t>Surgical principles</a:t>
            </a:r>
          </a:p>
          <a:p>
            <a:r>
              <a:rPr lang="en-US" altLang="ko-KR" sz="4000" dirty="0" smtClean="0"/>
              <a:t>Surgical methods</a:t>
            </a:r>
          </a:p>
          <a:p>
            <a:r>
              <a:rPr lang="en-US" altLang="ko-KR" sz="4000" dirty="0" smtClean="0"/>
              <a:t>Prognostic factors</a:t>
            </a:r>
            <a:endParaRPr lang="ko-KR" altLang="en-US" sz="4000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2400" cy="914400"/>
          </a:xfrm>
        </p:spPr>
        <p:txBody>
          <a:bodyPr/>
          <a:lstStyle/>
          <a:p>
            <a:r>
              <a:rPr lang="en-US" altLang="ko-KR" dirty="0" err="1" smtClean="0"/>
              <a:t>Lymphadenectomy</a:t>
            </a:r>
            <a:r>
              <a:rPr lang="en-US" altLang="ko-KR" dirty="0" smtClean="0"/>
              <a:t> in </a:t>
            </a:r>
            <a:r>
              <a:rPr lang="en-US" altLang="ko-KR" dirty="0" err="1" smtClean="0"/>
              <a:t>metastasectomy</a:t>
            </a:r>
            <a:endParaRPr lang="ko-KR" altLang="en-US" dirty="0"/>
          </a:p>
        </p:txBody>
      </p:sp>
      <p:graphicFrame>
        <p:nvGraphicFramePr>
          <p:cNvPr id="9" name="내용 개체 틀 8"/>
          <p:cNvGraphicFramePr>
            <a:graphicFrameLocks noGrp="1"/>
          </p:cNvGraphicFramePr>
          <p:nvPr>
            <p:ph idx="1"/>
          </p:nvPr>
        </p:nvGraphicFramePr>
        <p:xfrm>
          <a:off x="539552" y="1916832"/>
          <a:ext cx="8542587" cy="48463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978343"/>
                <a:gridCol w="1214755"/>
                <a:gridCol w="1503173"/>
                <a:gridCol w="2084899"/>
                <a:gridCol w="1761417"/>
              </a:tblGrid>
              <a:tr h="625359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Authors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Histology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Rate of MLND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Sampling or </a:t>
                      </a:r>
                      <a:r>
                        <a:rPr lang="en-US" altLang="ko-KR" dirty="0" err="1" smtClean="0"/>
                        <a:t>lymphadenectomy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Incidence of</a:t>
                      </a:r>
                    </a:p>
                    <a:p>
                      <a:pPr latinLnBrk="1"/>
                      <a:r>
                        <a:rPr lang="en-US" altLang="ko-KR" dirty="0" smtClean="0"/>
                        <a:t> LNM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31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Ercan</a:t>
                      </a:r>
                      <a:r>
                        <a:rPr lang="en-US" altLang="ko-KR" dirty="0" smtClean="0"/>
                        <a:t> ‘04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carcinoma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12.1%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lymphadenectomy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28.6%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31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Pastorino</a:t>
                      </a:r>
                      <a:r>
                        <a:rPr lang="en-US" altLang="ko-KR" baseline="0" dirty="0" smtClean="0"/>
                        <a:t> ’97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carcinoma</a:t>
                      </a:r>
                      <a:endParaRPr lang="ko-KR" altLang="en-US" dirty="0" smtClean="0"/>
                    </a:p>
                    <a:p>
                      <a:pPr latinLnBrk="1"/>
                      <a:r>
                        <a:rPr lang="en-US" altLang="ko-KR" dirty="0" smtClean="0"/>
                        <a:t>Sarcoma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5%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?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4.6%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31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Murthy ’05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RCC</a:t>
                      </a:r>
                      <a:endParaRPr lang="ko-KR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34.8%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Lymphadenectomy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37.5%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31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Pfannschmidt</a:t>
                      </a:r>
                      <a:r>
                        <a:rPr lang="en-US" altLang="ko-KR" baseline="0" dirty="0" smtClean="0"/>
                        <a:t> ’03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CRC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100%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Lymphadenectomy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19.1%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31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Kamiyoshihara</a:t>
                      </a:r>
                      <a:r>
                        <a:rPr lang="en-US" altLang="ko-KR" dirty="0" smtClean="0"/>
                        <a:t> ’98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Carcinoma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78.6%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Lymphadenectomy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27.3%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31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Pfannschmidt</a:t>
                      </a:r>
                      <a:r>
                        <a:rPr lang="en-US" altLang="ko-KR" baseline="0" dirty="0" smtClean="0"/>
                        <a:t> ’02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RCC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100%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Lymphadenectomy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29.8%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31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Inoue ’00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CRC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100%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Both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28%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31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Saito ’02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CRC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83.6%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Both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14.5%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31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Okumura ‘96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CRC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62.9%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Both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15%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31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Loech</a:t>
                      </a:r>
                      <a:r>
                        <a:rPr lang="en-US" altLang="ko-KR" dirty="0" smtClean="0"/>
                        <a:t> ‘01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carcinoma</a:t>
                      </a:r>
                      <a:endParaRPr lang="ko-KR" altLang="en-US" dirty="0" smtClean="0"/>
                    </a:p>
                    <a:p>
                      <a:pPr latinLnBrk="1"/>
                      <a:r>
                        <a:rPr lang="en-US" altLang="ko-KR" dirty="0" smtClean="0"/>
                        <a:t>sarcoma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100%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err="1" smtClean="0"/>
                        <a:t>lymphadenectomy</a:t>
                      </a:r>
                      <a:endParaRPr lang="ko-KR" altLang="en-US" dirty="0" smtClean="0"/>
                    </a:p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14.3%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40</a:t>
            </a:fld>
            <a:endParaRPr lang="ko-KR" altLang="en-US"/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5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517467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sz="4000" dirty="0" err="1" smtClean="0">
                <a:ea typeface="굴림" charset="-127"/>
              </a:rPr>
              <a:t>Mediastinal</a:t>
            </a:r>
            <a:r>
              <a:rPr lang="en-US" altLang="ko-KR" sz="4000" dirty="0" smtClean="0">
                <a:ea typeface="굴림" charset="-127"/>
              </a:rPr>
              <a:t> </a:t>
            </a:r>
            <a:r>
              <a:rPr lang="en-US" altLang="ko-KR" sz="4000" dirty="0" err="1" smtClean="0">
                <a:ea typeface="굴림" charset="-127"/>
              </a:rPr>
              <a:t>lymphadenopathy</a:t>
            </a:r>
            <a:r>
              <a:rPr lang="en-US" altLang="ko-KR" sz="4000" dirty="0" smtClean="0">
                <a:ea typeface="굴림" charset="-127"/>
              </a:rPr>
              <a:t> on survival?</a:t>
            </a:r>
          </a:p>
        </p:txBody>
      </p:sp>
      <p:pic>
        <p:nvPicPr>
          <p:cNvPr id="2662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499992" y="1772816"/>
            <a:ext cx="4309533" cy="4530725"/>
          </a:xfrm>
          <a:noFill/>
        </p:spPr>
      </p:pic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467544" y="1772816"/>
            <a:ext cx="3708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en-US" altLang="ko-KR" sz="2800" dirty="0" err="1">
                <a:latin typeface="Arial" charset="0"/>
                <a:ea typeface="굴림" charset="-127"/>
              </a:rPr>
              <a:t>Mediastinal</a:t>
            </a:r>
            <a:r>
              <a:rPr lang="en-US" altLang="ko-KR" sz="2800" dirty="0">
                <a:latin typeface="Arial" charset="0"/>
                <a:ea typeface="굴림" charset="-127"/>
              </a:rPr>
              <a:t> lymph node status significantly affects survival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endParaRPr lang="en-US" altLang="ko-KR" sz="2800" dirty="0">
              <a:latin typeface="Arial" charset="0"/>
              <a:ea typeface="굴림" charset="-127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en-US" altLang="ko-KR" sz="2800" dirty="0">
                <a:latin typeface="Arial" charset="0"/>
                <a:ea typeface="굴림" charset="-127"/>
              </a:rPr>
              <a:t>The effect of complete </a:t>
            </a:r>
            <a:r>
              <a:rPr lang="en-US" altLang="ko-KR" sz="2800" dirty="0" err="1">
                <a:latin typeface="Arial" charset="0"/>
                <a:ea typeface="굴림" charset="-127"/>
              </a:rPr>
              <a:t>mediastinal</a:t>
            </a:r>
            <a:r>
              <a:rPr lang="en-US" altLang="ko-KR" sz="2800" dirty="0">
                <a:latin typeface="Arial" charset="0"/>
                <a:ea typeface="굴림" charset="-127"/>
              </a:rPr>
              <a:t> lymph node resection?</a:t>
            </a: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Arial Black" pitchFamily="34" charset="0"/>
              </a:rPr>
              <a:t>Role of MLND</a:t>
            </a:r>
            <a:endParaRPr lang="ko-KR" altLang="en-US" dirty="0">
              <a:latin typeface="Arial Black" pitchFamily="34" charset="0"/>
            </a:endParaRPr>
          </a:p>
        </p:txBody>
      </p:sp>
      <p:sp>
        <p:nvSpPr>
          <p:cNvPr id="8" name="텍스트 개체 틀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Favor </a:t>
            </a:r>
            <a:endParaRPr lang="ko-KR" altLang="en-US" dirty="0"/>
          </a:p>
        </p:txBody>
      </p:sp>
      <p:sp>
        <p:nvSpPr>
          <p:cNvPr id="10" name="텍스트 개체 틀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altLang="ko-KR" dirty="0" smtClean="0"/>
              <a:t>unfavorable</a:t>
            </a:r>
            <a:endParaRPr lang="ko-KR" altLang="en-US" dirty="0"/>
          </a:p>
        </p:txBody>
      </p:sp>
      <p:sp>
        <p:nvSpPr>
          <p:cNvPr id="9" name="내용 개체 틀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altLang="ko-KR" dirty="0" smtClean="0"/>
              <a:t>Incidence : 15-30%</a:t>
            </a:r>
          </a:p>
          <a:p>
            <a:r>
              <a:rPr lang="en-US" altLang="ko-KR" dirty="0" smtClean="0"/>
              <a:t>CT : inaccurate</a:t>
            </a:r>
          </a:p>
          <a:p>
            <a:r>
              <a:rPr lang="en-US" altLang="ko-KR" dirty="0" smtClean="0"/>
              <a:t>Even single </a:t>
            </a:r>
            <a:r>
              <a:rPr lang="en-US" altLang="ko-KR" dirty="0" err="1" smtClean="0"/>
              <a:t>mets</a:t>
            </a:r>
            <a:endParaRPr lang="en-US" altLang="ko-KR" dirty="0" smtClean="0"/>
          </a:p>
          <a:p>
            <a:r>
              <a:rPr lang="en-US" altLang="ko-KR" dirty="0" smtClean="0"/>
              <a:t>MLND : low mortality and morbidity</a:t>
            </a:r>
            <a:endParaRPr lang="ko-KR" altLang="en-US" dirty="0"/>
          </a:p>
        </p:txBody>
      </p:sp>
      <p:sp>
        <p:nvSpPr>
          <p:cNvPr id="11" name="내용 개체 틀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altLang="ko-KR" dirty="0" smtClean="0"/>
              <a:t>Limited resection + MLND</a:t>
            </a:r>
          </a:p>
          <a:p>
            <a:r>
              <a:rPr lang="en-US" altLang="ko-KR" dirty="0" smtClean="0"/>
              <a:t>Survival gain?</a:t>
            </a:r>
          </a:p>
          <a:p>
            <a:r>
              <a:rPr lang="en-US" altLang="ko-KR" dirty="0" smtClean="0"/>
              <a:t>What extent?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42</a:t>
            </a:fld>
            <a:endParaRPr lang="ko-KR" altLang="en-US"/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Trials about PM</a:t>
            </a:r>
            <a:endParaRPr lang="ko-KR" altLang="en-US" dirty="0"/>
          </a:p>
        </p:txBody>
      </p:sp>
      <p:sp>
        <p:nvSpPr>
          <p:cNvPr id="10" name="내용 개체 틀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Whether there is a survival advantage with PM</a:t>
            </a:r>
          </a:p>
          <a:p>
            <a:pPr lvl="1"/>
            <a:r>
              <a:rPr lang="en-US" altLang="ko-KR" dirty="0" smtClean="0"/>
              <a:t>Sarcoma ; EORTC 62,933</a:t>
            </a:r>
          </a:p>
          <a:p>
            <a:pPr lvl="1"/>
            <a:r>
              <a:rPr lang="en-US" altLang="ko-KR" dirty="0" smtClean="0"/>
              <a:t>Carcinoma  ; poor risk pts </a:t>
            </a:r>
            <a:r>
              <a:rPr lang="en-US" altLang="ko-KR" dirty="0" smtClean="0">
                <a:sym typeface="Wingdings" pitchFamily="2" charset="2"/>
              </a:rPr>
              <a:t> better </a:t>
            </a:r>
            <a:r>
              <a:rPr lang="en-US" altLang="ko-KR" dirty="0" err="1" smtClean="0">
                <a:sym typeface="Wingdings" pitchFamily="2" charset="2"/>
              </a:rPr>
              <a:t>px</a:t>
            </a:r>
            <a:r>
              <a:rPr lang="en-US" altLang="ko-KR" dirty="0" smtClean="0">
                <a:sym typeface="Wingdings" pitchFamily="2" charset="2"/>
              </a:rPr>
              <a:t> pts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How best to integrate PM with medical therapy</a:t>
            </a:r>
            <a:endParaRPr lang="ko-KR" altLang="en-US" dirty="0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43</a:t>
            </a:fld>
            <a:endParaRPr lang="ko-KR" altLang="en-US"/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Key references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1628800"/>
            <a:ext cx="8460432" cy="5661248"/>
          </a:xfrm>
        </p:spPr>
        <p:txBody>
          <a:bodyPr>
            <a:normAutofit/>
          </a:bodyPr>
          <a:lstStyle/>
          <a:p>
            <a:r>
              <a:rPr lang="en-US" altLang="ko-KR" sz="1800" dirty="0" smtClean="0"/>
              <a:t>Girard P, </a:t>
            </a:r>
            <a:r>
              <a:rPr lang="en-US" altLang="ko-KR" sz="1800" dirty="0" err="1" smtClean="0"/>
              <a:t>Ducreux</a:t>
            </a:r>
            <a:r>
              <a:rPr lang="en-US" altLang="ko-KR" sz="1800" dirty="0" smtClean="0"/>
              <a:t> M, </a:t>
            </a:r>
            <a:r>
              <a:rPr lang="en-US" altLang="ko-KR" sz="1800" dirty="0" err="1" smtClean="0"/>
              <a:t>Baldeyrou</a:t>
            </a:r>
            <a:r>
              <a:rPr lang="en-US" altLang="ko-KR" sz="1800" dirty="0" smtClean="0"/>
              <a:t> P, et al: </a:t>
            </a:r>
            <a:r>
              <a:rPr lang="en-US" altLang="ko-KR" sz="1800" dirty="0" smtClean="0">
                <a:hlinkClick r:id="rId3"/>
              </a:rPr>
              <a:t>Surgery for lung metastases from colorectal cancer: Analysis of prognostic factors.</a:t>
            </a:r>
            <a:r>
              <a:rPr lang="en-US" altLang="ko-KR" sz="1800" dirty="0" smtClean="0"/>
              <a:t> </a:t>
            </a:r>
            <a:r>
              <a:rPr lang="en-US" altLang="ko-KR" sz="1800" i="1" dirty="0" smtClean="0"/>
              <a:t>J </a:t>
            </a:r>
            <a:r>
              <a:rPr lang="en-US" altLang="ko-KR" sz="1800" i="1" dirty="0" err="1" smtClean="0"/>
              <a:t>Clin</a:t>
            </a:r>
            <a:r>
              <a:rPr lang="en-US" altLang="ko-KR" sz="1800" i="1" dirty="0" smtClean="0"/>
              <a:t> </a:t>
            </a:r>
            <a:r>
              <a:rPr lang="en-US" altLang="ko-KR" sz="1800" i="1" dirty="0" err="1" smtClean="0"/>
              <a:t>Oncol</a:t>
            </a:r>
            <a:r>
              <a:rPr lang="en-US" altLang="ko-KR" sz="1800" dirty="0" smtClean="0"/>
              <a:t> 1996; 14:2047-2053. </a:t>
            </a:r>
          </a:p>
          <a:p>
            <a:r>
              <a:rPr lang="en-US" altLang="ko-KR" sz="1800" dirty="0" err="1" smtClean="0"/>
              <a:t>Harpole</a:t>
            </a:r>
            <a:r>
              <a:rPr lang="en-US" altLang="ko-KR" sz="1800" dirty="0" smtClean="0"/>
              <a:t> </a:t>
            </a:r>
            <a:r>
              <a:rPr lang="en-US" altLang="ko-KR" sz="1800" dirty="0" err="1" smtClean="0"/>
              <a:t>Jr</a:t>
            </a:r>
            <a:r>
              <a:rPr lang="en-US" altLang="ko-KR" sz="1800" dirty="0" smtClean="0"/>
              <a:t> DH, Johnson CM, Wolf WG, et al: </a:t>
            </a:r>
            <a:r>
              <a:rPr lang="en-US" altLang="ko-KR" sz="1800" dirty="0" smtClean="0">
                <a:hlinkClick r:id="rId4"/>
              </a:rPr>
              <a:t>Analysis of 945 cases of pulmonary metastatic melanoma.</a:t>
            </a:r>
            <a:r>
              <a:rPr lang="en-US" altLang="ko-KR" sz="1800" dirty="0" smtClean="0"/>
              <a:t> </a:t>
            </a:r>
            <a:r>
              <a:rPr lang="en-US" altLang="ko-KR" sz="1800" i="1" dirty="0" smtClean="0"/>
              <a:t>J </a:t>
            </a:r>
            <a:r>
              <a:rPr lang="en-US" altLang="ko-KR" sz="1800" i="1" dirty="0" err="1" smtClean="0"/>
              <a:t>Thorac</a:t>
            </a:r>
            <a:r>
              <a:rPr lang="en-US" altLang="ko-KR" sz="1800" i="1" dirty="0" smtClean="0"/>
              <a:t> </a:t>
            </a:r>
            <a:r>
              <a:rPr lang="en-US" altLang="ko-KR" sz="1800" i="1" dirty="0" err="1" smtClean="0"/>
              <a:t>Cardiovasc</a:t>
            </a:r>
            <a:r>
              <a:rPr lang="en-US" altLang="ko-KR" sz="1800" i="1" dirty="0" smtClean="0"/>
              <a:t> </a:t>
            </a:r>
            <a:r>
              <a:rPr lang="en-US" altLang="ko-KR" sz="1800" i="1" dirty="0" err="1" smtClean="0"/>
              <a:t>Surg</a:t>
            </a:r>
            <a:r>
              <a:rPr lang="en-US" altLang="ko-KR" sz="1800" dirty="0" smtClean="0"/>
              <a:t> 1992; 103:743. </a:t>
            </a:r>
          </a:p>
          <a:p>
            <a:r>
              <a:rPr lang="en-US" altLang="ko-KR" sz="1800" dirty="0" smtClean="0"/>
              <a:t>Liu D, </a:t>
            </a:r>
            <a:r>
              <a:rPr lang="en-US" altLang="ko-KR" sz="1800" dirty="0" err="1" smtClean="0"/>
              <a:t>Abolhoda</a:t>
            </a:r>
            <a:r>
              <a:rPr lang="en-US" altLang="ko-KR" sz="1800" dirty="0" smtClean="0"/>
              <a:t> A, Burt ME, et al: </a:t>
            </a:r>
            <a:r>
              <a:rPr lang="en-US" altLang="ko-KR" sz="1800" dirty="0" smtClean="0">
                <a:hlinkClick r:id="rId5"/>
              </a:rPr>
              <a:t>Pulmonary </a:t>
            </a:r>
            <a:r>
              <a:rPr lang="en-US" altLang="ko-KR" sz="1800" dirty="0" err="1" smtClean="0">
                <a:hlinkClick r:id="rId5"/>
              </a:rPr>
              <a:t>metastasectomy</a:t>
            </a:r>
            <a:r>
              <a:rPr lang="en-US" altLang="ko-KR" sz="1800" dirty="0" smtClean="0">
                <a:hlinkClick r:id="rId5"/>
              </a:rPr>
              <a:t> for testicular germ cell tumors: A 28-year experience.</a:t>
            </a:r>
            <a:r>
              <a:rPr lang="en-US" altLang="ko-KR" sz="1800" dirty="0" smtClean="0"/>
              <a:t> </a:t>
            </a:r>
            <a:r>
              <a:rPr lang="en-US" altLang="ko-KR" sz="1800" i="1" dirty="0" smtClean="0"/>
              <a:t>Ann </a:t>
            </a:r>
            <a:r>
              <a:rPr lang="en-US" altLang="ko-KR" sz="1800" i="1" dirty="0" err="1" smtClean="0"/>
              <a:t>Thorac</a:t>
            </a:r>
            <a:r>
              <a:rPr lang="en-US" altLang="ko-KR" sz="1800" i="1" dirty="0" smtClean="0"/>
              <a:t> </a:t>
            </a:r>
            <a:r>
              <a:rPr lang="en-US" altLang="ko-KR" sz="1800" i="1" dirty="0" err="1" smtClean="0"/>
              <a:t>Surg</a:t>
            </a:r>
            <a:r>
              <a:rPr lang="en-US" altLang="ko-KR" sz="1800" dirty="0" smtClean="0"/>
              <a:t> 1998; 66:1709-1714</a:t>
            </a:r>
          </a:p>
          <a:p>
            <a:r>
              <a:rPr lang="en-US" altLang="ko-KR" sz="1800" dirty="0" err="1" smtClean="0"/>
              <a:t>Pastorino</a:t>
            </a:r>
            <a:r>
              <a:rPr lang="en-US" altLang="ko-KR" sz="1800" dirty="0" smtClean="0"/>
              <a:t> U, </a:t>
            </a:r>
            <a:r>
              <a:rPr lang="en-US" altLang="ko-KR" sz="1800" dirty="0" err="1" smtClean="0"/>
              <a:t>Gasparini</a:t>
            </a:r>
            <a:r>
              <a:rPr lang="en-US" altLang="ko-KR" sz="1800" dirty="0" smtClean="0"/>
              <a:t> M, </a:t>
            </a:r>
            <a:r>
              <a:rPr lang="en-US" altLang="ko-KR" sz="1800" dirty="0" err="1" smtClean="0"/>
              <a:t>Tavecchio</a:t>
            </a:r>
            <a:r>
              <a:rPr lang="en-US" altLang="ko-KR" sz="1800" dirty="0" smtClean="0"/>
              <a:t> L, et al: </a:t>
            </a:r>
            <a:r>
              <a:rPr lang="en-US" altLang="ko-KR" sz="1800" dirty="0" smtClean="0">
                <a:hlinkClick r:id="rId6"/>
              </a:rPr>
              <a:t>The contribution of salvage surgery to the management of childhood </a:t>
            </a:r>
            <a:r>
              <a:rPr lang="en-US" altLang="ko-KR" sz="1800" dirty="0" err="1" smtClean="0">
                <a:hlinkClick r:id="rId6"/>
              </a:rPr>
              <a:t>osteosarcoma</a:t>
            </a:r>
            <a:r>
              <a:rPr lang="en-US" altLang="ko-KR" sz="1800" dirty="0" smtClean="0">
                <a:hlinkClick r:id="rId6"/>
              </a:rPr>
              <a:t>.</a:t>
            </a:r>
            <a:r>
              <a:rPr lang="en-US" altLang="ko-KR" sz="1800" dirty="0" smtClean="0"/>
              <a:t> </a:t>
            </a:r>
            <a:r>
              <a:rPr lang="en-US" altLang="ko-KR" sz="1800" i="1" dirty="0" smtClean="0"/>
              <a:t>J </a:t>
            </a:r>
            <a:r>
              <a:rPr lang="en-US" altLang="ko-KR" sz="1800" i="1" dirty="0" err="1" smtClean="0"/>
              <a:t>Clin</a:t>
            </a:r>
            <a:r>
              <a:rPr lang="en-US" altLang="ko-KR" sz="1800" i="1" dirty="0" smtClean="0"/>
              <a:t> </a:t>
            </a:r>
            <a:r>
              <a:rPr lang="en-US" altLang="ko-KR" sz="1800" i="1" dirty="0" err="1" smtClean="0"/>
              <a:t>Oncol</a:t>
            </a:r>
            <a:r>
              <a:rPr lang="en-US" altLang="ko-KR" sz="1800" dirty="0" smtClean="0"/>
              <a:t> 1991; 9:1357-1362</a:t>
            </a:r>
          </a:p>
          <a:p>
            <a:r>
              <a:rPr lang="en-US" altLang="ko-KR" sz="1800" dirty="0" err="1" smtClean="0"/>
              <a:t>Pastorino</a:t>
            </a:r>
            <a:r>
              <a:rPr lang="en-US" altLang="ko-KR" sz="1800" dirty="0" smtClean="0"/>
              <a:t> U, </a:t>
            </a:r>
            <a:r>
              <a:rPr lang="en-US" altLang="ko-KR" sz="1800" dirty="0" err="1" smtClean="0"/>
              <a:t>Buyse</a:t>
            </a:r>
            <a:r>
              <a:rPr lang="en-US" altLang="ko-KR" sz="1800" dirty="0" smtClean="0"/>
              <a:t> M, </a:t>
            </a:r>
            <a:r>
              <a:rPr lang="en-US" altLang="ko-KR" sz="1800" dirty="0" err="1" smtClean="0"/>
              <a:t>Friedel</a:t>
            </a:r>
            <a:r>
              <a:rPr lang="en-US" altLang="ko-KR" sz="1800" dirty="0" smtClean="0"/>
              <a:t> G, et al: </a:t>
            </a:r>
            <a:r>
              <a:rPr lang="en-US" altLang="ko-KR" sz="1800" dirty="0" smtClean="0">
                <a:hlinkClick r:id="rId7"/>
              </a:rPr>
              <a:t>The International Registry of Lung Metastases: Long-term results of lung </a:t>
            </a:r>
            <a:r>
              <a:rPr lang="en-US" altLang="ko-KR" sz="1800" dirty="0" err="1" smtClean="0">
                <a:hlinkClick r:id="rId7"/>
              </a:rPr>
              <a:t>metastasectomy</a:t>
            </a:r>
            <a:r>
              <a:rPr lang="en-US" altLang="ko-KR" sz="1800" dirty="0" smtClean="0">
                <a:hlinkClick r:id="rId7"/>
              </a:rPr>
              <a:t>: Prognostic analyses based on 5,206 cases.</a:t>
            </a:r>
            <a:r>
              <a:rPr lang="en-US" altLang="ko-KR" sz="1800" dirty="0" smtClean="0"/>
              <a:t> </a:t>
            </a:r>
            <a:r>
              <a:rPr lang="en-US" altLang="ko-KR" sz="1800" i="1" dirty="0" smtClean="0"/>
              <a:t>J </a:t>
            </a:r>
            <a:r>
              <a:rPr lang="en-US" altLang="ko-KR" sz="1800" i="1" dirty="0" err="1" smtClean="0"/>
              <a:t>Thorac</a:t>
            </a:r>
            <a:r>
              <a:rPr lang="en-US" altLang="ko-KR" sz="1800" i="1" dirty="0" smtClean="0"/>
              <a:t> </a:t>
            </a:r>
            <a:r>
              <a:rPr lang="en-US" altLang="ko-KR" sz="1800" i="1" dirty="0" err="1" smtClean="0"/>
              <a:t>Cardiovasc</a:t>
            </a:r>
            <a:r>
              <a:rPr lang="en-US" altLang="ko-KR" sz="1800" i="1" dirty="0" smtClean="0"/>
              <a:t> </a:t>
            </a:r>
            <a:r>
              <a:rPr lang="en-US" altLang="ko-KR" sz="1800" i="1" dirty="0" err="1" smtClean="0"/>
              <a:t>Surg</a:t>
            </a:r>
            <a:r>
              <a:rPr lang="en-US" altLang="ko-KR" sz="1800" dirty="0" smtClean="0"/>
              <a:t> 1997; 113:37-49</a:t>
            </a:r>
            <a:endParaRPr lang="ko-KR" altLang="en-US" sz="18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44</a:t>
            </a:fld>
            <a:endParaRPr lang="ko-KR" altLang="en-US"/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488832" cy="936104"/>
          </a:xfrm>
        </p:spPr>
        <p:txBody>
          <a:bodyPr/>
          <a:lstStyle/>
          <a:p>
            <a:r>
              <a:rPr lang="en-US" altLang="ko-KR" dirty="0" smtClean="0"/>
              <a:t>Biology</a:t>
            </a:r>
            <a:endParaRPr lang="ko-KR" altLang="en-US" dirty="0"/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827584" y="1052736"/>
            <a:ext cx="7488832" cy="5334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Biology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latin typeface="Arial Black" pitchFamily="34" charset="0"/>
              </a:rPr>
              <a:t>Reasons for organ selectivity</a:t>
            </a:r>
            <a:endParaRPr lang="ko-KR" altLang="en-US" dirty="0">
              <a:latin typeface="Arial Black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“Mechanistic” theory</a:t>
            </a:r>
          </a:p>
          <a:p>
            <a:pPr>
              <a:buNone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    ; determined by the     pattern of blood flow</a:t>
            </a:r>
          </a:p>
          <a:p>
            <a:pPr>
              <a:buNone/>
            </a:pPr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“Seed and soil” theory</a:t>
            </a:r>
          </a:p>
          <a:p>
            <a:pPr>
              <a:buNone/>
            </a:pP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; the provision of a fertile environment in which compatible tumor cells could grow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6</a:t>
            </a:fld>
            <a:endParaRPr lang="ko-KR" altLang="en-US"/>
          </a:p>
        </p:txBody>
      </p:sp>
      <p:pic>
        <p:nvPicPr>
          <p:cNvPr id="7" name="Picture 7" descr="Sir James Page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628800"/>
            <a:ext cx="328378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7"/>
          <p:cNvSpPr/>
          <p:nvPr/>
        </p:nvSpPr>
        <p:spPr>
          <a:xfrm>
            <a:off x="6084168" y="5589240"/>
            <a:ext cx="1728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ea typeface="굴림" charset="-127"/>
              </a:rPr>
              <a:t>Paget, 1889</a:t>
            </a:r>
            <a:endParaRPr lang="ko-KR" altLang="en-US" dirty="0"/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Arial Black" pitchFamily="34" charset="0"/>
              </a:rPr>
              <a:t>Determining factors</a:t>
            </a:r>
            <a:endParaRPr lang="ko-KR" altLang="en-US" dirty="0">
              <a:latin typeface="Arial Black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1770501"/>
            <a:ext cx="5148064" cy="4525963"/>
          </a:xfrm>
        </p:spPr>
        <p:txBody>
          <a:bodyPr>
            <a:normAutofit/>
          </a:bodyPr>
          <a:lstStyle/>
          <a:p>
            <a:r>
              <a:rPr lang="en-US" altLang="zh-TW" sz="2400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Appropriate </a:t>
            </a:r>
            <a:r>
              <a:rPr lang="en-US" altLang="zh-TW" sz="2400" dirty="0" smtClean="0">
                <a:solidFill>
                  <a:srgbClr val="FFC000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growth factors </a:t>
            </a:r>
            <a:r>
              <a:rPr lang="en-US" altLang="zh-TW" sz="2400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or </a:t>
            </a:r>
          </a:p>
          <a:p>
            <a:pPr>
              <a:buNone/>
            </a:pPr>
            <a:r>
              <a:rPr lang="en-US" altLang="zh-TW" sz="2400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   extracellular matrix environment</a:t>
            </a:r>
          </a:p>
          <a:p>
            <a:pPr>
              <a:buNone/>
            </a:pPr>
            <a:endParaRPr lang="en-US" altLang="zh-TW" sz="2400" dirty="0" smtClean="0"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r>
              <a:rPr lang="en-US" altLang="zh-TW" sz="2400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Compatible </a:t>
            </a:r>
            <a:r>
              <a:rPr lang="en-US" altLang="zh-TW" sz="2400" dirty="0" smtClean="0">
                <a:solidFill>
                  <a:srgbClr val="FFC000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adhesion sites </a:t>
            </a:r>
            <a:r>
              <a:rPr lang="en-US" altLang="zh-TW" sz="2400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on </a:t>
            </a:r>
          </a:p>
          <a:p>
            <a:pPr>
              <a:buNone/>
            </a:pPr>
            <a:r>
              <a:rPr lang="en-US" altLang="zh-TW" sz="2400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    the endothelial </a:t>
            </a:r>
            <a:r>
              <a:rPr lang="en-US" altLang="zh-TW" sz="2400" dirty="0" err="1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lumenal</a:t>
            </a:r>
            <a:r>
              <a:rPr lang="en-US" altLang="zh-TW" sz="2400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 surface</a:t>
            </a:r>
          </a:p>
          <a:p>
            <a:endParaRPr lang="en-US" altLang="zh-TW" sz="2400" dirty="0" smtClean="0"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r>
              <a:rPr lang="en-US" altLang="zh-TW" sz="2400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Selective </a:t>
            </a:r>
            <a:r>
              <a:rPr lang="en-US" altLang="zh-TW" sz="2400" dirty="0" err="1" smtClean="0">
                <a:solidFill>
                  <a:srgbClr val="FFC000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chemotaxis</a:t>
            </a:r>
            <a:r>
              <a:rPr lang="en-US" altLang="zh-TW" sz="2400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 at which </a:t>
            </a:r>
          </a:p>
          <a:p>
            <a:pPr>
              <a:buNone/>
            </a:pPr>
            <a:r>
              <a:rPr lang="en-US" altLang="zh-TW" sz="2400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   the organ producing some soluble</a:t>
            </a:r>
          </a:p>
          <a:p>
            <a:pPr>
              <a:buNone/>
            </a:pPr>
            <a:r>
              <a:rPr lang="en-US" altLang="zh-TW" sz="2400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   attraction factors to the tumor cell</a:t>
            </a:r>
          </a:p>
          <a:p>
            <a:endParaRPr lang="en-US" altLang="zh-TW" sz="2400" dirty="0" smtClean="0">
              <a:latin typeface="Arial" pitchFamily="34" charset="0"/>
              <a:cs typeface="Arial" pitchFamily="34" charset="0"/>
            </a:endParaRPr>
          </a:p>
          <a:p>
            <a:endParaRPr lang="en-US" altLang="zh-TW" sz="2400" dirty="0" smtClean="0">
              <a:latin typeface="Arial" pitchFamily="34" charset="0"/>
              <a:cs typeface="Arial" pitchFamily="34" charset="0"/>
            </a:endParaRPr>
          </a:p>
          <a:p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7</a:t>
            </a:fld>
            <a:endParaRPr lang="ko-KR" altLang="en-US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932040" y="1772816"/>
            <a:ext cx="4038600" cy="3243856"/>
          </a:xfrm>
          <a:noFill/>
        </p:spPr>
      </p:pic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8</a:t>
            </a:fld>
            <a:endParaRPr lang="ko-KR" altLang="en-US"/>
          </a:p>
        </p:txBody>
      </p:sp>
      <p:sp>
        <p:nvSpPr>
          <p:cNvPr id="6" name="제목 5"/>
          <p:cNvSpPr>
            <a:spLocks noGrp="1"/>
          </p:cNvSpPr>
          <p:nvPr>
            <p:ph type="ctrTitle"/>
          </p:nvPr>
        </p:nvSpPr>
        <p:spPr>
          <a:xfrm>
            <a:off x="899592" y="2492896"/>
            <a:ext cx="7772400" cy="1975104"/>
          </a:xfrm>
        </p:spPr>
        <p:txBody>
          <a:bodyPr/>
          <a:lstStyle/>
          <a:p>
            <a:r>
              <a:rPr lang="en-US" altLang="ko-KR" sz="5400" dirty="0" smtClean="0">
                <a:latin typeface="Arial Black" pitchFamily="34" charset="0"/>
              </a:rPr>
              <a:t>Imaging characteristics</a:t>
            </a:r>
            <a:endParaRPr lang="ko-KR" altLang="en-US" dirty="0">
              <a:latin typeface="Arial Black" pitchFamily="34" charset="0"/>
            </a:endParaRP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6829444" cy="857248"/>
          </a:xfrm>
        </p:spPr>
        <p:txBody>
          <a:bodyPr/>
          <a:lstStyle/>
          <a:p>
            <a:r>
              <a:rPr lang="en-US" altLang="ko-KR" dirty="0" smtClean="0">
                <a:latin typeface="Arial Black" pitchFamily="34" charset="0"/>
              </a:rPr>
              <a:t>Mechanisms of spread</a:t>
            </a:r>
            <a:endParaRPr lang="ko-KR" altLang="en-US" dirty="0">
              <a:latin typeface="Arial Black" pitchFamily="34" charset="0"/>
            </a:endParaRPr>
          </a:p>
        </p:txBody>
      </p:sp>
      <p:sp>
        <p:nvSpPr>
          <p:cNvPr id="6" name="텍스트 개체 틀 5"/>
          <p:cNvSpPr>
            <a:spLocks noGrp="1"/>
          </p:cNvSpPr>
          <p:nvPr>
            <p:ph type="body" idx="1"/>
          </p:nvPr>
        </p:nvSpPr>
        <p:spPr>
          <a:xfrm>
            <a:off x="683568" y="5517232"/>
            <a:ext cx="4040188" cy="838200"/>
          </a:xfrm>
        </p:spPr>
        <p:txBody>
          <a:bodyPr>
            <a:noAutofit/>
          </a:bodyPr>
          <a:lstStyle/>
          <a:p>
            <a:endParaRPr lang="ko-KR" altLang="en-US" dirty="0" smtClean="0">
              <a:solidFill>
                <a:srgbClr val="FFFF00"/>
              </a:solidFill>
            </a:endParaRPr>
          </a:p>
          <a:p>
            <a:endParaRPr lang="ko-KR" altLang="en-US" dirty="0" smtClean="0">
              <a:solidFill>
                <a:srgbClr val="FFFF00"/>
              </a:solidFill>
            </a:endParaRPr>
          </a:p>
          <a:p>
            <a:r>
              <a:rPr lang="en-US" altLang="ko-KR" dirty="0" err="1" smtClean="0">
                <a:solidFill>
                  <a:srgbClr val="FFFF00"/>
                </a:solidFill>
              </a:rPr>
              <a:t>Hematogenous</a:t>
            </a:r>
            <a:r>
              <a:rPr lang="en-US" altLang="ko-KR" dirty="0" smtClean="0">
                <a:solidFill>
                  <a:srgbClr val="FFFF00"/>
                </a:solidFill>
              </a:rPr>
              <a:t> spread 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8" name="텍스트 개체 틀 7"/>
          <p:cNvSpPr>
            <a:spLocks noGrp="1"/>
          </p:cNvSpPr>
          <p:nvPr>
            <p:ph type="body" sz="half" idx="3"/>
          </p:nvPr>
        </p:nvSpPr>
        <p:spPr>
          <a:xfrm>
            <a:off x="4644008" y="5517232"/>
            <a:ext cx="4041775" cy="838200"/>
          </a:xfrm>
        </p:spPr>
        <p:txBody>
          <a:bodyPr>
            <a:noAutofit/>
          </a:bodyPr>
          <a:lstStyle/>
          <a:p>
            <a:endParaRPr lang="ko-KR" altLang="en-US" dirty="0" smtClean="0">
              <a:solidFill>
                <a:srgbClr val="FFFF00"/>
              </a:solidFill>
            </a:endParaRPr>
          </a:p>
          <a:p>
            <a:endParaRPr lang="ko-KR" altLang="en-US" dirty="0" smtClean="0">
              <a:solidFill>
                <a:srgbClr val="FFFF00"/>
              </a:solidFill>
            </a:endParaRPr>
          </a:p>
          <a:p>
            <a:r>
              <a:rPr lang="en-US" altLang="ko-KR" dirty="0" smtClean="0">
                <a:solidFill>
                  <a:srgbClr val="FFFF00"/>
                </a:solidFill>
              </a:rPr>
              <a:t>Lymphatic spread </a:t>
            </a:r>
            <a:endParaRPr lang="ko-KR" altLang="en-US" dirty="0">
              <a:solidFill>
                <a:srgbClr val="FFFF00"/>
              </a:solidFill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484784"/>
            <a:ext cx="280831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1556792"/>
            <a:ext cx="2808312" cy="258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9</a:t>
            </a:fld>
            <a:endParaRPr lang="ko-KR" altLang="en-US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4149080"/>
            <a:ext cx="2827516" cy="20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1560" y="4077072"/>
            <a:ext cx="280831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3|12.5|1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8.3|2.4|0.9|5.9|5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3|1.7|2|2.3|2.2|2.6|6.4|4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|0.7|0.6|0.4|0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0|0.2|0|0|0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3.6|0.7|0.6|0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메트로">
  <a:themeElements>
    <a:clrScheme name="메트로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메트로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메트로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3057</TotalTime>
  <Words>2837</Words>
  <Application>Microsoft Office PowerPoint</Application>
  <PresentationFormat>화면 슬라이드 쇼(4:3)</PresentationFormat>
  <Paragraphs>576</Paragraphs>
  <Slides>44</Slides>
  <Notes>28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44</vt:i4>
      </vt:variant>
    </vt:vector>
  </HeadingPairs>
  <TitlesOfParts>
    <vt:vector size="45" baseType="lpstr">
      <vt:lpstr>메트로</vt:lpstr>
      <vt:lpstr>Pulmonary metastasis</vt:lpstr>
      <vt:lpstr>What we knew…</vt:lpstr>
      <vt:lpstr>What do you want to know…</vt:lpstr>
      <vt:lpstr>Contents</vt:lpstr>
      <vt:lpstr>Biology</vt:lpstr>
      <vt:lpstr>Reasons for organ selectivity</vt:lpstr>
      <vt:lpstr>Determining factors</vt:lpstr>
      <vt:lpstr>Imaging characteristics</vt:lpstr>
      <vt:lpstr>Mechanisms of spread</vt:lpstr>
      <vt:lpstr>Size &amp; Growth rate  </vt:lpstr>
      <vt:lpstr>슬라이드 11</vt:lpstr>
      <vt:lpstr>슬라이드 12</vt:lpstr>
      <vt:lpstr>슬라이드 13</vt:lpstr>
      <vt:lpstr>Distribution</vt:lpstr>
      <vt:lpstr>Mediastinal node involvement </vt:lpstr>
      <vt:lpstr>Endobronchial involvement</vt:lpstr>
      <vt:lpstr>Primary lung cancer vs  Pulmonary Metastasis</vt:lpstr>
      <vt:lpstr>Differential diagnosis</vt:lpstr>
      <vt:lpstr> Immunohistochemistry</vt:lpstr>
      <vt:lpstr>슬라이드 20</vt:lpstr>
      <vt:lpstr>Treatment</vt:lpstr>
      <vt:lpstr>Oncologic strategies</vt:lpstr>
      <vt:lpstr>History</vt:lpstr>
      <vt:lpstr>Indications</vt:lpstr>
      <vt:lpstr>+ Indications</vt:lpstr>
      <vt:lpstr>How must we operate on?</vt:lpstr>
      <vt:lpstr>Surgical extent</vt:lpstr>
      <vt:lpstr>슬라이드 28</vt:lpstr>
      <vt:lpstr>슬라이드 29</vt:lpstr>
      <vt:lpstr>슬라이드 30</vt:lpstr>
      <vt:lpstr>Approach  </vt:lpstr>
      <vt:lpstr> Factors to determine  Surgical Approach</vt:lpstr>
      <vt:lpstr>슬라이드 33</vt:lpstr>
      <vt:lpstr>VATS</vt:lpstr>
      <vt:lpstr>Trials about VATS</vt:lpstr>
      <vt:lpstr>Who can get the fortune?</vt:lpstr>
      <vt:lpstr>Is Surgery for Multiple Lung Mets Reasonable?</vt:lpstr>
      <vt:lpstr>Pulmonary Metastasectomy for Colorectal Cancer</vt:lpstr>
      <vt:lpstr>CEA in Pulmonary metastasectomy for Colorectal Cancer</vt:lpstr>
      <vt:lpstr>Lymphadenectomy in metastasectomy</vt:lpstr>
      <vt:lpstr>Mediastinal lymphadenopathy on survival?</vt:lpstr>
      <vt:lpstr>Role of MLND</vt:lpstr>
      <vt:lpstr>Trials about PM</vt:lpstr>
      <vt:lpstr>Key references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Pulmonary metastasis</dc:title>
  <dc:creator>Microsoft Corporation</dc:creator>
  <cp:lastModifiedBy>.</cp:lastModifiedBy>
  <cp:revision>92</cp:revision>
  <dcterms:created xsi:type="dcterms:W3CDTF">2006-10-05T04:04:58Z</dcterms:created>
  <dcterms:modified xsi:type="dcterms:W3CDTF">2012-09-14T08:49:58Z</dcterms:modified>
</cp:coreProperties>
</file>