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1"/>
  </p:sldMasterIdLst>
  <p:notesMasterIdLst>
    <p:notesMasterId r:id="rId43"/>
  </p:notesMasterIdLst>
  <p:handoutMasterIdLst>
    <p:handoutMasterId r:id="rId44"/>
  </p:handoutMasterIdLst>
  <p:sldIdLst>
    <p:sldId id="334" r:id="rId2"/>
    <p:sldId id="533" r:id="rId3"/>
    <p:sldId id="534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43" r:id="rId13"/>
    <p:sldId id="544" r:id="rId14"/>
    <p:sldId id="547" r:id="rId15"/>
    <p:sldId id="545" r:id="rId16"/>
    <p:sldId id="546" r:id="rId17"/>
    <p:sldId id="549" r:id="rId18"/>
    <p:sldId id="548" r:id="rId19"/>
    <p:sldId id="550" r:id="rId20"/>
    <p:sldId id="551" r:id="rId21"/>
    <p:sldId id="552" r:id="rId22"/>
    <p:sldId id="553" r:id="rId23"/>
    <p:sldId id="554" r:id="rId24"/>
    <p:sldId id="564" r:id="rId25"/>
    <p:sldId id="555" r:id="rId26"/>
    <p:sldId id="571" r:id="rId27"/>
    <p:sldId id="556" r:id="rId28"/>
    <p:sldId id="558" r:id="rId29"/>
    <p:sldId id="559" r:id="rId30"/>
    <p:sldId id="560" r:id="rId31"/>
    <p:sldId id="563" r:id="rId32"/>
    <p:sldId id="557" r:id="rId33"/>
    <p:sldId id="561" r:id="rId34"/>
    <p:sldId id="562" r:id="rId35"/>
    <p:sldId id="572" r:id="rId36"/>
    <p:sldId id="565" r:id="rId37"/>
    <p:sldId id="566" r:id="rId38"/>
    <p:sldId id="570" r:id="rId39"/>
    <p:sldId id="567" r:id="rId40"/>
    <p:sldId id="568" r:id="rId41"/>
    <p:sldId id="569" r:id="rId42"/>
  </p:sldIdLst>
  <p:sldSz cx="9144000" cy="6858000" type="screen4x3"/>
  <p:notesSz cx="6858000" cy="9144000"/>
  <p:defaultTextStyle>
    <a:defPPr>
      <a:defRPr lang="ko-KR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FFFF"/>
    <a:srgbClr val="0000FF"/>
    <a:srgbClr val="66FF33"/>
    <a:srgbClr val="006600"/>
    <a:srgbClr val="FFFF66"/>
    <a:srgbClr val="CC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1" autoAdjust="0"/>
    <p:restoredTop sz="96768" autoAdjust="0"/>
  </p:normalViewPr>
  <p:slideViewPr>
    <p:cSldViewPr>
      <p:cViewPr>
        <p:scale>
          <a:sx n="75" d="100"/>
          <a:sy n="75" d="100"/>
        </p:scale>
        <p:origin x="-960" y="-750"/>
      </p:cViewPr>
      <p:guideLst>
        <p:guide orient="horz" pos="2387"/>
        <p:guide orient="horz" pos="618"/>
        <p:guide pos="2880"/>
      </p:guideLst>
    </p:cSldViewPr>
  </p:slideViewPr>
  <p:outlineViewPr>
    <p:cViewPr>
      <p:scale>
        <a:sx n="100" d="100"/>
        <a:sy n="100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44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44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EF7C598B-7BA7-40F2-AD80-97158BC76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56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6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356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56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3DF54E28-095D-43CC-BA4E-E6571545BDE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108C13-8624-4C7F-90FD-AC534858E765}" type="slidenum">
              <a:rPr lang="en-US" altLang="ko-KR">
                <a:ea typeface="굴림" pitchFamily="50" charset="-127"/>
              </a:rPr>
              <a:pPr/>
              <a:t>1</a:t>
            </a:fld>
            <a:endParaRPr lang="en-US" altLang="ko-KR">
              <a:ea typeface="굴림" pitchFamily="50" charset="-127"/>
            </a:endParaRPr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509182-054A-4293-99FF-1AE3B6353A96}" type="slidenum">
              <a:rPr lang="ko-KR" altLang="en-US">
                <a:ea typeface="굴림" pitchFamily="50" charset="-127"/>
              </a:rPr>
              <a:pPr/>
              <a:t>3</a:t>
            </a:fld>
            <a:endParaRPr lang="en-US" altLang="ko-KR"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43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198A49-55D0-471B-BE1D-45C42C36C586}" type="slidenum">
              <a:rPr lang="ko-KR" altLang="en-US">
                <a:ea typeface="굴림" pitchFamily="50" charset="-127"/>
              </a:rPr>
              <a:pPr/>
              <a:t>7</a:t>
            </a:fld>
            <a:endParaRPr lang="en-US" altLang="ko-KR">
              <a:ea typeface="굴림" pitchFamily="50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4925" y="2382838"/>
          <a:ext cx="9070975" cy="1838325"/>
        </p:xfrm>
        <a:graphic>
          <a:graphicData uri="http://schemas.openxmlformats.org/presentationml/2006/ole">
            <p:oleObj spid="_x0000_s66562" name="Image" r:id="rId3" imgW="9142857" imgH="1622342" progId="Photoshop.Image.6">
              <p:embed/>
            </p:oleObj>
          </a:graphicData>
        </a:graphic>
      </p:graphicFrame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4925" y="4292600"/>
            <a:ext cx="9074150" cy="2520950"/>
            <a:chOff x="0" y="2640"/>
            <a:chExt cx="5760" cy="1680"/>
          </a:xfrm>
        </p:grpSpPr>
        <p:sp>
          <p:nvSpPr>
            <p:cNvPr id="5" name="Rectangle 4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168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96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34925" y="44450"/>
            <a:ext cx="9074150" cy="2282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Arial Black" pitchFamily="34" charset="0"/>
              <a:ea typeface="굴림" charset="-127"/>
            </a:endParaRPr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-4763" y="0"/>
            <a:ext cx="9148763" cy="6856413"/>
            <a:chOff x="-3" y="0"/>
            <a:chExt cx="5763" cy="4319"/>
          </a:xfrm>
        </p:grpSpPr>
        <p:sp>
          <p:nvSpPr>
            <p:cNvPr id="9" name="AutoShape 9"/>
            <p:cNvSpPr>
              <a:spLocks noChangeArrowheads="1"/>
            </p:cNvSpPr>
            <p:nvPr userDrawn="1"/>
          </p:nvSpPr>
          <p:spPr bwMode="gray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gray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gray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gray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gray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</p:grpSp>
      <p:sp>
        <p:nvSpPr>
          <p:cNvPr id="225294" name="Rectangle 14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539750" y="1268413"/>
            <a:ext cx="8153400" cy="814387"/>
          </a:xfrm>
          <a:effectLst/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91338" y="274638"/>
            <a:ext cx="2144712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281738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1588" y="285750"/>
            <a:ext cx="9156701" cy="911225"/>
            <a:chOff x="-1" y="196"/>
            <a:chExt cx="5768" cy="635"/>
          </a:xfrm>
        </p:grpSpPr>
        <p:sp>
          <p:nvSpPr>
            <p:cNvPr id="224259" name="Rectangle 3"/>
            <p:cNvSpPr>
              <a:spLocks noChangeArrowheads="1"/>
            </p:cNvSpPr>
            <p:nvPr userDrawn="1"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224260" name="Freeform 4"/>
            <p:cNvSpPr>
              <a:spLocks/>
            </p:cNvSpPr>
            <p:nvPr userDrawn="1"/>
          </p:nvSpPr>
          <p:spPr bwMode="gray">
            <a:xfrm flipH="1" flipV="1">
              <a:off x="2265" y="196"/>
              <a:ext cx="3497" cy="226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  <p:sp>
          <p:nvSpPr>
            <p:cNvPr id="224261" name="Freeform 5"/>
            <p:cNvSpPr>
              <a:spLocks/>
            </p:cNvSpPr>
            <p:nvPr userDrawn="1"/>
          </p:nvSpPr>
          <p:spPr bwMode="gray">
            <a:xfrm>
              <a:off x="-1" y="514"/>
              <a:ext cx="3702" cy="311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latin typeface="Arial Black" pitchFamily="34" charset="0"/>
                <a:ea typeface="굴림" charset="-127"/>
              </a:endParaRPr>
            </a:p>
          </p:txBody>
        </p:sp>
      </p:grpSp>
      <p:sp>
        <p:nvSpPr>
          <p:cNvPr id="224262" name="Rectangle 6"/>
          <p:cNvSpPr>
            <a:spLocks noChangeArrowheads="1"/>
          </p:cNvSpPr>
          <p:nvPr/>
        </p:nvSpPr>
        <p:spPr bwMode="gray">
          <a:xfrm>
            <a:off x="0" y="0"/>
            <a:ext cx="9144000" cy="24130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ko-KR">
              <a:latin typeface="Times New Roman" pitchFamily="18" charset="0"/>
              <a:ea typeface="HY중고딕" pitchFamily="18" charset="-127"/>
            </a:endParaRPr>
          </a:p>
        </p:txBody>
      </p:sp>
      <p:sp>
        <p:nvSpPr>
          <p:cNvPr id="224263" name="Rectangle 7"/>
          <p:cNvSpPr>
            <a:spLocks noChangeArrowheads="1"/>
          </p:cNvSpPr>
          <p:nvPr/>
        </p:nvSpPr>
        <p:spPr bwMode="gray">
          <a:xfrm>
            <a:off x="11113" y="1235075"/>
            <a:ext cx="9132887" cy="158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Arial Black" pitchFamily="34" charset="0"/>
              <a:ea typeface="굴림" charset="-127"/>
            </a:endParaRPr>
          </a:p>
        </p:txBody>
      </p:sp>
      <p:pic>
        <p:nvPicPr>
          <p:cNvPr id="3077" name="Picture 13" descr="Untitled-1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250825" y="382588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4" descr="Untitled-1 cop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971550" y="765175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7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0645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08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  <p:sldLayoutId id="214748386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CCFFFF"/>
          </a:solidFill>
          <a:latin typeface="HY견명조" pitchFamily="18" charset="-127"/>
          <a:ea typeface="HY견명조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2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Arial" charset="0"/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ats.ctsnetjournals.org/content/vol76/issue5/images/large/14113.1490.gr5.jpe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ats.ctsnetjournals.org/content/vol64/issue3/images/large/at0975361001.jpe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://ats.ctsnetjournals.org/content/vol64/issue3/images/large/at0975361005.jpe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5300" y="1268413"/>
            <a:ext cx="8153400" cy="814387"/>
          </a:xfrm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altLang="ko-KR" sz="4400" smtClean="0"/>
              <a:t>Conduit Choice for CABG</a:t>
            </a:r>
            <a:endParaRPr lang="ko-KR" altLang="en-US" sz="4400" b="1" smtClean="0"/>
          </a:p>
        </p:txBody>
      </p:sp>
      <p:sp>
        <p:nvSpPr>
          <p:cNvPr id="4099" name="Rectangle 3"/>
          <p:cNvSpPr>
            <a:spLocks noChangeArrowheads="1"/>
          </p:cNvSpPr>
          <p:nvPr>
            <p:ph type="subTitle" idx="4294967295"/>
          </p:nvPr>
        </p:nvSpPr>
        <p:spPr>
          <a:xfrm>
            <a:off x="1403350" y="4868863"/>
            <a:ext cx="6400800" cy="1223962"/>
          </a:xfrm>
          <a:noFill/>
        </p:spPr>
        <p:txBody>
          <a:bodyPr/>
          <a:lstStyle/>
          <a:p>
            <a:pPr marL="0" indent="0" algn="ctr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ko-KR" altLang="en-US" b="1" smtClean="0">
                <a:solidFill>
                  <a:srgbClr val="0000FF"/>
                </a:solidFill>
                <a:latin typeface="Arial Black" pitchFamily="34" charset="0"/>
                <a:ea typeface="HY견명조" pitchFamily="18" charset="-127"/>
              </a:rPr>
              <a:t>계 명 의 대</a:t>
            </a:r>
          </a:p>
          <a:p>
            <a:pPr marL="0" indent="0" algn="ctr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ko-KR" altLang="en-US" b="1" smtClean="0">
                <a:solidFill>
                  <a:schemeClr val="tx2"/>
                </a:solidFill>
                <a:latin typeface="Arial Black" pitchFamily="34" charset="0"/>
                <a:ea typeface="HY견명조" pitchFamily="18" charset="-127"/>
              </a:rPr>
              <a:t>박 남 희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dirty="0" smtClean="0">
                <a:latin typeface="Arial" charset="0"/>
                <a:cs typeface="Arial" charset="0"/>
              </a:rPr>
              <a:t>OVH </a:t>
            </a:r>
            <a:r>
              <a:rPr lang="en-US" altLang="ko-KR" sz="4000" b="1" dirty="0" err="1" smtClean="0">
                <a:latin typeface="Arial" charset="0"/>
                <a:cs typeface="Arial" charset="0"/>
              </a:rPr>
              <a:t>vs</a:t>
            </a:r>
            <a:r>
              <a:rPr lang="en-US" altLang="ko-KR" sz="4000" b="1" dirty="0" smtClean="0">
                <a:latin typeface="Arial" charset="0"/>
                <a:cs typeface="Arial" charset="0"/>
              </a:rPr>
              <a:t> EVH (ROOBY Trial)</a:t>
            </a:r>
            <a:endParaRPr lang="ko-KR" altLang="en-US" sz="4000" b="1" dirty="0" smtClean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12875"/>
            <a:ext cx="7040562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6732588" y="6308725"/>
            <a:ext cx="1338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JTCS 2011</a:t>
            </a:r>
            <a:endParaRPr lang="ko-KR" altLang="en-US" b="1"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제목 1"/>
          <p:cNvSpPr>
            <a:spLocks noGrp="1"/>
          </p:cNvSpPr>
          <p:nvPr>
            <p:ph type="title"/>
          </p:nvPr>
        </p:nvSpPr>
        <p:spPr>
          <a:xfrm>
            <a:off x="285750" y="274638"/>
            <a:ext cx="87503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sz="3400" b="1" dirty="0" smtClean="0">
                <a:latin typeface="Arial" charset="0"/>
                <a:cs typeface="Arial" charset="0"/>
              </a:rPr>
              <a:t>Biologic Characteristics of Arterial Graft</a:t>
            </a:r>
            <a:endParaRPr lang="ko-KR" altLang="en-US" sz="3400" b="1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468313" y="1557338"/>
          <a:ext cx="8143875" cy="4809809"/>
        </p:xfrm>
        <a:graphic>
          <a:graphicData uri="http://schemas.openxmlformats.org/drawingml/2006/table">
            <a:tbl>
              <a:tblPr/>
              <a:tblGrid>
                <a:gridCol w="2714625"/>
                <a:gridCol w="1357312"/>
                <a:gridCol w="1357313"/>
                <a:gridCol w="1357312"/>
                <a:gridCol w="1357313"/>
              </a:tblGrid>
              <a:tr h="4810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6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IMA</a:t>
                      </a:r>
                      <a:endParaRPr kumimoji="0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6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RA</a:t>
                      </a:r>
                      <a:endParaRPr kumimoji="0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6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GEA</a:t>
                      </a:r>
                      <a:endParaRPr kumimoji="0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6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IEA</a:t>
                      </a:r>
                      <a:endParaRPr kumimoji="0" lang="en-US" altLang="ko-KR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61960"/>
                      </a:schemeClr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Size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small 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at distal</a:t>
                      </a:r>
                      <a:endParaRPr kumimoji="0" lang="en-US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Wall thickness 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and hyperplasia</a:t>
                      </a:r>
                      <a:endParaRPr kumimoji="0" lang="en-US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+++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+++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++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+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Structure (Histology)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elastic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muscular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muscular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muscular/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elastic</a:t>
                      </a:r>
                      <a:endParaRPr kumimoji="0" lang="en-US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Length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adequate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limited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Possible pedicle graft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yes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no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yes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no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Incidence of spasm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low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high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high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low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incidence of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atherosclerosis</a:t>
                      </a:r>
                      <a:endParaRPr kumimoji="0" lang="en-US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low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unknown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low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may be</a:t>
                      </a:r>
                    </a:p>
                    <a:p>
                      <a:pPr marL="0" marR="0" lvl="0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higher </a:t>
                      </a:r>
                      <a:endParaRPr kumimoji="0" lang="en-US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9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Internal Mammary Artery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640763" cy="499745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Gold standard 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LIMA bypass to LAD; 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well defined advantages and benefits for outcomes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10-yr graft patency: 90~95%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Resistant to atherosclerosis &lt; 4%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Nearly continuous internal elastic lamina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Release of prostacyclin, NO, inhibitor of PLT Fx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Internal Mammary Artery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569325" cy="125253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It may spasm and eventually atrophy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bypass to CA without a flow-limiting stenosis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10" y="2780909"/>
            <a:ext cx="4427980" cy="3045533"/>
          </a:xfrm>
          <a:prstGeom prst="rect">
            <a:avLst/>
          </a:prstGeom>
          <a:noFill/>
        </p:spPr>
      </p:pic>
      <p:sp>
        <p:nvSpPr>
          <p:cNvPr id="33797" name="TextBox 7"/>
          <p:cNvSpPr txBox="1">
            <a:spLocks noChangeArrowheads="1"/>
          </p:cNvSpPr>
          <p:nvPr/>
        </p:nvSpPr>
        <p:spPr bwMode="auto">
          <a:xfrm>
            <a:off x="6228230" y="6093370"/>
            <a:ext cx="26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dirty="0">
                <a:ea typeface="맑은 고딕" pitchFamily="50" charset="-127"/>
                <a:cs typeface="Arial" charset="0"/>
              </a:rPr>
              <a:t>ATS 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2003, </a:t>
            </a:r>
            <a:r>
              <a:rPr lang="en-US" altLang="ko-KR" b="1" dirty="0" err="1" smtClean="0">
                <a:ea typeface="맑은 고딕" pitchFamily="50" charset="-127"/>
                <a:cs typeface="Arial" charset="0"/>
              </a:rPr>
              <a:t>Sabik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 </a:t>
            </a:r>
            <a:r>
              <a:rPr lang="en-US" altLang="ko-KR" b="1" dirty="0">
                <a:ea typeface="맑은 고딕" pitchFamily="50" charset="-127"/>
                <a:cs typeface="Arial" charset="0"/>
              </a:rPr>
              <a:t>et al.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8" y="2780910"/>
            <a:ext cx="4400612" cy="3046578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115520" y="4365130"/>
            <a:ext cx="26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ea typeface="맑은 고딕" pitchFamily="50" charset="-127"/>
                <a:cs typeface="Arial" charset="0"/>
              </a:rPr>
              <a:t>LAD</a:t>
            </a:r>
            <a:endParaRPr lang="en-US" altLang="ko-KR" b="1" dirty="0">
              <a:ea typeface="맑은 고딕" pitchFamily="50" charset="-127"/>
              <a:cs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96170" y="4509150"/>
            <a:ext cx="26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ea typeface="맑은 고딕" pitchFamily="50" charset="-127"/>
                <a:cs typeface="Arial" charset="0"/>
              </a:rPr>
              <a:t>Non LAD</a:t>
            </a:r>
            <a:endParaRPr lang="en-US" altLang="ko-KR" b="1" dirty="0"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Internal Mammary Artery</a:t>
            </a:r>
            <a:endParaRPr lang="ko-KR" altLang="en-US" b="1" smtClean="0">
              <a:latin typeface="Arial" charset="0"/>
            </a:endParaRPr>
          </a:p>
        </p:txBody>
      </p:sp>
      <p:sp>
        <p:nvSpPr>
          <p:cNvPr id="36869" name="TextBox 7"/>
          <p:cNvSpPr txBox="1">
            <a:spLocks noChangeArrowheads="1"/>
          </p:cNvSpPr>
          <p:nvPr/>
        </p:nvSpPr>
        <p:spPr bwMode="auto">
          <a:xfrm>
            <a:off x="7380390" y="5949350"/>
            <a:ext cx="1594528" cy="64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dirty="0">
                <a:ea typeface="맑은 고딕" pitchFamily="50" charset="-127"/>
                <a:cs typeface="Arial" charset="0"/>
              </a:rPr>
              <a:t>ATS 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2003</a:t>
            </a:r>
          </a:p>
          <a:p>
            <a:r>
              <a:rPr lang="en-US" altLang="ko-KR" b="1" dirty="0" err="1" smtClean="0">
                <a:ea typeface="맑은 고딕" pitchFamily="50" charset="-127"/>
                <a:cs typeface="Arial" charset="0"/>
              </a:rPr>
              <a:t>Sabik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 </a:t>
            </a:r>
            <a:r>
              <a:rPr lang="en-US" altLang="ko-KR" b="1" dirty="0">
                <a:ea typeface="맑은 고딕" pitchFamily="50" charset="-127"/>
                <a:cs typeface="Arial" charset="0"/>
              </a:rPr>
              <a:t>et al.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1400" y="1556740"/>
            <a:ext cx="8569325" cy="576263"/>
          </a:xfrm>
          <a:noFill/>
          <a:ln/>
        </p:spPr>
        <p:txBody>
          <a:bodyPr/>
          <a:lstStyle/>
          <a:p>
            <a:r>
              <a:rPr lang="en-US" altLang="ko-KR" b="1" dirty="0" smtClean="0">
                <a:latin typeface="Arial" charset="0"/>
                <a:ea typeface="굴림" pitchFamily="50" charset="-127"/>
              </a:rPr>
              <a:t>Graft patency in LAD &amp; non-LAD arteries</a:t>
            </a:r>
          </a:p>
        </p:txBody>
      </p:sp>
      <p:pic>
        <p:nvPicPr>
          <p:cNvPr id="36872" name="Picture 8" descr="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480" y="2276840"/>
            <a:ext cx="6336880" cy="440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Internal Mammary Artery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5040313" cy="370046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Contraindications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Emergency surgery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Poor LIMA blood flow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Subclavian artery stenosis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Radiation injury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Atherosclerosis</a:t>
            </a:r>
          </a:p>
          <a:p>
            <a:pPr lvl="1">
              <a:lnSpc>
                <a:spcPct val="130000"/>
              </a:lnSpc>
              <a:buFont typeface="Arial" charset="0"/>
              <a:buNone/>
            </a:pPr>
            <a:endParaRPr lang="en-US" altLang="ko-KR" b="1" smtClean="0">
              <a:latin typeface="Arial" charset="0"/>
              <a:ea typeface="굴림" pitchFamily="50" charset="-127"/>
            </a:endParaRPr>
          </a:p>
        </p:txBody>
      </p:sp>
      <p:pic>
        <p:nvPicPr>
          <p:cNvPr id="34821" name="Picture 5" descr="336139-418203-20t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916113"/>
            <a:ext cx="2952750" cy="2924175"/>
          </a:xfrm>
          <a:prstGeom prst="rect">
            <a:avLst/>
          </a:prstGeom>
          <a:noFill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23850" y="5229225"/>
            <a:ext cx="83534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800" b="1"/>
              <a:t>Routine IMA angiogram – not recommendable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800" b="1"/>
              <a:t>Check the BP for all extremities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Internal Mammary Artery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5040313" cy="370046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Contraindications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Emergency surgery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Poor LIMA blood flow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Subclavian artery stenosis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Radiation injury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Atherosclerosis</a:t>
            </a:r>
          </a:p>
          <a:p>
            <a:pPr lvl="1">
              <a:lnSpc>
                <a:spcPct val="130000"/>
              </a:lnSpc>
              <a:buFont typeface="Arial" charset="0"/>
              <a:buNone/>
            </a:pPr>
            <a:endParaRPr lang="en-US" altLang="ko-KR" b="1" smtClean="0">
              <a:latin typeface="Arial" charset="0"/>
              <a:ea typeface="굴림" pitchFamily="50" charset="-127"/>
            </a:endParaRPr>
          </a:p>
        </p:txBody>
      </p:sp>
      <p:pic>
        <p:nvPicPr>
          <p:cNvPr id="35844" name="Picture 4" descr="336139-418203-20t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916113"/>
            <a:ext cx="2952750" cy="2924175"/>
          </a:xfrm>
          <a:prstGeom prst="rect">
            <a:avLst/>
          </a:prstGeom>
          <a:noFill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23850" y="5229225"/>
            <a:ext cx="83534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800" b="1"/>
              <a:t>Routine IMA angiogram – not recommendable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800" b="1"/>
              <a:t>Check the BP for all extremities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Bilateral IMA Grafting</a:t>
            </a:r>
            <a:endParaRPr lang="ko-KR" altLang="en-US" b="1" smtClean="0">
              <a:latin typeface="Arial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52578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Original description – Kay in 1969</a:t>
            </a:r>
          </a:p>
          <a:p>
            <a:pPr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Advantages</a:t>
            </a:r>
          </a:p>
          <a:p>
            <a:pPr lvl="1" algn="just"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better long-term graft survival</a:t>
            </a:r>
          </a:p>
          <a:p>
            <a:pPr lvl="1" algn="just"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better freedom from re-intervention</a:t>
            </a:r>
          </a:p>
          <a:p>
            <a:pPr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Disadvantages</a:t>
            </a:r>
          </a:p>
          <a:p>
            <a:pPr lvl="1"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poor mediastinal healing, leading to mediastinitis,</a:t>
            </a:r>
          </a:p>
          <a:p>
            <a:pPr lvl="1" algn="just"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Increase op time &amp; postop bleeding</a:t>
            </a:r>
          </a:p>
          <a:p>
            <a:pPr lvl="1" algn="just">
              <a:lnSpc>
                <a:spcPct val="12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Length of RIMA ; always a matter of concern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Bilateral IMA Grafting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37894" name="Picture 6" descr=" 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1600"/>
            <a:ext cx="4716463" cy="2797175"/>
          </a:xfrm>
          <a:prstGeom prst="rect">
            <a:avLst/>
          </a:prstGeom>
          <a:noFill/>
        </p:spPr>
      </p:pic>
      <p:pic>
        <p:nvPicPr>
          <p:cNvPr id="37898" name="Picture 10" descr=" 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2641600"/>
            <a:ext cx="4211637" cy="2803525"/>
          </a:xfrm>
          <a:prstGeom prst="rect">
            <a:avLst/>
          </a:prstGeom>
          <a:noFill/>
        </p:spPr>
      </p:pic>
      <p:sp>
        <p:nvSpPr>
          <p:cNvPr id="37899" name="TextBox 7"/>
          <p:cNvSpPr txBox="1">
            <a:spLocks noChangeArrowheads="1"/>
          </p:cNvSpPr>
          <p:nvPr/>
        </p:nvSpPr>
        <p:spPr bwMode="auto">
          <a:xfrm>
            <a:off x="5867400" y="6092825"/>
            <a:ext cx="3106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ATS 1997, Pick et al.</a:t>
            </a:r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8569325" cy="576263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  <a:ea typeface="굴림" pitchFamily="50" charset="-127"/>
              </a:rPr>
              <a:t>Single vs Bilateral IMA : 10-year outcome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Bilateral IMA Grafting Strategy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650" y="1412875"/>
            <a:ext cx="5340350" cy="5445125"/>
          </a:xfrm>
          <a:prstGeom prst="rect">
            <a:avLst/>
          </a:prstGeom>
          <a:noFill/>
        </p:spPr>
      </p:pic>
      <p:sp>
        <p:nvSpPr>
          <p:cNvPr id="39947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79388" y="4554538"/>
            <a:ext cx="3529012" cy="1970087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  <a:ea typeface="굴림" pitchFamily="50" charset="-127"/>
              </a:rPr>
              <a:t>Blood in-flow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In-situ graft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Free graft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Composite graft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179388" y="1484313"/>
            <a:ext cx="309721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800" b="1"/>
              <a:t>Target CA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Char char="–"/>
            </a:pPr>
            <a:r>
              <a:rPr lang="en-US" altLang="ko-KR" sz="2400" b="1">
                <a:solidFill>
                  <a:schemeClr val="tx2"/>
                </a:solidFill>
              </a:rPr>
              <a:t>LAD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Char char="–"/>
            </a:pPr>
            <a:r>
              <a:rPr lang="en-US" altLang="ko-KR" sz="2400" b="1">
                <a:solidFill>
                  <a:schemeClr val="tx2"/>
                </a:solidFill>
              </a:rPr>
              <a:t>Diagonal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Char char="–"/>
            </a:pPr>
            <a:r>
              <a:rPr lang="en-US" altLang="ko-KR" sz="2400" b="1">
                <a:solidFill>
                  <a:schemeClr val="tx2"/>
                </a:solidFill>
              </a:rPr>
              <a:t>OM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Char char="–"/>
            </a:pPr>
            <a:r>
              <a:rPr lang="en-US" altLang="ko-KR" sz="2400" b="1">
                <a:solidFill>
                  <a:schemeClr val="tx2"/>
                </a:solidFill>
              </a:rPr>
              <a:t>RCA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Char char="–"/>
            </a:pPr>
            <a:r>
              <a:rPr lang="en-US" altLang="ko-KR" sz="2400" b="1">
                <a:solidFill>
                  <a:schemeClr val="tx2"/>
                </a:solidFill>
              </a:rPr>
              <a:t>PDA</a:t>
            </a:r>
          </a:p>
          <a:p>
            <a:pPr marL="742950" lvl="1" indent="-285750" algn="l"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None/>
            </a:pPr>
            <a:endParaRPr lang="en-US" altLang="ko-KR" sz="2400" b="1">
              <a:solidFill>
                <a:schemeClr val="tx2"/>
              </a:solidFill>
            </a:endParaRPr>
          </a:p>
          <a:p>
            <a:pPr marL="742950" lvl="1" indent="-285750" algn="l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85000"/>
              <a:buFont typeface="Arial" charset="0"/>
              <a:buNone/>
            </a:pPr>
            <a:endParaRPr lang="en-US" altLang="ko-KR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dirty="0" smtClean="0">
                <a:latin typeface="Arial" charset="0"/>
                <a:cs typeface="Arial" charset="0"/>
              </a:rPr>
              <a:t>Effectiveness of CABG</a:t>
            </a:r>
            <a:endParaRPr lang="ko-KR" altLang="en-US" sz="4000" dirty="0" smtClean="0">
              <a:latin typeface="Arial" charset="0"/>
              <a:cs typeface="Arial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>
          <a:xfrm>
            <a:off x="611188" y="1700213"/>
            <a:ext cx="5329237" cy="25923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Relief of anginal symptoms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Obtain better quality of life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Lowering the risk of a MI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Increase of life expectancy</a:t>
            </a:r>
            <a:endParaRPr lang="ko-KR" altLang="en-US" sz="2400" b="1" smtClean="0">
              <a:latin typeface="Arial" charset="0"/>
              <a:ea typeface="굴림" pitchFamily="50" charset="-127"/>
              <a:cs typeface="Arial" charset="0"/>
            </a:endParaRPr>
          </a:p>
        </p:txBody>
      </p:sp>
      <p:sp>
        <p:nvSpPr>
          <p:cNvPr id="5124" name="직사각형 3"/>
          <p:cNvSpPr>
            <a:spLocks noChangeArrowheads="1"/>
          </p:cNvSpPr>
          <p:nvPr/>
        </p:nvSpPr>
        <p:spPr bwMode="auto">
          <a:xfrm>
            <a:off x="539750" y="4724400"/>
            <a:ext cx="496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400" b="1" i="1">
                <a:ea typeface="맑은 고딕" pitchFamily="50" charset="-127"/>
                <a:cs typeface="Arial" charset="0"/>
              </a:rPr>
              <a:t>directly related to graft patency !</a:t>
            </a:r>
            <a:endParaRPr lang="ko-KR" altLang="en-US" sz="2400" b="1" i="1">
              <a:ea typeface="맑은 고딕" pitchFamily="50" charset="-127"/>
              <a:cs typeface="Arial" charset="0"/>
            </a:endParaRPr>
          </a:p>
        </p:txBody>
      </p:sp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1628775"/>
            <a:ext cx="2690813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직사각형 6"/>
          <p:cNvSpPr>
            <a:spLocks noChangeArrowheads="1"/>
          </p:cNvSpPr>
          <p:nvPr/>
        </p:nvSpPr>
        <p:spPr bwMode="auto">
          <a:xfrm>
            <a:off x="0" y="5589588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ea typeface="맑은 고딕" pitchFamily="50" charset="-127"/>
                <a:cs typeface="Arial" charset="0"/>
              </a:rPr>
              <a:t>Conduit selection is important in determining the long-term efficacy.</a:t>
            </a:r>
            <a:endParaRPr lang="ko-KR" altLang="en-US" sz="2000">
              <a:latin typeface="맑은 고딕" pitchFamily="50" charset="-127"/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Bilateral IMA Recommandation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484313"/>
            <a:ext cx="8893175" cy="3632200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250" y="5157788"/>
            <a:ext cx="8642350" cy="147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Radial Artery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569325" cy="5257800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First used for CABG by Carpentier (1973)</a:t>
            </a:r>
          </a:p>
          <a:p>
            <a:pPr>
              <a:lnSpc>
                <a:spcPct val="16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Abandoned due to strong tendency to spasm.</a:t>
            </a:r>
          </a:p>
          <a:p>
            <a:pPr>
              <a:lnSpc>
                <a:spcPct val="16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Revived in 1990’s by Acar &amp; colleagues with the use of Ca channel blockers.</a:t>
            </a:r>
          </a:p>
          <a:p>
            <a:pPr>
              <a:lnSpc>
                <a:spcPct val="16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Muscular artery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Susceptible to spasm and atrophy</a:t>
            </a:r>
          </a:p>
          <a:p>
            <a:pPr>
              <a:lnSpc>
                <a:spcPct val="16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Mode of failure</a:t>
            </a:r>
          </a:p>
          <a:p>
            <a:pPr lvl="1">
              <a:lnSpc>
                <a:spcPct val="11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Flow competition, autoregulation of lumen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484313"/>
            <a:ext cx="4024313" cy="5111750"/>
          </a:xfrm>
          <a:prstGeom prst="rect">
            <a:avLst/>
          </a:prstGeom>
          <a:noFill/>
        </p:spPr>
      </p:pic>
      <p:sp>
        <p:nvSpPr>
          <p:cNvPr id="44038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/>
              <a:t>Radial Artery</a:t>
            </a:r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4319588" cy="5111750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String sign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Eventually occluded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Best patency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Lt. coronary system 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&gt; 70% stenosis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Worst patency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Rt. coronary system 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Moderate stenosis</a:t>
            </a:r>
            <a:endParaRPr lang="en-US" altLang="ko-KR" sz="2800" b="1" smtClean="0">
              <a:latin typeface="Arial" charset="0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8229600" cy="850900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Radial Artery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820150" cy="5257800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Identification of palmar arch communication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Allen test,  Palmar arch test</a:t>
            </a: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Harvesting</a:t>
            </a:r>
          </a:p>
          <a:p>
            <a:pPr lvl="1"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enblock with fat and concomitant veins with perioperative use of Ca channel antagonist</a:t>
            </a:r>
            <a:endParaRPr lang="en-US" altLang="ko-KR" sz="2800" b="1" smtClean="0">
              <a:latin typeface="Arial" charset="0"/>
              <a:ea typeface="굴림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Contraindications for harvest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Inadequate ulnar artery collaterals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Raynaud’s / Buerger’s disease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Known subclavian bruits</a:t>
            </a:r>
          </a:p>
          <a:p>
            <a:pPr lvl="1"/>
            <a:r>
              <a:rPr lang="en-US" altLang="ko-KR" b="1" smtClean="0">
                <a:latin typeface="Arial" charset="0"/>
                <a:ea typeface="굴림" pitchFamily="50" charset="-127"/>
              </a:rPr>
              <a:t>Planned AV fistula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8229600" cy="850900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Radial Artery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8820150" cy="5257800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smtClean="0">
                <a:latin typeface="Arial" charset="0"/>
                <a:ea typeface="굴림" pitchFamily="50" charset="-127"/>
              </a:rPr>
              <a:t>Inflow of RA: IMA versus Asc. Ao</a:t>
            </a:r>
          </a:p>
        </p:txBody>
      </p:sp>
      <p:pic>
        <p:nvPicPr>
          <p:cNvPr id="57349" name="Picture 5" descr="1-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87550"/>
            <a:ext cx="6121400" cy="4870450"/>
          </a:xfrm>
          <a:prstGeom prst="rect">
            <a:avLst/>
          </a:prstGeom>
          <a:noFill/>
        </p:spPr>
      </p:pic>
      <p:sp>
        <p:nvSpPr>
          <p:cNvPr id="57350" name="TextBox 7"/>
          <p:cNvSpPr txBox="1">
            <a:spLocks noChangeArrowheads="1"/>
          </p:cNvSpPr>
          <p:nvPr/>
        </p:nvSpPr>
        <p:spPr bwMode="auto">
          <a:xfrm>
            <a:off x="7451725" y="5734050"/>
            <a:ext cx="1522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 dirty="0">
                <a:ea typeface="맑은 고딕" pitchFamily="50" charset="-127"/>
                <a:cs typeface="Arial" charset="0"/>
              </a:rPr>
              <a:t>JTCS 2009</a:t>
            </a:r>
          </a:p>
          <a:p>
            <a:r>
              <a:rPr lang="en-US" altLang="ko-KR" b="1" dirty="0">
                <a:ea typeface="맑은 고딕" pitchFamily="50" charset="-127"/>
                <a:cs typeface="Arial" charset="0"/>
              </a:rPr>
              <a:t>Song et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8229600" cy="850900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Patency of Radial Artery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84313"/>
            <a:ext cx="8569325" cy="647700"/>
          </a:xfrm>
          <a:noFill/>
          <a:ln/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b="1" dirty="0" smtClean="0">
                <a:latin typeface="Arial" charset="0"/>
                <a:ea typeface="굴림" pitchFamily="50" charset="-127"/>
              </a:rPr>
              <a:t>Five-year graft patency: 83~96</a:t>
            </a:r>
            <a:r>
              <a:rPr lang="en-US" altLang="ko-KR" b="1" dirty="0" smtClean="0">
                <a:latin typeface="Arial" charset="0"/>
                <a:ea typeface="굴림" pitchFamily="50" charset="-127"/>
              </a:rPr>
              <a:t>%</a:t>
            </a:r>
          </a:p>
          <a:p>
            <a:pPr>
              <a:lnSpc>
                <a:spcPct val="130000"/>
              </a:lnSpc>
            </a:pPr>
            <a:r>
              <a:rPr lang="en-US" altLang="ko-KR" b="1" dirty="0" smtClean="0">
                <a:latin typeface="Arial" charset="0"/>
                <a:ea typeface="굴림" pitchFamily="50" charset="-127"/>
              </a:rPr>
              <a:t>Effects of target </a:t>
            </a:r>
            <a:r>
              <a:rPr lang="en-US" altLang="ko-KR" b="1" dirty="0" err="1" smtClean="0">
                <a:latin typeface="Arial" charset="0"/>
                <a:ea typeface="굴림" pitchFamily="50" charset="-127"/>
              </a:rPr>
              <a:t>stenosis</a:t>
            </a:r>
            <a:r>
              <a:rPr lang="en-US" altLang="ko-KR" b="1" dirty="0" smtClean="0">
                <a:latin typeface="Arial" charset="0"/>
                <a:ea typeface="굴림" pitchFamily="50" charset="-127"/>
              </a:rPr>
              <a:t> and location </a:t>
            </a:r>
            <a:endParaRPr lang="en-US" altLang="ko-KR" b="1" dirty="0" smtClean="0">
              <a:latin typeface="Arial" charset="0"/>
              <a:ea typeface="굴림" pitchFamily="50" charset="-127"/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14" y="3022102"/>
            <a:ext cx="4515286" cy="280839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20" y="2996940"/>
            <a:ext cx="4355970" cy="28339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796170" y="6165380"/>
            <a:ext cx="31059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dirty="0">
                <a:ea typeface="맑은 고딕" pitchFamily="50" charset="-127"/>
                <a:cs typeface="Arial" charset="0"/>
              </a:rPr>
              <a:t>JTCS 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2002, </a:t>
            </a:r>
            <a:r>
              <a:rPr lang="en-US" altLang="ko-KR" b="1" dirty="0" err="1" smtClean="0">
                <a:ea typeface="맑은 고딕" pitchFamily="50" charset="-127"/>
                <a:cs typeface="Arial" charset="0"/>
              </a:rPr>
              <a:t>Maniar</a:t>
            </a:r>
            <a:r>
              <a:rPr lang="en-US" altLang="ko-KR" b="1" dirty="0" smtClean="0">
                <a:ea typeface="맑은 고딕" pitchFamily="50" charset="-127"/>
                <a:cs typeface="Arial" charset="0"/>
              </a:rPr>
              <a:t> </a:t>
            </a:r>
            <a:r>
              <a:rPr lang="en-US" altLang="ko-KR" b="1" dirty="0">
                <a:ea typeface="맑은 고딕" pitchFamily="50" charset="-127"/>
                <a:cs typeface="Arial" charset="0"/>
              </a:rPr>
              <a:t>et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780"/>
            <a:ext cx="9135864" cy="4320600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r>
              <a:rPr lang="en-US" altLang="ko-KR" sz="3200" b="1" dirty="0">
                <a:solidFill>
                  <a:srgbClr val="CCFFFF"/>
                </a:solidFill>
                <a:ea typeface="HY견명조" pitchFamily="18" charset="-127"/>
              </a:rPr>
              <a:t>RAPS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179513"/>
            <a:ext cx="8913813" cy="5678487"/>
          </a:xfrm>
          <a:prstGeom prst="rect">
            <a:avLst/>
          </a:prstGeom>
          <a:noFill/>
        </p:spPr>
      </p:pic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755650" y="260350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r>
              <a:rPr lang="en-US" altLang="ko-KR" sz="3200" b="1" dirty="0">
                <a:solidFill>
                  <a:srgbClr val="CCFFFF"/>
                </a:solidFill>
                <a:ea typeface="HY견명조" pitchFamily="18" charset="-127"/>
              </a:rPr>
              <a:t>RAPS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1270000"/>
            <a:ext cx="9001125" cy="5588000"/>
          </a:xfrm>
          <a:prstGeom prst="rect">
            <a:avLst/>
          </a:prstGeom>
          <a:noFill/>
        </p:spPr>
      </p:pic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755650" y="260350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r>
              <a:rPr lang="en-US" altLang="ko-KR" sz="3200" b="1">
                <a:solidFill>
                  <a:srgbClr val="CCFFFF"/>
                </a:solidFill>
                <a:ea typeface="HY견명조" pitchFamily="18" charset="-127"/>
              </a:rPr>
              <a:t>RAPS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RAPS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" y="1293813"/>
            <a:ext cx="9074150" cy="5564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dirty="0" smtClean="0">
                <a:latin typeface="Arial" charset="0"/>
                <a:cs typeface="Arial" charset="0"/>
              </a:rPr>
              <a:t>Conduits for CABG</a:t>
            </a:r>
            <a:endParaRPr lang="ko-KR" altLang="en-US" sz="4000" b="1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4788024" y="1628800"/>
          <a:ext cx="3600400" cy="44323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44000"/>
                    </a:srgbClr>
                  </a:outerShdw>
                </a:effectLst>
                <a:tableStyleId>{5C22544A-7EE6-4342-B048-85BDC9FD1C3A}</a:tableStyleId>
              </a:tblPr>
              <a:tblGrid>
                <a:gridCol w="3600400"/>
              </a:tblGrid>
              <a:tr h="4380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>
                          <a:latin typeface="Arial" pitchFamily="34" charset="0"/>
                          <a:cs typeface="Arial" pitchFamily="34" charset="0"/>
                        </a:rPr>
                        <a:t>Arterial grafts</a:t>
                      </a:r>
                      <a:endParaRPr lang="ko-KR" altLang="en-US" sz="2400" dirty="0"/>
                    </a:p>
                  </a:txBody>
                  <a:tcPr/>
                </a:tc>
              </a:tr>
              <a:tr h="22791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Internal mammary artery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Radial artery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2000" b="1" dirty="0" err="1" smtClean="0">
                          <a:latin typeface="Arial" pitchFamily="34" charset="0"/>
                          <a:cs typeface="Arial" pitchFamily="34" charset="0"/>
                        </a:rPr>
                        <a:t>Gastroepiploic</a:t>
                      </a: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artery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Inferior </a:t>
                      </a:r>
                      <a:r>
                        <a:rPr lang="en-US" altLang="ko-KR" sz="2000" b="1" dirty="0" err="1" smtClean="0">
                          <a:latin typeface="Arial" pitchFamily="34" charset="0"/>
                          <a:cs typeface="Arial" pitchFamily="34" charset="0"/>
                        </a:rPr>
                        <a:t>epigastric</a:t>
                      </a: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artery</a:t>
                      </a:r>
                      <a:endParaRPr lang="ko-KR" altLang="en-US" sz="2400" dirty="0"/>
                    </a:p>
                  </a:txBody>
                  <a:tcPr/>
                </a:tc>
              </a:tr>
              <a:tr h="4380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Venous grafts</a:t>
                      </a:r>
                      <a:endParaRPr lang="ko-KR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97000"/>
                      </a:schemeClr>
                    </a:solidFill>
                  </a:tcPr>
                </a:tc>
              </a:tr>
              <a:tr h="12388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itchFamily="34" charset="0"/>
                        <a:buNone/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altLang="ko-K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Greater </a:t>
                      </a:r>
                      <a:r>
                        <a:rPr kumimoji="0" lang="en-US" altLang="ko-KR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saphenous</a:t>
                      </a:r>
                      <a:r>
                        <a:rPr kumimoji="0" lang="en-US" altLang="ko-K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vein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pitchFamily="34" charset="0"/>
                        <a:buNone/>
                      </a:pPr>
                      <a:r>
                        <a:rPr kumimoji="0" lang="en-US" altLang="ko-K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Lesser </a:t>
                      </a:r>
                      <a:r>
                        <a:rPr kumimoji="0" lang="en-US" altLang="ko-KR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saphenous</a:t>
                      </a:r>
                      <a:r>
                        <a:rPr kumimoji="0" lang="en-US" altLang="ko-K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vein</a:t>
                      </a:r>
                      <a:endParaRPr lang="ko-KR" altLang="en-US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628775"/>
            <a:ext cx="3059112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RAPS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6988"/>
            <a:ext cx="9144000" cy="556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1209675"/>
            <a:ext cx="8867775" cy="5648325"/>
          </a:xfrm>
          <a:prstGeom prst="rect">
            <a:avLst/>
          </a:prstGeom>
          <a:noFill/>
        </p:spPr>
      </p:pic>
      <p:sp>
        <p:nvSpPr>
          <p:cNvPr id="48133" name="Rectangle 5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/>
              <a:t>RAPS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8229600" cy="850900"/>
          </a:xfrm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RA Recommendation</a:t>
            </a:r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9138"/>
            <a:ext cx="9144000" cy="4065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Rt. Gastroepiploic Artery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893175" cy="4321175"/>
          </a:xfrm>
          <a:noFill/>
          <a:ln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First used for CABG by Pym et al. (1987)</a:t>
            </a:r>
          </a:p>
          <a:p>
            <a:pPr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Atherosclerosis is rare</a:t>
            </a:r>
          </a:p>
          <a:p>
            <a:pPr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Muscular artery</a:t>
            </a:r>
          </a:p>
          <a:p>
            <a:pPr lvl="1">
              <a:lnSpc>
                <a:spcPct val="110000"/>
              </a:lnSpc>
            </a:pPr>
            <a:r>
              <a:rPr lang="en-US" altLang="ko-KR" sz="2000" b="1" smtClean="0">
                <a:latin typeface="Arial" charset="0"/>
                <a:ea typeface="굴림" pitchFamily="50" charset="-127"/>
              </a:rPr>
              <a:t>Less elastic tissue / Fewer smooth muscle cells </a:t>
            </a:r>
          </a:p>
          <a:p>
            <a:pPr lvl="1">
              <a:lnSpc>
                <a:spcPct val="110000"/>
              </a:lnSpc>
            </a:pPr>
            <a:r>
              <a:rPr lang="en-US" altLang="ko-KR" sz="2000" b="1" smtClean="0">
                <a:latin typeface="Arial" charset="0"/>
                <a:ea typeface="굴림" pitchFamily="50" charset="-127"/>
              </a:rPr>
              <a:t>Susceptible to spasm and atrophy</a:t>
            </a:r>
          </a:p>
          <a:p>
            <a:pPr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Mode of failure</a:t>
            </a:r>
          </a:p>
          <a:p>
            <a:pPr lvl="1">
              <a:lnSpc>
                <a:spcPct val="130000"/>
              </a:lnSpc>
            </a:pPr>
            <a:r>
              <a:rPr lang="en-US" altLang="ko-KR" sz="2000" b="1" smtClean="0">
                <a:latin typeface="Arial" charset="0"/>
                <a:ea typeface="굴림" pitchFamily="50" charset="-127"/>
              </a:rPr>
              <a:t>Flow competition, autoregulation of lumen</a:t>
            </a:r>
          </a:p>
          <a:p>
            <a:pPr>
              <a:lnSpc>
                <a:spcPct val="150000"/>
              </a:lnSpc>
            </a:pPr>
            <a:r>
              <a:rPr lang="en-US" altLang="ko-KR" sz="2400" b="1" smtClean="0">
                <a:latin typeface="Arial" charset="0"/>
                <a:ea typeface="굴림" pitchFamily="50" charset="-127"/>
              </a:rPr>
              <a:t>Common target</a:t>
            </a:r>
          </a:p>
          <a:p>
            <a:pPr lvl="1">
              <a:lnSpc>
                <a:spcPct val="120000"/>
              </a:lnSpc>
            </a:pPr>
            <a:r>
              <a:rPr lang="en-US" altLang="ko-KR" sz="2000" b="1" smtClean="0">
                <a:latin typeface="Arial" charset="0"/>
                <a:ea typeface="굴림" pitchFamily="50" charset="-127"/>
              </a:rPr>
              <a:t>Rt. CAS and its branch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Rt. Gastroepiploic Artery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569765" cy="3672927"/>
          </a:xfrm>
          <a:noFill/>
          <a:ln/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 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alternative arterial conduit </a:t>
            </a:r>
          </a:p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Difficult 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do </a:t>
            </a:r>
            <a:r>
              <a:rPr lang="en-US" altLang="ko-KR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anastomosis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–small </a:t>
            </a:r>
            <a:r>
              <a:rPr lang="en-US" altLang="ko-KR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size,spasm</a:t>
            </a:r>
            <a:endParaRPr lang="en-US" altLang="ko-KR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Sensitive 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competitive flow</a:t>
            </a:r>
          </a:p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Graft 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artery </a:t>
            </a:r>
            <a:r>
              <a:rPr lang="en-US" altLang="ko-KR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stenosis</a:t>
            </a:r>
            <a:r>
              <a:rPr lang="en-US" altLang="ko-KR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&gt; 70%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Rt. Gastroepiploic Artery</a:t>
            </a:r>
            <a:endParaRPr lang="ko-KR" altLang="en-US" b="1" smtClean="0">
              <a:latin typeface="Arial" charset="0"/>
            </a:endParaRPr>
          </a:p>
        </p:txBody>
      </p:sp>
      <p:pic>
        <p:nvPicPr>
          <p:cNvPr id="58372" name="Picture 4" descr="F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916113"/>
            <a:ext cx="6999287" cy="4103687"/>
          </a:xfrm>
          <a:prstGeom prst="rect">
            <a:avLst/>
          </a:prstGeom>
          <a:noFill/>
        </p:spPr>
      </p:pic>
      <p:sp>
        <p:nvSpPr>
          <p:cNvPr id="58373" name="TextBox 7"/>
          <p:cNvSpPr txBox="1">
            <a:spLocks noChangeArrowheads="1"/>
          </p:cNvSpPr>
          <p:nvPr/>
        </p:nvSpPr>
        <p:spPr bwMode="auto">
          <a:xfrm>
            <a:off x="6084888" y="6308725"/>
            <a:ext cx="28178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Circ 2007, Suma et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ko-KR" b="1" smtClean="0">
                <a:latin typeface="Arial" charset="0"/>
              </a:rPr>
              <a:t>Total Arterial Revascularization</a:t>
            </a: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8137525" cy="1435100"/>
          </a:xfrm>
          <a:prstGeom prst="rect">
            <a:avLst/>
          </a:prstGeom>
          <a:noFill/>
        </p:spPr>
      </p:pic>
      <p:pic>
        <p:nvPicPr>
          <p:cNvPr id="59400" name="Picture 8" descr="1-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068638"/>
            <a:ext cx="7848600" cy="3663950"/>
          </a:xfrm>
          <a:prstGeom prst="rect">
            <a:avLst/>
          </a:prstGeom>
          <a:noFill/>
        </p:spPr>
      </p:pic>
      <p:sp>
        <p:nvSpPr>
          <p:cNvPr id="59401" name="TextBox 7"/>
          <p:cNvSpPr txBox="1">
            <a:spLocks noChangeArrowheads="1"/>
          </p:cNvSpPr>
          <p:nvPr/>
        </p:nvSpPr>
        <p:spPr bwMode="auto">
          <a:xfrm>
            <a:off x="5354638" y="2636838"/>
            <a:ext cx="317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ATS 2007, </a:t>
            </a:r>
            <a:r>
              <a:rPr lang="en-US" altLang="ko-KR" b="1">
                <a:cs typeface="Arial" charset="0"/>
              </a:rPr>
              <a:t>Zacharias</a:t>
            </a:r>
            <a:r>
              <a:rPr lang="en-US" altLang="ko-KR">
                <a:cs typeface="Arial" charset="0"/>
              </a:rPr>
              <a:t> </a:t>
            </a:r>
            <a:r>
              <a:rPr lang="en-US" altLang="ko-KR" b="1">
                <a:ea typeface="맑은 고딕" pitchFamily="50" charset="-127"/>
                <a:cs typeface="Arial" charset="0"/>
              </a:rPr>
              <a:t> et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/>
          </p:cNvSpPr>
          <p:nvPr/>
        </p:nvSpPr>
        <p:spPr bwMode="auto">
          <a:xfrm>
            <a:off x="80645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eaLnBrk="1" hangingPunct="1"/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2011 </a:t>
            </a:r>
            <a:r>
              <a:rPr lang="en-US" altLang="ko-KR" sz="4000" b="1" dirty="0" smtClean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ACCF/AHA </a:t>
            </a:r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Guideline</a:t>
            </a:r>
            <a:endParaRPr lang="ko-KR" altLang="en-US" sz="4000" b="1" dirty="0">
              <a:solidFill>
                <a:srgbClr val="CCFFFF"/>
              </a:solidFill>
              <a:ea typeface="HY견명조" pitchFamily="18" charset="-127"/>
              <a:cs typeface="Arial" charset="0"/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110" y="1353298"/>
            <a:ext cx="8460540" cy="545390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25" y="1400175"/>
            <a:ext cx="8185150" cy="5461000"/>
          </a:xfrm>
          <a:prstGeom prst="rect">
            <a:avLst/>
          </a:prstGeom>
          <a:noFill/>
        </p:spPr>
      </p:pic>
      <p:sp>
        <p:nvSpPr>
          <p:cNvPr id="5122" name="제목 1"/>
          <p:cNvSpPr>
            <a:spLocks/>
          </p:cNvSpPr>
          <p:nvPr/>
        </p:nvSpPr>
        <p:spPr bwMode="auto">
          <a:xfrm>
            <a:off x="80645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eaLnBrk="1" hangingPunct="1"/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2011 </a:t>
            </a:r>
            <a:r>
              <a:rPr lang="en-US" altLang="ko-KR" sz="4000" b="1" dirty="0" smtClean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ACCF/AHA </a:t>
            </a:r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Guideline</a:t>
            </a:r>
            <a:endParaRPr lang="ko-KR" altLang="en-US" sz="4000" b="1" dirty="0">
              <a:solidFill>
                <a:srgbClr val="CCFFFF"/>
              </a:solidFill>
              <a:ea typeface="HY견명조" pitchFamily="18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dirty="0" smtClean="0">
                <a:latin typeface="Arial" charset="0"/>
                <a:cs typeface="Arial" charset="0"/>
              </a:rPr>
              <a:t>Conclusion</a:t>
            </a:r>
            <a:endParaRPr lang="ko-KR" altLang="en-US" sz="4000" b="1" dirty="0" smtClean="0">
              <a:latin typeface="Arial" charset="0"/>
              <a:cs typeface="Arial" charset="0"/>
            </a:endParaRPr>
          </a:p>
        </p:txBody>
      </p:sp>
      <p:sp>
        <p:nvSpPr>
          <p:cNvPr id="7171" name="내용 개체 틀 2"/>
          <p:cNvSpPr>
            <a:spLocks noGrp="1"/>
          </p:cNvSpPr>
          <p:nvPr>
            <p:ph idx="1"/>
          </p:nvPr>
        </p:nvSpPr>
        <p:spPr>
          <a:xfrm>
            <a:off x="539750" y="184467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The choice of conduit for CABG will continue to play a large role in long-term outcomes. </a:t>
            </a:r>
          </a:p>
          <a:p>
            <a:pPr eaLnBrk="1" hangingPunct="1"/>
            <a:endParaRPr lang="en-US" altLang="ko-KR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Currently, use of the IMA to bypass the LAD artery has well-defined advantages and benefits for patient outcomes. </a:t>
            </a:r>
          </a:p>
          <a:p>
            <a:pPr eaLnBrk="1" hangingPunct="1"/>
            <a:endParaRPr lang="en-US" altLang="ko-KR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The choice of the second conduit for additional grafts remains less clear</a:t>
            </a:r>
            <a:endParaRPr lang="ko-KR" altLang="en-US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ko-KR" sz="2400" b="1" smtClean="0">
              <a:ea typeface="굴림" pitchFamily="50" charset="-127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endParaRPr lang="ko-KR" altLang="en-US" sz="2400" b="1" smtClean="0">
              <a:ea typeface="굴림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387475"/>
            <a:ext cx="7921625" cy="5454650"/>
          </a:xfrm>
          <a:prstGeom prst="rect">
            <a:avLst/>
          </a:prstGeom>
          <a:noFill/>
        </p:spPr>
      </p:pic>
      <p:sp>
        <p:nvSpPr>
          <p:cNvPr id="5122" name="제목 1"/>
          <p:cNvSpPr>
            <a:spLocks/>
          </p:cNvSpPr>
          <p:nvPr/>
        </p:nvSpPr>
        <p:spPr bwMode="auto">
          <a:xfrm>
            <a:off x="80645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eaLnBrk="1" hangingPunct="1"/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2011 </a:t>
            </a:r>
            <a:r>
              <a:rPr lang="en-US" altLang="ko-KR" sz="4000" b="1" dirty="0" smtClean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ACCF/AHA </a:t>
            </a:r>
            <a:r>
              <a:rPr lang="en-US" altLang="ko-KR" sz="4000" b="1" dirty="0">
                <a:solidFill>
                  <a:srgbClr val="CCFFFF"/>
                </a:solidFill>
                <a:ea typeface="HY견명조" pitchFamily="18" charset="-127"/>
                <a:cs typeface="Arial" charset="0"/>
              </a:rPr>
              <a:t>Guideline</a:t>
            </a:r>
            <a:endParaRPr lang="ko-KR" altLang="en-US" sz="4000" b="1" dirty="0">
              <a:solidFill>
                <a:srgbClr val="CCFFFF"/>
              </a:solidFill>
              <a:ea typeface="HY견명조" pitchFamily="18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dirty="0" smtClean="0">
                <a:latin typeface="Arial" charset="0"/>
                <a:cs typeface="Arial" charset="0"/>
              </a:rPr>
              <a:t>Conclusion</a:t>
            </a:r>
            <a:endParaRPr lang="ko-KR" altLang="en-US" sz="4000" b="1" dirty="0" smtClean="0">
              <a:latin typeface="Arial" charset="0"/>
              <a:cs typeface="Arial" charset="0"/>
            </a:endParaRPr>
          </a:p>
        </p:txBody>
      </p:sp>
      <p:sp>
        <p:nvSpPr>
          <p:cNvPr id="63491" name="내용 개체 틀 2"/>
          <p:cNvSpPr>
            <a:spLocks noGrp="1"/>
          </p:cNvSpPr>
          <p:nvPr>
            <p:ph idx="4294967295"/>
          </p:nvPr>
        </p:nvSpPr>
        <p:spPr>
          <a:xfrm>
            <a:off x="539750" y="184467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The choice of conduit for CABG will continue to play a large role in long-term outcomes. </a:t>
            </a:r>
          </a:p>
          <a:p>
            <a:pPr eaLnBrk="1" hangingPunct="1"/>
            <a:endParaRPr lang="en-US" altLang="ko-KR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Currently, use of the IMA to bypass the LAD artery has well-defined advantages and benefits for patient outcomes. </a:t>
            </a:r>
          </a:p>
          <a:p>
            <a:pPr eaLnBrk="1" hangingPunct="1"/>
            <a:endParaRPr lang="en-US" altLang="ko-KR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/>
            <a:r>
              <a:rPr lang="en-US" altLang="ko-KR" sz="2400" b="1" smtClean="0">
                <a:latin typeface="Arial" charset="0"/>
                <a:ea typeface="굴림" pitchFamily="50" charset="-127"/>
                <a:cs typeface="Arial" charset="0"/>
              </a:rPr>
              <a:t>The choice of the second conduit for additional grafts remains less clear</a:t>
            </a:r>
            <a:endParaRPr lang="ko-KR" altLang="en-US" sz="2400" b="1" smtClean="0">
              <a:latin typeface="Arial" charset="0"/>
              <a:ea typeface="굴림" pitchFamily="50" charset="-127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ko-KR" sz="2400" b="1" smtClean="0">
              <a:ea typeface="굴림" pitchFamily="50" charset="-127"/>
              <a:cs typeface="Arial" charset="0"/>
            </a:endParaRPr>
          </a:p>
          <a:p>
            <a:pPr eaLnBrk="1" hangingPunct="1">
              <a:lnSpc>
                <a:spcPct val="150000"/>
              </a:lnSpc>
            </a:pPr>
            <a:endParaRPr lang="ko-KR" altLang="en-US" sz="2400" b="1" smtClean="0">
              <a:ea typeface="굴림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smtClean="0">
                <a:latin typeface="Arial" charset="0"/>
                <a:cs typeface="Arial" charset="0"/>
              </a:rPr>
              <a:t>Greater Saphenous Vein (GSV)</a:t>
            </a:r>
            <a:endParaRPr lang="ko-KR" altLang="en-US" sz="4000" b="1" smtClean="0">
              <a:latin typeface="Arial" charset="0"/>
              <a:cs typeface="Arial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1258888" y="3716338"/>
          <a:ext cx="6672064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6032"/>
                <a:gridCol w="3336032"/>
              </a:tblGrid>
              <a:tr h="6072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>
                          <a:latin typeface="Arial" pitchFamily="34" charset="0"/>
                          <a:cs typeface="Arial" pitchFamily="34" charset="0"/>
                        </a:rPr>
                        <a:t>Advantages</a:t>
                      </a:r>
                      <a:endParaRPr lang="ko-KR" alt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Disadvantages</a:t>
                      </a:r>
                      <a:endParaRPr lang="ko-KR" alt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769033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Easy to harvest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Unlimited length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Easy to do </a:t>
                      </a:r>
                      <a:r>
                        <a:rPr lang="en-US" altLang="ko-KR" sz="2000" b="1" dirty="0" err="1" smtClean="0">
                          <a:latin typeface="Arial" pitchFamily="34" charset="0"/>
                          <a:cs typeface="Arial" pitchFamily="34" charset="0"/>
                        </a:rPr>
                        <a:t>anastomosis</a:t>
                      </a:r>
                      <a:endParaRPr lang="ko-KR" alt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Low graft patency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 smtClean="0">
                          <a:latin typeface="Arial" pitchFamily="34" charset="0"/>
                          <a:cs typeface="Arial" pitchFamily="34" charset="0"/>
                        </a:rPr>
                        <a:t>Vein</a:t>
                      </a:r>
                      <a:r>
                        <a:rPr lang="en-US" altLang="ko-KR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graft disease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Wound complication</a:t>
                      </a:r>
                      <a:endParaRPr lang="ko-KR" alt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2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557338"/>
            <a:ext cx="30956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557338"/>
            <a:ext cx="310038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smtClean="0">
                <a:latin typeface="Arial" charset="0"/>
                <a:cs typeface="Arial" charset="0"/>
              </a:rPr>
              <a:t>Patency of GSV</a:t>
            </a:r>
            <a:endParaRPr lang="ko-KR" altLang="en-US" sz="4000" b="1" smtClean="0">
              <a:latin typeface="Arial" charset="0"/>
              <a:cs typeface="Arial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388" y="1412875"/>
            <a:ext cx="8964612" cy="4608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10-yr graft patency : 50~60%</a:t>
            </a:r>
          </a:p>
          <a:p>
            <a:pPr marL="457200" indent="-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   	  1~2% / yr of occlusion rate: from 1 to 5 yrs after op</a:t>
            </a: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	    4~5% / yr of occlusion rate: from 6 to 10 yrs after op</a:t>
            </a: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400" b="1" dirty="0">
              <a:latin typeface="Arial" pitchFamily="34" charset="0"/>
              <a:ea typeface="+mn-ea"/>
              <a:cs typeface="Arial" pitchFamily="34" charset="0"/>
            </a:endParaRP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Modes of failure</a:t>
            </a: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 	  acute thrombosis</a:t>
            </a: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 	  </a:t>
            </a:r>
            <a:r>
              <a:rPr lang="en-US" altLang="ko-KR" sz="2400" b="1" dirty="0" err="1">
                <a:latin typeface="Arial" pitchFamily="34" charset="0"/>
                <a:ea typeface="+mn-ea"/>
                <a:cs typeface="Arial" pitchFamily="34" charset="0"/>
              </a:rPr>
              <a:t>subacute</a:t>
            </a: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ko-KR" sz="2400" b="1" dirty="0" err="1">
                <a:latin typeface="Arial" pitchFamily="34" charset="0"/>
                <a:ea typeface="+mn-ea"/>
                <a:cs typeface="Arial" pitchFamily="34" charset="0"/>
              </a:rPr>
              <a:t>intimal</a:t>
            </a: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 hyperplasia</a:t>
            </a:r>
          </a:p>
          <a:p>
            <a:pPr marL="342900" indent="-3429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	  chronic graft atherosclerosis</a:t>
            </a:r>
            <a:endParaRPr lang="ko-KR" altLang="en-US" sz="2400" b="1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4149725"/>
            <a:ext cx="381635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smtClean="0">
                <a:latin typeface="Arial" charset="0"/>
                <a:cs typeface="Arial" charset="0"/>
              </a:rPr>
              <a:t>Harvesting of GSV</a:t>
            </a:r>
            <a:endParaRPr lang="ko-KR" altLang="en-US" sz="4000" b="1" smtClean="0">
              <a:latin typeface="Arial" charset="0"/>
              <a:cs typeface="Arial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975" cy="40608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Char char="•"/>
            </a:pPr>
            <a:r>
              <a:rPr lang="en-US" altLang="ko-KR" sz="2600" b="1" smtClean="0">
                <a:latin typeface="Arial" charset="0"/>
                <a:ea typeface="굴림" pitchFamily="50" charset="-127"/>
                <a:cs typeface="Arial" charset="0"/>
              </a:rPr>
              <a:t>Preop. Evaluation of GSV : vein mapping</a:t>
            </a:r>
          </a:p>
          <a:p>
            <a:pPr eaLnBrk="1" hangingPunct="1">
              <a:lnSpc>
                <a:spcPct val="210000"/>
              </a:lnSpc>
              <a:buFont typeface="Arial" charset="0"/>
              <a:buChar char="•"/>
            </a:pPr>
            <a:r>
              <a:rPr lang="en-US" altLang="ko-KR" sz="2600" b="1" smtClean="0">
                <a:latin typeface="Arial" charset="0"/>
                <a:ea typeface="굴림" pitchFamily="50" charset="-127"/>
                <a:cs typeface="Arial" charset="0"/>
              </a:rPr>
              <a:t>Open (OVH) vs Endoscopic (EVH)</a:t>
            </a:r>
          </a:p>
          <a:p>
            <a:pPr eaLnBrk="1" hangingPunct="1">
              <a:lnSpc>
                <a:spcPct val="200000"/>
              </a:lnSpc>
              <a:buFont typeface="Arial" charset="0"/>
              <a:buChar char="•"/>
            </a:pPr>
            <a:r>
              <a:rPr lang="en-US" altLang="ko-KR" sz="2600" b="1" smtClean="0">
                <a:latin typeface="Arial" charset="0"/>
                <a:ea typeface="굴림" pitchFamily="50" charset="-127"/>
                <a:cs typeface="Arial" charset="0"/>
              </a:rPr>
              <a:t>No touch technique</a:t>
            </a:r>
            <a:endParaRPr lang="en-US" altLang="ko-KR" sz="2600" smtClean="0">
              <a:ea typeface="굴림" pitchFamily="50" charset="-127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ko-KR" sz="2200" b="1" smtClean="0">
                <a:latin typeface="Arial" charset="0"/>
                <a:ea typeface="굴림" pitchFamily="50" charset="-127"/>
              </a:rPr>
              <a:t>avoids vein stripping,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ko-KR" sz="2200" b="1" smtClean="0">
                <a:latin typeface="Arial" charset="0"/>
                <a:ea typeface="굴림" pitchFamily="50" charset="-127"/>
              </a:rPr>
              <a:t>taking surrounding tissue,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ko-KR" sz="2200" b="1" smtClean="0">
                <a:latin typeface="Arial" charset="0"/>
                <a:ea typeface="굴림" pitchFamily="50" charset="-127"/>
              </a:rPr>
              <a:t>avoids over-distending</a:t>
            </a:r>
            <a:endParaRPr lang="ko-KR" altLang="en-US" sz="2200" b="1" smtClean="0">
              <a:latin typeface="Arial" charset="0"/>
              <a:ea typeface="굴림" pitchFamily="50" charset="-127"/>
            </a:endParaRPr>
          </a:p>
        </p:txBody>
      </p:sp>
      <p:pic>
        <p:nvPicPr>
          <p:cNvPr id="1024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141663"/>
            <a:ext cx="25431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sz="4000" b="1" smtClean="0">
                <a:latin typeface="Arial" charset="0"/>
                <a:cs typeface="Arial" charset="0"/>
              </a:rPr>
              <a:t>OVH versus EVH</a:t>
            </a:r>
            <a:endParaRPr lang="ko-KR" altLang="en-US" sz="4000" b="1" smtClean="0">
              <a:latin typeface="Arial" charset="0"/>
              <a:cs typeface="Arial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516063"/>
            <a:ext cx="87852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7380288" y="6165850"/>
            <a:ext cx="1389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NEJM 2009</a:t>
            </a:r>
            <a:endParaRPr lang="ko-KR" altLang="en-US" b="1"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600" b="1" smtClean="0">
                <a:latin typeface="Arial" charset="0"/>
                <a:cs typeface="Arial" charset="0"/>
              </a:rPr>
              <a:t>OVH versus EVH</a:t>
            </a:r>
            <a:endParaRPr lang="ko-KR" altLang="en-US" sz="3600" b="1" smtClean="0">
              <a:latin typeface="Arial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2276475"/>
            <a:ext cx="45307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Figure 3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349500"/>
            <a:ext cx="4040187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1476375" y="6165850"/>
            <a:ext cx="1389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NEJM 2009</a:t>
            </a:r>
            <a:endParaRPr lang="ko-KR" altLang="en-US" b="1">
              <a:ea typeface="맑은 고딕" pitchFamily="50" charset="-127"/>
              <a:cs typeface="Arial" charset="0"/>
            </a:endParaRPr>
          </a:p>
        </p:txBody>
      </p: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6227763" y="6165850"/>
            <a:ext cx="19796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>
                <a:ea typeface="맑은 고딕" pitchFamily="50" charset="-127"/>
                <a:cs typeface="Arial" charset="0"/>
              </a:rPr>
              <a:t>Circulation 2011</a:t>
            </a:r>
            <a:endParaRPr lang="ko-KR" altLang="en-US" b="1">
              <a:ea typeface="맑은 고딕" pitchFamily="50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_p">
  <a:themeElements>
    <a:clrScheme name="business_p 2">
      <a:dk1>
        <a:srgbClr val="1D528D"/>
      </a:dk1>
      <a:lt1>
        <a:srgbClr val="FFFFFF"/>
      </a:lt1>
      <a:dk2>
        <a:srgbClr val="000000"/>
      </a:dk2>
      <a:lt2>
        <a:srgbClr val="CACACA"/>
      </a:lt2>
      <a:accent1>
        <a:srgbClr val="0099CC"/>
      </a:accent1>
      <a:accent2>
        <a:srgbClr val="CC9900"/>
      </a:accent2>
      <a:accent3>
        <a:srgbClr val="FFFFFF"/>
      </a:accent3>
      <a:accent4>
        <a:srgbClr val="174578"/>
      </a:accent4>
      <a:accent5>
        <a:srgbClr val="AACAE2"/>
      </a:accent5>
      <a:accent6>
        <a:srgbClr val="B98A00"/>
      </a:accent6>
      <a:hlink>
        <a:srgbClr val="6E81E0"/>
      </a:hlink>
      <a:folHlink>
        <a:srgbClr val="969696"/>
      </a:folHlink>
    </a:clrScheme>
    <a:fontScheme name="business_p">
      <a:majorFont>
        <a:latin typeface="HY견명조"/>
        <a:ea typeface="HY견명조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굴림" charset="-127"/>
          </a:defRPr>
        </a:defPPr>
      </a:lstStyle>
    </a:lnDef>
  </a:objectDefaults>
  <a:extraClrSchemeLst>
    <a:extraClrScheme>
      <a:clrScheme name="business_p 1">
        <a:dk1>
          <a:srgbClr val="666699"/>
        </a:dk1>
        <a:lt1>
          <a:srgbClr val="FFFFFF"/>
        </a:lt1>
        <a:dk2>
          <a:srgbClr val="000000"/>
        </a:dk2>
        <a:lt2>
          <a:srgbClr val="DDDDDD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p 2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CC9900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B98A00"/>
        </a:accent6>
        <a:hlink>
          <a:srgbClr val="6E81E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p 3">
        <a:dk1>
          <a:srgbClr val="4E40A4"/>
        </a:dk1>
        <a:lt1>
          <a:srgbClr val="FFFFFF"/>
        </a:lt1>
        <a:dk2>
          <a:srgbClr val="000000"/>
        </a:dk2>
        <a:lt2>
          <a:srgbClr val="CCCCCC"/>
        </a:lt2>
        <a:accent1>
          <a:srgbClr val="8B65E9"/>
        </a:accent1>
        <a:accent2>
          <a:srgbClr val="008080"/>
        </a:accent2>
        <a:accent3>
          <a:srgbClr val="FFFFFF"/>
        </a:accent3>
        <a:accent4>
          <a:srgbClr val="41358B"/>
        </a:accent4>
        <a:accent5>
          <a:srgbClr val="C4B8F2"/>
        </a:accent5>
        <a:accent6>
          <a:srgbClr val="007373"/>
        </a:accent6>
        <a:hlink>
          <a:srgbClr val="0066CC"/>
        </a:hlink>
        <a:folHlink>
          <a:srgbClr val="8AB15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070tgp_machine_3color</Template>
  <TotalTime>3169</TotalTime>
  <Words>828</Words>
  <Application>Microsoft Office PowerPoint</Application>
  <PresentationFormat>화면 슬라이드 쇼(4:3)</PresentationFormat>
  <Paragraphs>235</Paragraphs>
  <Slides>41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52" baseType="lpstr">
      <vt:lpstr>Arial Black</vt:lpstr>
      <vt:lpstr>굴림</vt:lpstr>
      <vt:lpstr>Arial</vt:lpstr>
      <vt:lpstr>HY견명조</vt:lpstr>
      <vt:lpstr>Verdana</vt:lpstr>
      <vt:lpstr>Wingdings</vt:lpstr>
      <vt:lpstr>Times New Roman</vt:lpstr>
      <vt:lpstr>HY중고딕</vt:lpstr>
      <vt:lpstr>맑은 고딕</vt:lpstr>
      <vt:lpstr>business_p</vt:lpstr>
      <vt:lpstr>Adobe Photoshop Image</vt:lpstr>
      <vt:lpstr>Conduit Choice for CABG</vt:lpstr>
      <vt:lpstr>Effectiveness of CABG</vt:lpstr>
      <vt:lpstr>Conduits for CABG</vt:lpstr>
      <vt:lpstr>Conclusion</vt:lpstr>
      <vt:lpstr>Greater Saphenous Vein (GSV)</vt:lpstr>
      <vt:lpstr>Patency of GSV</vt:lpstr>
      <vt:lpstr>Harvesting of GSV</vt:lpstr>
      <vt:lpstr>OVH versus EVH</vt:lpstr>
      <vt:lpstr>OVH versus EVH</vt:lpstr>
      <vt:lpstr>OVH vs EVH (ROOBY Trial)</vt:lpstr>
      <vt:lpstr>Biologic Characteristics of Arterial Graft</vt:lpstr>
      <vt:lpstr>Internal Mammary Artery</vt:lpstr>
      <vt:lpstr>Internal Mammary Artery</vt:lpstr>
      <vt:lpstr>Internal Mammary Artery</vt:lpstr>
      <vt:lpstr>Internal Mammary Artery</vt:lpstr>
      <vt:lpstr>Internal Mammary Artery</vt:lpstr>
      <vt:lpstr>Bilateral IMA Grafting</vt:lpstr>
      <vt:lpstr>Bilateral IMA Grafting</vt:lpstr>
      <vt:lpstr>Bilateral IMA Grafting Strategy</vt:lpstr>
      <vt:lpstr>Bilateral IMA Recommandation</vt:lpstr>
      <vt:lpstr>Radial Artery</vt:lpstr>
      <vt:lpstr>Radial Artery</vt:lpstr>
      <vt:lpstr>Radial Artery</vt:lpstr>
      <vt:lpstr>Radial Artery</vt:lpstr>
      <vt:lpstr>Patency of Radial Artery</vt:lpstr>
      <vt:lpstr>RAPS</vt:lpstr>
      <vt:lpstr>슬라이드 27</vt:lpstr>
      <vt:lpstr>슬라이드 28</vt:lpstr>
      <vt:lpstr>RAPS</vt:lpstr>
      <vt:lpstr>RAPS</vt:lpstr>
      <vt:lpstr>슬라이드 31</vt:lpstr>
      <vt:lpstr>RAPS</vt:lpstr>
      <vt:lpstr>RA Recommendation</vt:lpstr>
      <vt:lpstr>Rt. Gastroepiploic Artery</vt:lpstr>
      <vt:lpstr>Rt. Gastroepiploic Artery</vt:lpstr>
      <vt:lpstr>Rt. Gastroepiploic Artery</vt:lpstr>
      <vt:lpstr>Total Arterial Revascularization</vt:lpstr>
      <vt:lpstr>슬라이드 38</vt:lpstr>
      <vt:lpstr>슬라이드 39</vt:lpstr>
      <vt:lpstr>슬라이드 40</vt:lpstr>
      <vt:lpstr>Conclusion</vt:lpstr>
    </vt:vector>
  </TitlesOfParts>
  <Company>mm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jj</dc:creator>
  <cp:lastModifiedBy>END USER</cp:lastModifiedBy>
  <cp:revision>339</cp:revision>
  <dcterms:created xsi:type="dcterms:W3CDTF">2005-10-29T03:16:04Z</dcterms:created>
  <dcterms:modified xsi:type="dcterms:W3CDTF">2012-05-31T19:17:30Z</dcterms:modified>
</cp:coreProperties>
</file>