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Default Extension="xlsx" ContentType="application/vnd.openxmlformats-officedocument.spreadsheetml.sheet"/>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6" r:id="rId2"/>
    <p:sldId id="343" r:id="rId3"/>
    <p:sldId id="340" r:id="rId4"/>
    <p:sldId id="339" r:id="rId5"/>
    <p:sldId id="337" r:id="rId6"/>
    <p:sldId id="304" r:id="rId7"/>
    <p:sldId id="307" r:id="rId8"/>
    <p:sldId id="290" r:id="rId9"/>
    <p:sldId id="291" r:id="rId10"/>
    <p:sldId id="342" r:id="rId11"/>
    <p:sldId id="336" r:id="rId12"/>
    <p:sldId id="285" r:id="rId13"/>
    <p:sldId id="305" r:id="rId14"/>
    <p:sldId id="296" r:id="rId15"/>
    <p:sldId id="297" r:id="rId16"/>
    <p:sldId id="353" r:id="rId17"/>
    <p:sldId id="350" r:id="rId18"/>
    <p:sldId id="351" r:id="rId19"/>
    <p:sldId id="352" r:id="rId20"/>
    <p:sldId id="354" r:id="rId21"/>
    <p:sldId id="314" r:id="rId22"/>
    <p:sldId id="293" r:id="rId23"/>
    <p:sldId id="295" r:id="rId24"/>
    <p:sldId id="294" r:id="rId25"/>
    <p:sldId id="302" r:id="rId26"/>
    <p:sldId id="303" r:id="rId27"/>
    <p:sldId id="320" r:id="rId28"/>
    <p:sldId id="321" r:id="rId29"/>
    <p:sldId id="322" r:id="rId30"/>
    <p:sldId id="323" r:id="rId31"/>
    <p:sldId id="324" r:id="rId32"/>
    <p:sldId id="325" r:id="rId33"/>
    <p:sldId id="326" r:id="rId34"/>
    <p:sldId id="327" r:id="rId35"/>
    <p:sldId id="328" r:id="rId36"/>
    <p:sldId id="329" r:id="rId37"/>
    <p:sldId id="341" r:id="rId38"/>
    <p:sldId id="345" r:id="rId39"/>
    <p:sldId id="316" r:id="rId40"/>
    <p:sldId id="331" r:id="rId41"/>
    <p:sldId id="332" r:id="rId42"/>
    <p:sldId id="333" r:id="rId43"/>
    <p:sldId id="317" r:id="rId44"/>
    <p:sldId id="318" r:id="rId45"/>
    <p:sldId id="319" r:id="rId46"/>
    <p:sldId id="334" r:id="rId47"/>
    <p:sldId id="272" r:id="rId48"/>
    <p:sldId id="315" r:id="rId49"/>
    <p:sldId id="338" r:id="rId50"/>
    <p:sldId id="286" r:id="rId51"/>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58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91" d="100"/>
          <a:sy n="91" d="100"/>
        </p:scale>
        <p:origin x="-3756"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____5.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ko-KR"/>
  <c:chart>
    <c:title>
      <c:tx>
        <c:rich>
          <a:bodyPr/>
          <a:lstStyle/>
          <a:p>
            <a:pPr>
              <a:defRPr/>
            </a:pPr>
            <a:r>
              <a:rPr lang="ko-KR" b="0" dirty="0">
                <a:latin typeface="Arial" pitchFamily="34" charset="0"/>
                <a:cs typeface="Arial" pitchFamily="34" charset="0"/>
              </a:rPr>
              <a:t>전문과</a:t>
            </a:r>
            <a:r>
              <a:rPr lang="en-US" b="0" dirty="0"/>
              <a:t>(%)</a:t>
            </a:r>
          </a:p>
        </c:rich>
      </c:tx>
      <c:layout>
        <c:manualLayout>
          <c:xMode val="edge"/>
          <c:yMode val="edge"/>
          <c:x val="0.78856092641197628"/>
          <c:y val="0.83339170028566301"/>
        </c:manualLayout>
      </c:layout>
    </c:title>
    <c:view3D>
      <c:rotX val="30"/>
      <c:perspective val="30"/>
    </c:view3D>
    <c:plotArea>
      <c:layout/>
      <c:pie3DChart>
        <c:varyColors val="1"/>
        <c:ser>
          <c:idx val="0"/>
          <c:order val="0"/>
          <c:tx>
            <c:strRef>
              <c:f>Sheet1!$B$1</c:f>
              <c:strCache>
                <c:ptCount val="1"/>
                <c:pt idx="0">
                  <c:v>전문과(%)</c:v>
                </c:pt>
              </c:strCache>
            </c:strRef>
          </c:tx>
          <c:dLbls>
            <c:dLbl>
              <c:idx val="0"/>
              <c:layout/>
              <c:tx>
                <c:rich>
                  <a:bodyPr/>
                  <a:lstStyle/>
                  <a:p>
                    <a:r>
                      <a:rPr lang="en-US" altLang="en-US" dirty="0"/>
                      <a:t>GS
</a:t>
                    </a:r>
                    <a:r>
                      <a:rPr lang="en-US" altLang="en-US" dirty="0" smtClean="0"/>
                      <a:t>36(41.9%)</a:t>
                    </a:r>
                    <a:endParaRPr lang="en-US" altLang="en-US" dirty="0"/>
                  </a:p>
                </c:rich>
              </c:tx>
              <c:showCatName val="1"/>
              <c:showPercent val="1"/>
            </c:dLbl>
            <c:dLbl>
              <c:idx val="1"/>
              <c:layout/>
              <c:tx>
                <c:rich>
                  <a:bodyPr/>
                  <a:lstStyle/>
                  <a:p>
                    <a:r>
                      <a:rPr lang="en-US" altLang="en-US" dirty="0"/>
                      <a:t>CS
</a:t>
                    </a:r>
                    <a:r>
                      <a:rPr lang="en-US" altLang="en-US" dirty="0" smtClean="0"/>
                      <a:t>19(22.1%)</a:t>
                    </a:r>
                    <a:endParaRPr lang="en-US" altLang="en-US" dirty="0"/>
                  </a:p>
                </c:rich>
              </c:tx>
              <c:showCatName val="1"/>
              <c:showPercent val="1"/>
            </c:dLbl>
            <c:dLbl>
              <c:idx val="2"/>
              <c:layout/>
              <c:tx>
                <c:rich>
                  <a:bodyPr/>
                  <a:lstStyle/>
                  <a:p>
                    <a:r>
                      <a:rPr lang="en-US" altLang="en-US" dirty="0"/>
                      <a:t>OS
</a:t>
                    </a:r>
                    <a:r>
                      <a:rPr lang="en-US" altLang="en-US" dirty="0" smtClean="0"/>
                      <a:t>16(18.6%)</a:t>
                    </a:r>
                    <a:endParaRPr lang="en-US" altLang="en-US" dirty="0"/>
                  </a:p>
                </c:rich>
              </c:tx>
              <c:showCatName val="1"/>
              <c:showPercent val="1"/>
            </c:dLbl>
            <c:dLbl>
              <c:idx val="3"/>
              <c:layout/>
              <c:tx>
                <c:rich>
                  <a:bodyPr/>
                  <a:lstStyle/>
                  <a:p>
                    <a:r>
                      <a:rPr lang="en-US" altLang="en-US" dirty="0"/>
                      <a:t>NS
</a:t>
                    </a:r>
                    <a:r>
                      <a:rPr lang="en-US" altLang="en-US" dirty="0" smtClean="0"/>
                      <a:t>10(11.6%)</a:t>
                    </a:r>
                    <a:endParaRPr lang="en-US" altLang="en-US" dirty="0"/>
                  </a:p>
                </c:rich>
              </c:tx>
              <c:showCatName val="1"/>
              <c:showPercent val="1"/>
            </c:dLbl>
            <c:dLbl>
              <c:idx val="4"/>
              <c:layout/>
              <c:tx>
                <c:rich>
                  <a:bodyPr/>
                  <a:lstStyle/>
                  <a:p>
                    <a:r>
                      <a:rPr lang="en-US" altLang="en-US" dirty="0"/>
                      <a:t>PS
</a:t>
                    </a:r>
                    <a:r>
                      <a:rPr lang="en-US" altLang="en-US" dirty="0" smtClean="0"/>
                      <a:t>3(3.5%)</a:t>
                    </a:r>
                    <a:endParaRPr lang="en-US" altLang="en-US" dirty="0"/>
                  </a:p>
                </c:rich>
              </c:tx>
              <c:showCatName val="1"/>
              <c:showPercent val="1"/>
            </c:dLbl>
            <c:dLbl>
              <c:idx val="5"/>
              <c:layout/>
              <c:tx>
                <c:rich>
                  <a:bodyPr/>
                  <a:lstStyle/>
                  <a:p>
                    <a:r>
                      <a:rPr lang="en-US" altLang="en-US"/>
                      <a:t>URO
</a:t>
                    </a:r>
                    <a:r>
                      <a:rPr lang="en-US" altLang="en-US" smtClean="0"/>
                      <a:t>2(2.3%)</a:t>
                    </a:r>
                    <a:endParaRPr lang="en-US" altLang="en-US"/>
                  </a:p>
                </c:rich>
              </c:tx>
              <c:showCatName val="1"/>
              <c:showPercent val="1"/>
            </c:dLbl>
            <c:showCatName val="1"/>
            <c:showPercent val="1"/>
            <c:showLeaderLines val="1"/>
          </c:dLbls>
          <c:cat>
            <c:strRef>
              <c:f>Sheet1!$A$2:$A$7</c:f>
              <c:strCache>
                <c:ptCount val="6"/>
                <c:pt idx="0">
                  <c:v>GS</c:v>
                </c:pt>
                <c:pt idx="1">
                  <c:v>CS</c:v>
                </c:pt>
                <c:pt idx="2">
                  <c:v>OS</c:v>
                </c:pt>
                <c:pt idx="3">
                  <c:v>NS</c:v>
                </c:pt>
                <c:pt idx="4">
                  <c:v>PS</c:v>
                </c:pt>
                <c:pt idx="5">
                  <c:v>URO</c:v>
                </c:pt>
              </c:strCache>
            </c:strRef>
          </c:cat>
          <c:val>
            <c:numRef>
              <c:f>Sheet1!$B$2:$B$7</c:f>
              <c:numCache>
                <c:formatCode>General</c:formatCode>
                <c:ptCount val="6"/>
                <c:pt idx="0">
                  <c:v>36</c:v>
                </c:pt>
                <c:pt idx="1">
                  <c:v>19</c:v>
                </c:pt>
                <c:pt idx="2">
                  <c:v>16</c:v>
                </c:pt>
                <c:pt idx="3">
                  <c:v>10</c:v>
                </c:pt>
                <c:pt idx="4">
                  <c:v>3</c:v>
                </c:pt>
                <c:pt idx="5">
                  <c:v>2</c:v>
                </c:pt>
              </c:numCache>
            </c:numRef>
          </c:val>
        </c:ser>
        <c:dLbls>
          <c:showCatName val="1"/>
          <c:showPercent val="1"/>
        </c:dLbls>
      </c:pie3DChart>
    </c:plotArea>
    <c:plotVisOnly val="1"/>
    <c:dispBlanksAs val="zero"/>
  </c:chart>
  <c:txPr>
    <a:bodyPr/>
    <a:lstStyle/>
    <a:p>
      <a:pPr>
        <a:defRPr sz="1800"/>
      </a:pPr>
      <a:endParaRPr lang="ko-K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ko-KR"/>
  <c:chart>
    <c:autoTitleDeleted val="1"/>
    <c:plotArea>
      <c:layout>
        <c:manualLayout>
          <c:layoutTarget val="inner"/>
          <c:xMode val="edge"/>
          <c:yMode val="edge"/>
          <c:x val="0.13343030191545213"/>
          <c:y val="6.6510856092242471E-2"/>
          <c:w val="0.77869820019997882"/>
          <c:h val="0.80895116591983607"/>
        </c:manualLayout>
      </c:layout>
      <c:barChart>
        <c:barDir val="col"/>
        <c:grouping val="clustered"/>
        <c:ser>
          <c:idx val="0"/>
          <c:order val="0"/>
          <c:tx>
            <c:strRef>
              <c:f>Sheet1!$B$1</c:f>
              <c:strCache>
                <c:ptCount val="1"/>
                <c:pt idx="0">
                  <c:v>Case</c:v>
                </c:pt>
              </c:strCache>
            </c:strRef>
          </c:tx>
          <c:spPr>
            <a:solidFill>
              <a:schemeClr val="tx1">
                <a:lumMod val="95000"/>
                <a:lumOff val="5000"/>
              </a:schemeClr>
            </a:solidFill>
          </c:spPr>
          <c:cat>
            <c:strRef>
              <c:f>Sheet1!$A$2:$A$5</c:f>
              <c:strCache>
                <c:ptCount val="4"/>
                <c:pt idx="0">
                  <c:v>ICU Days</c:v>
                </c:pt>
                <c:pt idx="1">
                  <c:v>Total LOS</c:v>
                </c:pt>
                <c:pt idx="2">
                  <c:v>Vent Days</c:v>
                </c:pt>
                <c:pt idx="3">
                  <c:v>Postop Vent Days</c:v>
                </c:pt>
              </c:strCache>
            </c:strRef>
          </c:cat>
          <c:val>
            <c:numRef>
              <c:f>Sheet1!$B$2:$B$5</c:f>
              <c:numCache>
                <c:formatCode>General</c:formatCode>
                <c:ptCount val="4"/>
                <c:pt idx="0">
                  <c:v>12.1</c:v>
                </c:pt>
                <c:pt idx="1">
                  <c:v>18.8</c:v>
                </c:pt>
                <c:pt idx="2">
                  <c:v>6.5</c:v>
                </c:pt>
                <c:pt idx="3">
                  <c:v>2.9</c:v>
                </c:pt>
              </c:numCache>
            </c:numRef>
          </c:val>
        </c:ser>
        <c:ser>
          <c:idx val="1"/>
          <c:order val="1"/>
          <c:tx>
            <c:strRef>
              <c:f>Sheet1!$C$1</c:f>
              <c:strCache>
                <c:ptCount val="1"/>
                <c:pt idx="0">
                  <c:v>Control</c:v>
                </c:pt>
              </c:strCache>
            </c:strRef>
          </c:tx>
          <c:spPr>
            <a:solidFill>
              <a:schemeClr val="bg1"/>
            </a:solidFill>
            <a:ln>
              <a:solidFill>
                <a:schemeClr val="tx1"/>
              </a:solidFill>
            </a:ln>
          </c:spPr>
          <c:cat>
            <c:strRef>
              <c:f>Sheet1!$A$2:$A$5</c:f>
              <c:strCache>
                <c:ptCount val="4"/>
                <c:pt idx="0">
                  <c:v>ICU Days</c:v>
                </c:pt>
                <c:pt idx="1">
                  <c:v>Total LOS</c:v>
                </c:pt>
                <c:pt idx="2">
                  <c:v>Vent Days</c:v>
                </c:pt>
                <c:pt idx="3">
                  <c:v>Postop Vent Days</c:v>
                </c:pt>
              </c:strCache>
            </c:strRef>
          </c:cat>
          <c:val>
            <c:numRef>
              <c:f>Sheet1!$C$2:$C$5</c:f>
              <c:numCache>
                <c:formatCode>General</c:formatCode>
                <c:ptCount val="4"/>
                <c:pt idx="0">
                  <c:v>14.1</c:v>
                </c:pt>
                <c:pt idx="1">
                  <c:v>21.1</c:v>
                </c:pt>
                <c:pt idx="2">
                  <c:v>11.2</c:v>
                </c:pt>
                <c:pt idx="3">
                  <c:v>9.4</c:v>
                </c:pt>
              </c:numCache>
            </c:numRef>
          </c:val>
        </c:ser>
        <c:axId val="112895488"/>
        <c:axId val="112897024"/>
      </c:barChart>
      <c:catAx>
        <c:axId val="112895488"/>
        <c:scaling>
          <c:orientation val="minMax"/>
        </c:scaling>
        <c:axPos val="b"/>
        <c:tickLblPos val="nextTo"/>
        <c:txPr>
          <a:bodyPr/>
          <a:lstStyle/>
          <a:p>
            <a:pPr>
              <a:defRPr sz="800"/>
            </a:pPr>
            <a:endParaRPr lang="ko-KR"/>
          </a:p>
        </c:txPr>
        <c:crossAx val="112897024"/>
        <c:crosses val="autoZero"/>
        <c:auto val="1"/>
        <c:lblAlgn val="ctr"/>
        <c:lblOffset val="100"/>
      </c:catAx>
      <c:valAx>
        <c:axId val="112897024"/>
        <c:scaling>
          <c:orientation val="minMax"/>
        </c:scaling>
        <c:axPos val="l"/>
        <c:majorGridlines/>
        <c:numFmt formatCode="General" sourceLinked="1"/>
        <c:tickLblPos val="nextTo"/>
        <c:crossAx val="112895488"/>
        <c:crosses val="autoZero"/>
        <c:crossBetween val="between"/>
      </c:valAx>
    </c:plotArea>
    <c:legend>
      <c:legendPos val="r"/>
      <c:layout>
        <c:manualLayout>
          <c:xMode val="edge"/>
          <c:yMode val="edge"/>
          <c:x val="0.29074820466214135"/>
          <c:y val="3.4203715926988528E-3"/>
          <c:w val="0.48029074355722928"/>
          <c:h val="0.23281178634472721"/>
        </c:manualLayout>
      </c:layout>
    </c:legend>
    <c:plotVisOnly val="1"/>
    <c:dispBlanksAs val="gap"/>
  </c:chart>
  <c:txPr>
    <a:bodyPr/>
    <a:lstStyle/>
    <a:p>
      <a:pPr>
        <a:defRPr sz="1800"/>
      </a:pPr>
      <a:endParaRPr lang="ko-KR"/>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ko-KR"/>
  <c:style val="1"/>
  <c:chart>
    <c:autoTitleDeleted val="1"/>
    <c:plotArea>
      <c:layout/>
      <c:areaChart>
        <c:grouping val="standard"/>
        <c:ser>
          <c:idx val="0"/>
          <c:order val="0"/>
          <c:tx>
            <c:strRef>
              <c:f>Sheet1!$B$1</c:f>
              <c:strCache>
                <c:ptCount val="1"/>
                <c:pt idx="0">
                  <c:v>preop</c:v>
                </c:pt>
              </c:strCache>
            </c:strRef>
          </c:tx>
          <c:cat>
            <c:numRef>
              <c:f>Sheet1!$A$2:$A$91</c:f>
              <c:numCache>
                <c:formatCode>General</c:formatCode>
                <c:ptCount val="90"/>
              </c:numCache>
            </c:numRef>
          </c:cat>
          <c:val>
            <c:numRef>
              <c:f>Sheet1!$B$2:$B$91</c:f>
              <c:numCache>
                <c:formatCode>General</c:formatCode>
                <c:ptCount val="90"/>
                <c:pt idx="0">
                  <c:v>1306.5999999999999</c:v>
                </c:pt>
                <c:pt idx="1">
                  <c:v>1296.0999999999999</c:v>
                </c:pt>
                <c:pt idx="2">
                  <c:v>1644.3</c:v>
                </c:pt>
                <c:pt idx="3">
                  <c:v>1030.5999999999999</c:v>
                </c:pt>
                <c:pt idx="4">
                  <c:v>941.4</c:v>
                </c:pt>
                <c:pt idx="5">
                  <c:v>3056.8</c:v>
                </c:pt>
                <c:pt idx="6">
                  <c:v>1414.9</c:v>
                </c:pt>
                <c:pt idx="7">
                  <c:v>2571.4</c:v>
                </c:pt>
                <c:pt idx="8">
                  <c:v>760.4</c:v>
                </c:pt>
                <c:pt idx="9">
                  <c:v>1397.1</c:v>
                </c:pt>
                <c:pt idx="10">
                  <c:v>3628.3</c:v>
                </c:pt>
                <c:pt idx="11">
                  <c:v>2058.6</c:v>
                </c:pt>
                <c:pt idx="12">
                  <c:v>1374</c:v>
                </c:pt>
                <c:pt idx="13">
                  <c:v>2864.8</c:v>
                </c:pt>
                <c:pt idx="14">
                  <c:v>3953</c:v>
                </c:pt>
                <c:pt idx="15">
                  <c:v>1313</c:v>
                </c:pt>
                <c:pt idx="16">
                  <c:v>1389.7</c:v>
                </c:pt>
                <c:pt idx="17">
                  <c:v>849.3</c:v>
                </c:pt>
                <c:pt idx="18">
                  <c:v>3727.9</c:v>
                </c:pt>
                <c:pt idx="19">
                  <c:v>2175.8000000000002</c:v>
                </c:pt>
                <c:pt idx="20">
                  <c:v>3249.5</c:v>
                </c:pt>
                <c:pt idx="21">
                  <c:v>1881.7</c:v>
                </c:pt>
                <c:pt idx="22">
                  <c:v>2397</c:v>
                </c:pt>
                <c:pt idx="23">
                  <c:v>4023.9</c:v>
                </c:pt>
                <c:pt idx="24">
                  <c:v>1818.7</c:v>
                </c:pt>
                <c:pt idx="25">
                  <c:v>1886</c:v>
                </c:pt>
                <c:pt idx="26">
                  <c:v>2471.8000000000002</c:v>
                </c:pt>
                <c:pt idx="27">
                  <c:v>1860.5</c:v>
                </c:pt>
                <c:pt idx="28">
                  <c:v>1575.4</c:v>
                </c:pt>
                <c:pt idx="29">
                  <c:v>2719.1</c:v>
                </c:pt>
                <c:pt idx="30">
                  <c:v>1117.7</c:v>
                </c:pt>
                <c:pt idx="31">
                  <c:v>2319.4</c:v>
                </c:pt>
                <c:pt idx="32">
                  <c:v>1109.7</c:v>
                </c:pt>
                <c:pt idx="33">
                  <c:v>3228.8</c:v>
                </c:pt>
                <c:pt idx="34">
                  <c:v>4459.9000000000005</c:v>
                </c:pt>
                <c:pt idx="35">
                  <c:v>1353</c:v>
                </c:pt>
                <c:pt idx="36">
                  <c:v>3222.2</c:v>
                </c:pt>
                <c:pt idx="37">
                  <c:v>3031.6</c:v>
                </c:pt>
                <c:pt idx="38">
                  <c:v>2610.3000000000002</c:v>
                </c:pt>
                <c:pt idx="39">
                  <c:v>3381.4</c:v>
                </c:pt>
                <c:pt idx="40">
                  <c:v>3197.9</c:v>
                </c:pt>
                <c:pt idx="41">
                  <c:v>3538.4</c:v>
                </c:pt>
                <c:pt idx="42">
                  <c:v>2585.6999999999998</c:v>
                </c:pt>
                <c:pt idx="43">
                  <c:v>2175.5</c:v>
                </c:pt>
                <c:pt idx="44">
                  <c:v>2955</c:v>
                </c:pt>
                <c:pt idx="45">
                  <c:v>1915.7</c:v>
                </c:pt>
                <c:pt idx="46">
                  <c:v>1640.5</c:v>
                </c:pt>
                <c:pt idx="47">
                  <c:v>2001.3</c:v>
                </c:pt>
                <c:pt idx="48">
                  <c:v>1790.7</c:v>
                </c:pt>
                <c:pt idx="49">
                  <c:v>2382.1</c:v>
                </c:pt>
                <c:pt idx="50">
                  <c:v>2782.3</c:v>
                </c:pt>
                <c:pt idx="51">
                  <c:v>1740</c:v>
                </c:pt>
                <c:pt idx="52">
                  <c:v>2672</c:v>
                </c:pt>
                <c:pt idx="53">
                  <c:v>2943.7</c:v>
                </c:pt>
                <c:pt idx="54">
                  <c:v>3792.7</c:v>
                </c:pt>
                <c:pt idx="55">
                  <c:v>4558.2</c:v>
                </c:pt>
                <c:pt idx="56">
                  <c:v>2300.1999999999998</c:v>
                </c:pt>
                <c:pt idx="57">
                  <c:v>2364.1</c:v>
                </c:pt>
                <c:pt idx="58">
                  <c:v>3027.4</c:v>
                </c:pt>
                <c:pt idx="59">
                  <c:v>5779.3</c:v>
                </c:pt>
                <c:pt idx="60">
                  <c:v>2563.3000000000002</c:v>
                </c:pt>
                <c:pt idx="61">
                  <c:v>2755.4</c:v>
                </c:pt>
                <c:pt idx="62">
                  <c:v>2445.8000000000002</c:v>
                </c:pt>
                <c:pt idx="63">
                  <c:v>3123.1</c:v>
                </c:pt>
                <c:pt idx="64">
                  <c:v>2547.8000000000002</c:v>
                </c:pt>
                <c:pt idx="65">
                  <c:v>1904.5</c:v>
                </c:pt>
                <c:pt idx="66">
                  <c:v>2596.9</c:v>
                </c:pt>
                <c:pt idx="67">
                  <c:v>2424.5</c:v>
                </c:pt>
                <c:pt idx="68">
                  <c:v>3265.3</c:v>
                </c:pt>
                <c:pt idx="69">
                  <c:v>2561</c:v>
                </c:pt>
                <c:pt idx="70">
                  <c:v>2841.6</c:v>
                </c:pt>
                <c:pt idx="71">
                  <c:v>4829.9000000000005</c:v>
                </c:pt>
                <c:pt idx="72">
                  <c:v>2729.8</c:v>
                </c:pt>
                <c:pt idx="73">
                  <c:v>3814</c:v>
                </c:pt>
                <c:pt idx="74">
                  <c:v>3233.6</c:v>
                </c:pt>
                <c:pt idx="75">
                  <c:v>3180</c:v>
                </c:pt>
                <c:pt idx="76">
                  <c:v>5231.7</c:v>
                </c:pt>
                <c:pt idx="77">
                  <c:v>1987.2</c:v>
                </c:pt>
                <c:pt idx="78">
                  <c:v>4008.2</c:v>
                </c:pt>
                <c:pt idx="79">
                  <c:v>1880.7</c:v>
                </c:pt>
              </c:numCache>
            </c:numRef>
          </c:val>
        </c:ser>
        <c:axId val="114675712"/>
        <c:axId val="114677248"/>
      </c:areaChart>
      <c:lineChart>
        <c:grouping val="standard"/>
        <c:ser>
          <c:idx val="1"/>
          <c:order val="1"/>
          <c:tx>
            <c:strRef>
              <c:f>Sheet1!$C$1</c:f>
              <c:strCache>
                <c:ptCount val="1"/>
                <c:pt idx="0">
                  <c:v>postop</c:v>
                </c:pt>
              </c:strCache>
            </c:strRef>
          </c:tx>
          <c:spPr>
            <a:ln>
              <a:solidFill>
                <a:schemeClr val="accent6">
                  <a:lumMod val="75000"/>
                </a:schemeClr>
              </a:solidFill>
            </a:ln>
          </c:spPr>
          <c:marker>
            <c:symbol val="none"/>
          </c:marker>
          <c:cat>
            <c:numRef>
              <c:f>Sheet1!$A$2:$A$91</c:f>
              <c:numCache>
                <c:formatCode>General</c:formatCode>
                <c:ptCount val="90"/>
              </c:numCache>
            </c:numRef>
          </c:cat>
          <c:val>
            <c:numRef>
              <c:f>Sheet1!$C$2:$C$91</c:f>
              <c:numCache>
                <c:formatCode>General</c:formatCode>
                <c:ptCount val="90"/>
                <c:pt idx="0">
                  <c:v>4818.9000000000005</c:v>
                </c:pt>
                <c:pt idx="1">
                  <c:v>1377.9</c:v>
                </c:pt>
                <c:pt idx="2">
                  <c:v>2447.1</c:v>
                </c:pt>
                <c:pt idx="3">
                  <c:v>1219.0999999999999</c:v>
                </c:pt>
                <c:pt idx="4">
                  <c:v>4284.8</c:v>
                </c:pt>
                <c:pt idx="5">
                  <c:v>4582.4000000000005</c:v>
                </c:pt>
                <c:pt idx="6">
                  <c:v>4465.5</c:v>
                </c:pt>
                <c:pt idx="7">
                  <c:v>3225.4</c:v>
                </c:pt>
                <c:pt idx="8">
                  <c:v>4303.1000000000004</c:v>
                </c:pt>
                <c:pt idx="9">
                  <c:v>4013.7</c:v>
                </c:pt>
                <c:pt idx="10">
                  <c:v>3856.8</c:v>
                </c:pt>
                <c:pt idx="11">
                  <c:v>3541.4</c:v>
                </c:pt>
                <c:pt idx="12">
                  <c:v>3881</c:v>
                </c:pt>
                <c:pt idx="13">
                  <c:v>2585.1</c:v>
                </c:pt>
                <c:pt idx="14">
                  <c:v>4999.8</c:v>
                </c:pt>
                <c:pt idx="15">
                  <c:v>6874.8</c:v>
                </c:pt>
                <c:pt idx="16">
                  <c:v>3727.9</c:v>
                </c:pt>
                <c:pt idx="17">
                  <c:v>3451.1</c:v>
                </c:pt>
                <c:pt idx="18">
                  <c:v>4106.1000000000004</c:v>
                </c:pt>
                <c:pt idx="19">
                  <c:v>3045.3</c:v>
                </c:pt>
                <c:pt idx="20">
                  <c:v>5434.9</c:v>
                </c:pt>
                <c:pt idx="21">
                  <c:v>3571.6</c:v>
                </c:pt>
                <c:pt idx="22">
                  <c:v>3871</c:v>
                </c:pt>
                <c:pt idx="23">
                  <c:v>4852</c:v>
                </c:pt>
                <c:pt idx="24">
                  <c:v>2627.7</c:v>
                </c:pt>
                <c:pt idx="25">
                  <c:v>3276.9</c:v>
                </c:pt>
                <c:pt idx="26">
                  <c:v>1827.3</c:v>
                </c:pt>
                <c:pt idx="27">
                  <c:v>3706.4</c:v>
                </c:pt>
                <c:pt idx="28">
                  <c:v>3140.3</c:v>
                </c:pt>
                <c:pt idx="29">
                  <c:v>6193.7</c:v>
                </c:pt>
                <c:pt idx="30">
                  <c:v>2062.1</c:v>
                </c:pt>
                <c:pt idx="31">
                  <c:v>3910.2</c:v>
                </c:pt>
                <c:pt idx="32">
                  <c:v>3127.4</c:v>
                </c:pt>
                <c:pt idx="33">
                  <c:v>4002.5</c:v>
                </c:pt>
                <c:pt idx="34">
                  <c:v>5277.9</c:v>
                </c:pt>
                <c:pt idx="35">
                  <c:v>2705.6</c:v>
                </c:pt>
                <c:pt idx="36">
                  <c:v>3632.8</c:v>
                </c:pt>
                <c:pt idx="37">
                  <c:v>4232.8</c:v>
                </c:pt>
                <c:pt idx="38">
                  <c:v>4184.7</c:v>
                </c:pt>
                <c:pt idx="39">
                  <c:v>2933.3</c:v>
                </c:pt>
                <c:pt idx="40">
                  <c:v>3341.4</c:v>
                </c:pt>
                <c:pt idx="41">
                  <c:v>4527.1000000000004</c:v>
                </c:pt>
                <c:pt idx="42">
                  <c:v>3787.3</c:v>
                </c:pt>
                <c:pt idx="43">
                  <c:v>2759.4</c:v>
                </c:pt>
                <c:pt idx="44">
                  <c:v>4651.9000000000005</c:v>
                </c:pt>
                <c:pt idx="45">
                  <c:v>3400.7</c:v>
                </c:pt>
                <c:pt idx="46">
                  <c:v>4197.9000000000005</c:v>
                </c:pt>
                <c:pt idx="47">
                  <c:v>3001.1</c:v>
                </c:pt>
                <c:pt idx="48">
                  <c:v>3126.5</c:v>
                </c:pt>
                <c:pt idx="49">
                  <c:v>5004.8</c:v>
                </c:pt>
                <c:pt idx="50">
                  <c:v>3418.8</c:v>
                </c:pt>
                <c:pt idx="51">
                  <c:v>3374.2</c:v>
                </c:pt>
                <c:pt idx="52">
                  <c:v>4031.2</c:v>
                </c:pt>
                <c:pt idx="53">
                  <c:v>5360.3</c:v>
                </c:pt>
                <c:pt idx="54">
                  <c:v>5275.7</c:v>
                </c:pt>
                <c:pt idx="55">
                  <c:v>5791.3</c:v>
                </c:pt>
                <c:pt idx="56">
                  <c:v>2983.7</c:v>
                </c:pt>
                <c:pt idx="57">
                  <c:v>4193.7</c:v>
                </c:pt>
                <c:pt idx="58">
                  <c:v>4336.5</c:v>
                </c:pt>
                <c:pt idx="59">
                  <c:v>6004.1</c:v>
                </c:pt>
                <c:pt idx="60">
                  <c:v>3926.4</c:v>
                </c:pt>
                <c:pt idx="61">
                  <c:v>4843.1000000000004</c:v>
                </c:pt>
                <c:pt idx="62">
                  <c:v>4346</c:v>
                </c:pt>
                <c:pt idx="63">
                  <c:v>5136.4000000000005</c:v>
                </c:pt>
                <c:pt idx="64">
                  <c:v>3019.1</c:v>
                </c:pt>
                <c:pt idx="65">
                  <c:v>1741.3</c:v>
                </c:pt>
                <c:pt idx="66">
                  <c:v>3180.5</c:v>
                </c:pt>
                <c:pt idx="67">
                  <c:v>3215</c:v>
                </c:pt>
                <c:pt idx="68">
                  <c:v>4664.1000000000004</c:v>
                </c:pt>
                <c:pt idx="69">
                  <c:v>3713.7</c:v>
                </c:pt>
                <c:pt idx="70">
                  <c:v>3485.2</c:v>
                </c:pt>
                <c:pt idx="71">
                  <c:v>5097.5</c:v>
                </c:pt>
                <c:pt idx="72">
                  <c:v>4238.8</c:v>
                </c:pt>
                <c:pt idx="73">
                  <c:v>3829.1</c:v>
                </c:pt>
                <c:pt idx="74">
                  <c:v>3890.5</c:v>
                </c:pt>
                <c:pt idx="75">
                  <c:v>6016.4</c:v>
                </c:pt>
                <c:pt idx="76">
                  <c:v>5758</c:v>
                </c:pt>
                <c:pt idx="77">
                  <c:v>2847.7</c:v>
                </c:pt>
                <c:pt idx="78">
                  <c:v>6740.6</c:v>
                </c:pt>
                <c:pt idx="79">
                  <c:v>3890</c:v>
                </c:pt>
              </c:numCache>
            </c:numRef>
          </c:val>
        </c:ser>
        <c:marker val="1"/>
        <c:axId val="114675712"/>
        <c:axId val="114677248"/>
      </c:lineChart>
      <c:catAx>
        <c:axId val="114675712"/>
        <c:scaling>
          <c:orientation val="minMax"/>
        </c:scaling>
        <c:axPos val="b"/>
        <c:numFmt formatCode="General" sourceLinked="1"/>
        <c:majorTickMark val="none"/>
        <c:tickLblPos val="nextTo"/>
        <c:crossAx val="114677248"/>
        <c:crosses val="autoZero"/>
        <c:auto val="1"/>
        <c:lblAlgn val="ctr"/>
        <c:lblOffset val="100"/>
      </c:catAx>
      <c:valAx>
        <c:axId val="114677248"/>
        <c:scaling>
          <c:orientation val="minMax"/>
        </c:scaling>
        <c:axPos val="l"/>
        <c:majorGridlines/>
        <c:numFmt formatCode="General" sourceLinked="1"/>
        <c:majorTickMark val="none"/>
        <c:tickLblPos val="nextTo"/>
        <c:crossAx val="114675712"/>
        <c:crosses val="autoZero"/>
        <c:crossBetween val="between"/>
      </c:valAx>
    </c:plotArea>
    <c:legend>
      <c:legendPos val="t"/>
      <c:layout/>
    </c:legend>
    <c:plotVisOnly val="1"/>
    <c:dispBlanksAs val="gap"/>
  </c:chart>
  <c:txPr>
    <a:bodyPr/>
    <a:lstStyle/>
    <a:p>
      <a:pPr>
        <a:defRPr sz="1800"/>
      </a:pPr>
      <a:endParaRPr lang="ko-KR"/>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ko-KR"/>
  <c:style val="7"/>
  <c:chart>
    <c:plotArea>
      <c:layout/>
      <c:scatterChart>
        <c:scatterStyle val="lineMarker"/>
        <c:ser>
          <c:idx val="0"/>
          <c:order val="0"/>
          <c:tx>
            <c:strRef>
              <c:f>Sheet1!$B$1</c:f>
              <c:strCache>
                <c:ptCount val="1"/>
                <c:pt idx="0">
                  <c:v>FEV1(%)</c:v>
                </c:pt>
              </c:strCache>
            </c:strRef>
          </c:tx>
          <c:spPr>
            <a:ln w="28575">
              <a:noFill/>
            </a:ln>
          </c:spPr>
          <c:xVal>
            <c:numRef>
              <c:f>Sheet1!$A$2:$A$81</c:f>
              <c:numCache>
                <c:formatCode>General</c:formatCode>
                <c:ptCount val="8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pt idx="60">
                  <c:v>61</c:v>
                </c:pt>
                <c:pt idx="61">
                  <c:v>62</c:v>
                </c:pt>
                <c:pt idx="62">
                  <c:v>63</c:v>
                </c:pt>
                <c:pt idx="63">
                  <c:v>64</c:v>
                </c:pt>
                <c:pt idx="64">
                  <c:v>65</c:v>
                </c:pt>
                <c:pt idx="65">
                  <c:v>66</c:v>
                </c:pt>
                <c:pt idx="66">
                  <c:v>67</c:v>
                </c:pt>
                <c:pt idx="67">
                  <c:v>68</c:v>
                </c:pt>
                <c:pt idx="68">
                  <c:v>69</c:v>
                </c:pt>
                <c:pt idx="69">
                  <c:v>70</c:v>
                </c:pt>
                <c:pt idx="70">
                  <c:v>71</c:v>
                </c:pt>
                <c:pt idx="71">
                  <c:v>72</c:v>
                </c:pt>
                <c:pt idx="72">
                  <c:v>73</c:v>
                </c:pt>
                <c:pt idx="73">
                  <c:v>74</c:v>
                </c:pt>
                <c:pt idx="74">
                  <c:v>75</c:v>
                </c:pt>
                <c:pt idx="75">
                  <c:v>76</c:v>
                </c:pt>
                <c:pt idx="76">
                  <c:v>77</c:v>
                </c:pt>
                <c:pt idx="77">
                  <c:v>78</c:v>
                </c:pt>
                <c:pt idx="78">
                  <c:v>79</c:v>
                </c:pt>
                <c:pt idx="79">
                  <c:v>80</c:v>
                </c:pt>
              </c:numCache>
            </c:numRef>
          </c:xVal>
          <c:yVal>
            <c:numRef>
              <c:f>Sheet1!$B$2:$B$81</c:f>
              <c:numCache>
                <c:formatCode>General</c:formatCode>
                <c:ptCount val="80"/>
                <c:pt idx="0">
                  <c:v>121.8</c:v>
                </c:pt>
                <c:pt idx="1">
                  <c:v>95</c:v>
                </c:pt>
                <c:pt idx="2">
                  <c:v>99.6</c:v>
                </c:pt>
                <c:pt idx="3">
                  <c:v>121.6</c:v>
                </c:pt>
                <c:pt idx="4">
                  <c:v>80.099999999999994</c:v>
                </c:pt>
                <c:pt idx="5">
                  <c:v>105.3</c:v>
                </c:pt>
                <c:pt idx="6">
                  <c:v>74.8</c:v>
                </c:pt>
                <c:pt idx="7">
                  <c:v>88.2</c:v>
                </c:pt>
                <c:pt idx="8">
                  <c:v>118.7</c:v>
                </c:pt>
                <c:pt idx="9">
                  <c:v>84.9</c:v>
                </c:pt>
                <c:pt idx="10">
                  <c:v>130.19999999999999</c:v>
                </c:pt>
                <c:pt idx="11">
                  <c:v>99.1</c:v>
                </c:pt>
                <c:pt idx="12">
                  <c:v>102.4</c:v>
                </c:pt>
                <c:pt idx="13">
                  <c:v>75.599999999999994</c:v>
                </c:pt>
                <c:pt idx="14">
                  <c:v>81.2</c:v>
                </c:pt>
                <c:pt idx="15">
                  <c:v>100.2</c:v>
                </c:pt>
                <c:pt idx="16">
                  <c:v>98.1</c:v>
                </c:pt>
                <c:pt idx="17">
                  <c:v>89.6</c:v>
                </c:pt>
                <c:pt idx="18">
                  <c:v>165.3</c:v>
                </c:pt>
                <c:pt idx="19">
                  <c:v>109.2</c:v>
                </c:pt>
                <c:pt idx="20">
                  <c:v>100.8</c:v>
                </c:pt>
                <c:pt idx="21">
                  <c:v>101.4</c:v>
                </c:pt>
                <c:pt idx="22">
                  <c:v>99.1</c:v>
                </c:pt>
                <c:pt idx="23">
                  <c:v>97.9</c:v>
                </c:pt>
                <c:pt idx="24">
                  <c:v>104.7</c:v>
                </c:pt>
                <c:pt idx="25">
                  <c:v>81.5</c:v>
                </c:pt>
                <c:pt idx="26">
                  <c:v>66.900000000000006</c:v>
                </c:pt>
                <c:pt idx="27">
                  <c:v>124.3</c:v>
                </c:pt>
                <c:pt idx="28">
                  <c:v>56.2</c:v>
                </c:pt>
                <c:pt idx="29">
                  <c:v>96.5</c:v>
                </c:pt>
                <c:pt idx="30">
                  <c:v>94.8</c:v>
                </c:pt>
                <c:pt idx="31">
                  <c:v>96.8</c:v>
                </c:pt>
                <c:pt idx="32">
                  <c:v>84.2</c:v>
                </c:pt>
                <c:pt idx="33">
                  <c:v>139</c:v>
                </c:pt>
                <c:pt idx="34">
                  <c:v>85.8</c:v>
                </c:pt>
                <c:pt idx="35">
                  <c:v>72.2</c:v>
                </c:pt>
                <c:pt idx="36">
                  <c:v>95.5</c:v>
                </c:pt>
                <c:pt idx="37">
                  <c:v>96.9</c:v>
                </c:pt>
                <c:pt idx="38">
                  <c:v>69.2</c:v>
                </c:pt>
                <c:pt idx="39">
                  <c:v>99.6</c:v>
                </c:pt>
                <c:pt idx="40">
                  <c:v>78.599999999999994</c:v>
                </c:pt>
                <c:pt idx="41">
                  <c:v>79.400000000000006</c:v>
                </c:pt>
                <c:pt idx="42">
                  <c:v>110.9</c:v>
                </c:pt>
                <c:pt idx="43">
                  <c:v>80.099999999999994</c:v>
                </c:pt>
                <c:pt idx="44">
                  <c:v>108.5</c:v>
                </c:pt>
                <c:pt idx="45">
                  <c:v>44.7</c:v>
                </c:pt>
                <c:pt idx="46">
                  <c:v>92.9</c:v>
                </c:pt>
                <c:pt idx="47">
                  <c:v>113</c:v>
                </c:pt>
                <c:pt idx="48">
                  <c:v>88.7</c:v>
                </c:pt>
                <c:pt idx="49">
                  <c:v>88.6</c:v>
                </c:pt>
                <c:pt idx="50">
                  <c:v>67.7</c:v>
                </c:pt>
                <c:pt idx="51">
                  <c:v>85.3</c:v>
                </c:pt>
                <c:pt idx="52">
                  <c:v>50.8</c:v>
                </c:pt>
                <c:pt idx="53">
                  <c:v>104.1</c:v>
                </c:pt>
                <c:pt idx="54">
                  <c:v>73</c:v>
                </c:pt>
                <c:pt idx="55">
                  <c:v>115.4</c:v>
                </c:pt>
                <c:pt idx="56">
                  <c:v>81.2</c:v>
                </c:pt>
                <c:pt idx="57">
                  <c:v>92.9</c:v>
                </c:pt>
                <c:pt idx="58">
                  <c:v>101.7</c:v>
                </c:pt>
                <c:pt idx="59">
                  <c:v>112.9</c:v>
                </c:pt>
                <c:pt idx="60">
                  <c:v>152.69999999999999</c:v>
                </c:pt>
                <c:pt idx="61">
                  <c:v>99.6</c:v>
                </c:pt>
                <c:pt idx="62">
                  <c:v>76.900000000000006</c:v>
                </c:pt>
                <c:pt idx="63">
                  <c:v>107.5</c:v>
                </c:pt>
                <c:pt idx="64">
                  <c:v>85.4</c:v>
                </c:pt>
                <c:pt idx="65">
                  <c:v>93</c:v>
                </c:pt>
                <c:pt idx="66">
                  <c:v>114.6</c:v>
                </c:pt>
                <c:pt idx="67">
                  <c:v>65.5</c:v>
                </c:pt>
                <c:pt idx="68">
                  <c:v>104.4</c:v>
                </c:pt>
                <c:pt idx="69">
                  <c:v>79.5</c:v>
                </c:pt>
                <c:pt idx="70">
                  <c:v>88.8</c:v>
                </c:pt>
                <c:pt idx="71">
                  <c:v>98.2</c:v>
                </c:pt>
                <c:pt idx="72">
                  <c:v>79.5</c:v>
                </c:pt>
                <c:pt idx="73">
                  <c:v>102.1</c:v>
                </c:pt>
                <c:pt idx="74">
                  <c:v>92.1</c:v>
                </c:pt>
                <c:pt idx="75">
                  <c:v>132.5</c:v>
                </c:pt>
                <c:pt idx="76">
                  <c:v>95.8</c:v>
                </c:pt>
                <c:pt idx="77">
                  <c:v>72.7</c:v>
                </c:pt>
                <c:pt idx="78">
                  <c:v>117.4</c:v>
                </c:pt>
                <c:pt idx="79">
                  <c:v>61.6</c:v>
                </c:pt>
              </c:numCache>
            </c:numRef>
          </c:yVal>
        </c:ser>
        <c:ser>
          <c:idx val="1"/>
          <c:order val="1"/>
          <c:tx>
            <c:strRef>
              <c:f>Sheet1!$C$1</c:f>
              <c:strCache>
                <c:ptCount val="1"/>
                <c:pt idx="0">
                  <c:v>FVC(%)</c:v>
                </c:pt>
              </c:strCache>
            </c:strRef>
          </c:tx>
          <c:spPr>
            <a:ln w="28575">
              <a:noFill/>
            </a:ln>
          </c:spPr>
          <c:xVal>
            <c:numRef>
              <c:f>Sheet1!$A$2:$A$81</c:f>
              <c:numCache>
                <c:formatCode>General</c:formatCode>
                <c:ptCount val="8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pt idx="60">
                  <c:v>61</c:v>
                </c:pt>
                <c:pt idx="61">
                  <c:v>62</c:v>
                </c:pt>
                <c:pt idx="62">
                  <c:v>63</c:v>
                </c:pt>
                <c:pt idx="63">
                  <c:v>64</c:v>
                </c:pt>
                <c:pt idx="64">
                  <c:v>65</c:v>
                </c:pt>
                <c:pt idx="65">
                  <c:v>66</c:v>
                </c:pt>
                <c:pt idx="66">
                  <c:v>67</c:v>
                </c:pt>
                <c:pt idx="67">
                  <c:v>68</c:v>
                </c:pt>
                <c:pt idx="68">
                  <c:v>69</c:v>
                </c:pt>
                <c:pt idx="69">
                  <c:v>70</c:v>
                </c:pt>
                <c:pt idx="70">
                  <c:v>71</c:v>
                </c:pt>
                <c:pt idx="71">
                  <c:v>72</c:v>
                </c:pt>
                <c:pt idx="72">
                  <c:v>73</c:v>
                </c:pt>
                <c:pt idx="73">
                  <c:v>74</c:v>
                </c:pt>
                <c:pt idx="74">
                  <c:v>75</c:v>
                </c:pt>
                <c:pt idx="75">
                  <c:v>76</c:v>
                </c:pt>
                <c:pt idx="76">
                  <c:v>77</c:v>
                </c:pt>
                <c:pt idx="77">
                  <c:v>78</c:v>
                </c:pt>
                <c:pt idx="78">
                  <c:v>79</c:v>
                </c:pt>
                <c:pt idx="79">
                  <c:v>80</c:v>
                </c:pt>
              </c:numCache>
            </c:numRef>
          </c:xVal>
          <c:yVal>
            <c:numRef>
              <c:f>Sheet1!$C$2:$C$81</c:f>
              <c:numCache>
                <c:formatCode>General</c:formatCode>
                <c:ptCount val="80"/>
                <c:pt idx="0">
                  <c:v>123.4</c:v>
                </c:pt>
                <c:pt idx="1">
                  <c:v>100</c:v>
                </c:pt>
                <c:pt idx="2">
                  <c:v>101.3</c:v>
                </c:pt>
                <c:pt idx="3">
                  <c:v>125.3</c:v>
                </c:pt>
                <c:pt idx="4">
                  <c:v>78.5</c:v>
                </c:pt>
                <c:pt idx="5">
                  <c:v>112.1</c:v>
                </c:pt>
                <c:pt idx="6">
                  <c:v>88.3</c:v>
                </c:pt>
                <c:pt idx="7">
                  <c:v>93</c:v>
                </c:pt>
                <c:pt idx="8">
                  <c:v>121.9</c:v>
                </c:pt>
                <c:pt idx="9">
                  <c:v>97.7</c:v>
                </c:pt>
                <c:pt idx="10">
                  <c:v>132.1</c:v>
                </c:pt>
                <c:pt idx="11">
                  <c:v>91.8</c:v>
                </c:pt>
                <c:pt idx="12">
                  <c:v>87.5</c:v>
                </c:pt>
                <c:pt idx="13">
                  <c:v>76.5</c:v>
                </c:pt>
                <c:pt idx="14">
                  <c:v>89.8</c:v>
                </c:pt>
                <c:pt idx="15">
                  <c:v>120.5</c:v>
                </c:pt>
                <c:pt idx="16">
                  <c:v>93.4</c:v>
                </c:pt>
                <c:pt idx="17">
                  <c:v>91</c:v>
                </c:pt>
                <c:pt idx="18">
                  <c:v>156.30000000000001</c:v>
                </c:pt>
                <c:pt idx="19">
                  <c:v>107.3</c:v>
                </c:pt>
                <c:pt idx="20">
                  <c:v>95.8</c:v>
                </c:pt>
                <c:pt idx="21">
                  <c:v>92.3</c:v>
                </c:pt>
                <c:pt idx="22">
                  <c:v>106.4</c:v>
                </c:pt>
                <c:pt idx="23">
                  <c:v>111.4</c:v>
                </c:pt>
                <c:pt idx="24">
                  <c:v>114.2</c:v>
                </c:pt>
                <c:pt idx="25">
                  <c:v>86.2</c:v>
                </c:pt>
                <c:pt idx="26">
                  <c:v>62.7</c:v>
                </c:pt>
                <c:pt idx="27">
                  <c:v>122.3</c:v>
                </c:pt>
                <c:pt idx="28">
                  <c:v>67.7</c:v>
                </c:pt>
                <c:pt idx="29">
                  <c:v>116.7</c:v>
                </c:pt>
                <c:pt idx="30">
                  <c:v>91</c:v>
                </c:pt>
                <c:pt idx="31">
                  <c:v>103.1</c:v>
                </c:pt>
                <c:pt idx="32">
                  <c:v>91.1</c:v>
                </c:pt>
                <c:pt idx="33">
                  <c:v>147.69999999999999</c:v>
                </c:pt>
                <c:pt idx="34">
                  <c:v>92.3</c:v>
                </c:pt>
                <c:pt idx="35">
                  <c:v>64.599999999999994</c:v>
                </c:pt>
                <c:pt idx="36">
                  <c:v>91.9</c:v>
                </c:pt>
                <c:pt idx="37">
                  <c:v>98.4</c:v>
                </c:pt>
                <c:pt idx="38">
                  <c:v>64.8</c:v>
                </c:pt>
                <c:pt idx="39">
                  <c:v>98.7</c:v>
                </c:pt>
                <c:pt idx="40">
                  <c:v>78.2</c:v>
                </c:pt>
                <c:pt idx="41">
                  <c:v>99.7</c:v>
                </c:pt>
                <c:pt idx="42">
                  <c:v>111.4</c:v>
                </c:pt>
                <c:pt idx="43">
                  <c:v>79.2</c:v>
                </c:pt>
                <c:pt idx="44">
                  <c:v>103.1</c:v>
                </c:pt>
                <c:pt idx="45">
                  <c:v>69.400000000000006</c:v>
                </c:pt>
                <c:pt idx="46">
                  <c:v>88.2</c:v>
                </c:pt>
                <c:pt idx="47">
                  <c:v>104.9</c:v>
                </c:pt>
                <c:pt idx="48">
                  <c:v>88.9</c:v>
                </c:pt>
                <c:pt idx="49">
                  <c:v>82.1</c:v>
                </c:pt>
                <c:pt idx="50">
                  <c:v>75.900000000000006</c:v>
                </c:pt>
                <c:pt idx="51">
                  <c:v>77.2</c:v>
                </c:pt>
                <c:pt idx="52">
                  <c:v>76.7</c:v>
                </c:pt>
                <c:pt idx="53">
                  <c:v>107.4</c:v>
                </c:pt>
                <c:pt idx="54">
                  <c:v>90.1</c:v>
                </c:pt>
                <c:pt idx="55">
                  <c:v>112</c:v>
                </c:pt>
                <c:pt idx="56">
                  <c:v>82.8</c:v>
                </c:pt>
                <c:pt idx="57">
                  <c:v>90</c:v>
                </c:pt>
                <c:pt idx="58">
                  <c:v>98.3</c:v>
                </c:pt>
                <c:pt idx="59">
                  <c:v>113</c:v>
                </c:pt>
                <c:pt idx="60">
                  <c:v>136.69999999999999</c:v>
                </c:pt>
                <c:pt idx="61">
                  <c:v>92.7</c:v>
                </c:pt>
                <c:pt idx="62">
                  <c:v>85.4</c:v>
                </c:pt>
                <c:pt idx="63">
                  <c:v>107</c:v>
                </c:pt>
                <c:pt idx="64">
                  <c:v>78.3</c:v>
                </c:pt>
                <c:pt idx="65">
                  <c:v>89</c:v>
                </c:pt>
                <c:pt idx="66">
                  <c:v>110.9</c:v>
                </c:pt>
                <c:pt idx="67">
                  <c:v>55.1</c:v>
                </c:pt>
                <c:pt idx="68">
                  <c:v>90.5</c:v>
                </c:pt>
                <c:pt idx="69">
                  <c:v>90.9</c:v>
                </c:pt>
                <c:pt idx="70">
                  <c:v>95.7</c:v>
                </c:pt>
                <c:pt idx="71">
                  <c:v>100.5</c:v>
                </c:pt>
                <c:pt idx="72">
                  <c:v>68.400000000000006</c:v>
                </c:pt>
                <c:pt idx="73">
                  <c:v>106</c:v>
                </c:pt>
                <c:pt idx="74">
                  <c:v>88.7</c:v>
                </c:pt>
                <c:pt idx="75">
                  <c:v>140.6</c:v>
                </c:pt>
                <c:pt idx="76">
                  <c:v>104</c:v>
                </c:pt>
                <c:pt idx="77">
                  <c:v>75.2</c:v>
                </c:pt>
                <c:pt idx="78">
                  <c:v>110.5</c:v>
                </c:pt>
                <c:pt idx="79">
                  <c:v>66.400000000000006</c:v>
                </c:pt>
              </c:numCache>
            </c:numRef>
          </c:yVal>
        </c:ser>
        <c:axId val="114976640"/>
        <c:axId val="114978176"/>
      </c:scatterChart>
      <c:valAx>
        <c:axId val="114976640"/>
        <c:scaling>
          <c:orientation val="minMax"/>
        </c:scaling>
        <c:axPos val="b"/>
        <c:numFmt formatCode="General" sourceLinked="1"/>
        <c:tickLblPos val="nextTo"/>
        <c:crossAx val="114978176"/>
        <c:crosses val="autoZero"/>
        <c:crossBetween val="midCat"/>
      </c:valAx>
      <c:valAx>
        <c:axId val="114978176"/>
        <c:scaling>
          <c:orientation val="minMax"/>
        </c:scaling>
        <c:axPos val="l"/>
        <c:majorGridlines/>
        <c:numFmt formatCode="General" sourceLinked="1"/>
        <c:tickLblPos val="nextTo"/>
        <c:crossAx val="114976640"/>
        <c:crosses val="autoZero"/>
        <c:crossBetween val="midCat"/>
      </c:valAx>
    </c:plotArea>
    <c:legend>
      <c:legendPos val="r"/>
      <c:layout/>
    </c:legend>
    <c:plotVisOnly val="1"/>
    <c:dispBlanksAs val="gap"/>
  </c:chart>
  <c:txPr>
    <a:bodyPr/>
    <a:lstStyle/>
    <a:p>
      <a:pPr>
        <a:defRPr sz="1800"/>
      </a:pPr>
      <a:endParaRPr lang="ko-KR"/>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ko-KR"/>
  <c:style val="6"/>
  <c:chart>
    <c:autoTitleDeleted val="1"/>
    <c:view3D>
      <c:rAngAx val="1"/>
    </c:view3D>
    <c:plotArea>
      <c:layout/>
      <c:bar3DChart>
        <c:barDir val="col"/>
        <c:grouping val="clustered"/>
        <c:ser>
          <c:idx val="0"/>
          <c:order val="0"/>
          <c:tx>
            <c:strRef>
              <c:f>Sheet1!$B$1</c:f>
              <c:strCache>
                <c:ptCount val="1"/>
                <c:pt idx="0">
                  <c:v>열1</c:v>
                </c:pt>
              </c:strCache>
            </c:strRef>
          </c:tx>
          <c:spPr>
            <a:solidFill>
              <a:srgbClr val="C00000"/>
            </a:solidFill>
          </c:spPr>
          <c:dPt>
            <c:idx val="0"/>
            <c:spPr>
              <a:solidFill>
                <a:srgbClr val="FF0000"/>
              </a:solidFill>
            </c:spPr>
          </c:dPt>
          <c:dPt>
            <c:idx val="1"/>
            <c:spPr>
              <a:solidFill>
                <a:srgbClr val="0070C0"/>
              </a:solidFill>
            </c:spPr>
          </c:dPt>
          <c:dPt>
            <c:idx val="2"/>
            <c:spPr>
              <a:solidFill>
                <a:srgbClr val="92D050"/>
              </a:solidFill>
            </c:spPr>
          </c:dPt>
          <c:dLbls>
            <c:dLbl>
              <c:idx val="0"/>
              <c:layout>
                <c:manualLayout>
                  <c:x val="9.2592592592592778E-3"/>
                  <c:y val="-2.2448261287155939E-2"/>
                </c:manualLayout>
              </c:layout>
              <c:tx>
                <c:rich>
                  <a:bodyPr/>
                  <a:lstStyle/>
                  <a:p>
                    <a:r>
                      <a:rPr lang="en-US" altLang="en-US" smtClean="0"/>
                      <a:t>70.8</a:t>
                    </a:r>
                    <a:endParaRPr lang="en-US" altLang="en-US"/>
                  </a:p>
                </c:rich>
              </c:tx>
              <c:showVal val="1"/>
            </c:dLbl>
            <c:dLbl>
              <c:idx val="1"/>
              <c:layout>
                <c:manualLayout>
                  <c:x val="2.160493827160502E-2"/>
                  <c:y val="-2.5254293948050351E-2"/>
                </c:manualLayout>
              </c:layout>
              <c:showVal val="1"/>
            </c:dLbl>
            <c:dLbl>
              <c:idx val="2"/>
              <c:layout>
                <c:manualLayout>
                  <c:x val="2.0061728395061731E-2"/>
                  <c:y val="-1.6836195965366927E-2"/>
                </c:manualLayout>
              </c:layout>
              <c:showVal val="1"/>
            </c:dLbl>
            <c:showVal val="1"/>
          </c:dLbls>
          <c:cat>
            <c:strRef>
              <c:f>Sheet1!$A$2:$A$4</c:f>
              <c:strCache>
                <c:ptCount val="3"/>
                <c:pt idx="0">
                  <c:v>PaO2(mmHg)</c:v>
                </c:pt>
                <c:pt idx="1">
                  <c:v>PaCO2(mmHg)</c:v>
                </c:pt>
                <c:pt idx="2">
                  <c:v>O2 sat(%)</c:v>
                </c:pt>
              </c:strCache>
            </c:strRef>
          </c:cat>
          <c:val>
            <c:numRef>
              <c:f>Sheet1!$B$2:$B$4</c:f>
              <c:numCache>
                <c:formatCode>General</c:formatCode>
                <c:ptCount val="3"/>
                <c:pt idx="0">
                  <c:v>70.8</c:v>
                </c:pt>
                <c:pt idx="1">
                  <c:v>37.700000000000003</c:v>
                </c:pt>
                <c:pt idx="2">
                  <c:v>92.6</c:v>
                </c:pt>
              </c:numCache>
            </c:numRef>
          </c:val>
        </c:ser>
        <c:ser>
          <c:idx val="1"/>
          <c:order val="1"/>
          <c:tx>
            <c:strRef>
              <c:f>Sheet1!$C$1</c:f>
              <c:strCache>
                <c:ptCount val="1"/>
                <c:pt idx="0">
                  <c:v>열2</c:v>
                </c:pt>
              </c:strCache>
            </c:strRef>
          </c:tx>
          <c:dPt>
            <c:idx val="0"/>
            <c:spPr>
              <a:solidFill>
                <a:srgbClr val="C00000"/>
              </a:solidFill>
            </c:spPr>
          </c:dPt>
          <c:dPt>
            <c:idx val="1"/>
            <c:spPr>
              <a:solidFill>
                <a:srgbClr val="002060"/>
              </a:solidFill>
            </c:spPr>
          </c:dPt>
          <c:dPt>
            <c:idx val="2"/>
            <c:spPr>
              <a:solidFill>
                <a:srgbClr val="00B050"/>
              </a:solidFill>
            </c:spPr>
          </c:dPt>
          <c:dLbls>
            <c:dLbl>
              <c:idx val="0"/>
              <c:layout>
                <c:manualLayout>
                  <c:x val="2.4691358024691391E-2"/>
                  <c:y val="-2.2448261287155939E-2"/>
                </c:manualLayout>
              </c:layout>
              <c:showVal val="1"/>
            </c:dLbl>
            <c:dLbl>
              <c:idx val="1"/>
              <c:layout>
                <c:manualLayout>
                  <c:x val="2.4691358024691391E-2"/>
                  <c:y val="-1.9642228626261436E-2"/>
                </c:manualLayout>
              </c:layout>
              <c:showVal val="1"/>
            </c:dLbl>
            <c:dLbl>
              <c:idx val="2"/>
              <c:layout>
                <c:manualLayout>
                  <c:x val="2.3148148148148147E-2"/>
                  <c:y val="-1.6836195965366927E-2"/>
                </c:manualLayout>
              </c:layout>
              <c:tx>
                <c:rich>
                  <a:bodyPr/>
                  <a:lstStyle/>
                  <a:p>
                    <a:r>
                      <a:rPr lang="en-US" altLang="en-US" smtClean="0"/>
                      <a:t>97.0</a:t>
                    </a:r>
                    <a:endParaRPr lang="en-US" altLang="en-US" dirty="0"/>
                  </a:p>
                </c:rich>
              </c:tx>
              <c:showVal val="1"/>
            </c:dLbl>
            <c:showVal val="1"/>
          </c:dLbls>
          <c:cat>
            <c:strRef>
              <c:f>Sheet1!$A$2:$A$4</c:f>
              <c:strCache>
                <c:ptCount val="3"/>
                <c:pt idx="0">
                  <c:v>PaO2(mmHg)</c:v>
                </c:pt>
                <c:pt idx="1">
                  <c:v>PaCO2(mmHg)</c:v>
                </c:pt>
                <c:pt idx="2">
                  <c:v>O2 sat(%)</c:v>
                </c:pt>
              </c:strCache>
            </c:strRef>
          </c:cat>
          <c:val>
            <c:numRef>
              <c:f>Sheet1!$C$2:$C$4</c:f>
              <c:numCache>
                <c:formatCode>General</c:formatCode>
                <c:ptCount val="3"/>
                <c:pt idx="0">
                  <c:v>94.1</c:v>
                </c:pt>
                <c:pt idx="1">
                  <c:v>36.1</c:v>
                </c:pt>
                <c:pt idx="2">
                  <c:v>97</c:v>
                </c:pt>
              </c:numCache>
            </c:numRef>
          </c:val>
        </c:ser>
        <c:dLbls>
          <c:showVal val="1"/>
        </c:dLbls>
        <c:shape val="box"/>
        <c:axId val="114732416"/>
        <c:axId val="114750592"/>
        <c:axId val="0"/>
      </c:bar3DChart>
      <c:catAx>
        <c:axId val="114732416"/>
        <c:scaling>
          <c:orientation val="minMax"/>
        </c:scaling>
        <c:axPos val="b"/>
        <c:numFmt formatCode="General" sourceLinked="1"/>
        <c:majorTickMark val="none"/>
        <c:tickLblPos val="nextTo"/>
        <c:crossAx val="114750592"/>
        <c:crosses val="autoZero"/>
        <c:auto val="1"/>
        <c:lblAlgn val="ctr"/>
        <c:lblOffset val="100"/>
      </c:catAx>
      <c:valAx>
        <c:axId val="114750592"/>
        <c:scaling>
          <c:orientation val="minMax"/>
        </c:scaling>
        <c:delete val="1"/>
        <c:axPos val="l"/>
        <c:numFmt formatCode="General" sourceLinked="1"/>
        <c:majorTickMark val="none"/>
        <c:tickLblPos val="none"/>
        <c:crossAx val="114732416"/>
        <c:crosses val="autoZero"/>
        <c:crossBetween val="between"/>
      </c:valAx>
    </c:plotArea>
    <c:plotVisOnly val="1"/>
    <c:dispBlanksAs val="gap"/>
  </c:chart>
  <c:txPr>
    <a:bodyPr/>
    <a:lstStyle/>
    <a:p>
      <a:pPr>
        <a:defRPr sz="1800"/>
      </a:pPr>
      <a:endParaRPr lang="ko-KR"/>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410A5D-5CA5-4511-B818-9DEA6E142B7C}" type="datetimeFigureOut">
              <a:rPr lang="ko-KR" altLang="en-US" smtClean="0"/>
              <a:pPr/>
              <a:t>2012-06-01</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9AD30C-C3B4-4075-9A0A-36AC96BD448F}" type="slidenum">
              <a:rPr lang="ko-KR" altLang="en-US" smtClean="0"/>
              <a:pPr/>
              <a:t>‹#›</a:t>
            </a:fld>
            <a:endParaRPr lang="ko-KR" altLang="en-US"/>
          </a:p>
        </p:txBody>
      </p:sp>
    </p:spTree>
    <p:extLst>
      <p:ext uri="{BB962C8B-B14F-4D97-AF65-F5344CB8AC3E}">
        <p14:creationId xmlns="" xmlns:p14="http://schemas.microsoft.com/office/powerpoint/2010/main" val="1334154954"/>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1</a:t>
            </a:fld>
            <a:endParaRPr lang="ko-KR" altLang="en-US"/>
          </a:p>
        </p:txBody>
      </p:sp>
    </p:spTree>
    <p:extLst>
      <p:ext uri="{BB962C8B-B14F-4D97-AF65-F5344CB8AC3E}">
        <p14:creationId xmlns="" xmlns:p14="http://schemas.microsoft.com/office/powerpoint/2010/main" val="6981312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12</a:t>
            </a:fld>
            <a:endParaRPr lang="ko-KR" altLang="en-US"/>
          </a:p>
        </p:txBody>
      </p:sp>
    </p:spTree>
    <p:extLst>
      <p:ext uri="{BB962C8B-B14F-4D97-AF65-F5344CB8AC3E}">
        <p14:creationId xmlns="" xmlns:p14="http://schemas.microsoft.com/office/powerpoint/2010/main" val="1116981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13</a:t>
            </a:fld>
            <a:endParaRPr lang="ko-KR" altLang="en-US"/>
          </a:p>
        </p:txBody>
      </p:sp>
    </p:spTree>
    <p:extLst>
      <p:ext uri="{BB962C8B-B14F-4D97-AF65-F5344CB8AC3E}">
        <p14:creationId xmlns="" xmlns:p14="http://schemas.microsoft.com/office/powerpoint/2010/main" val="15010400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14</a:t>
            </a:fld>
            <a:endParaRPr lang="ko-KR" altLang="en-US"/>
          </a:p>
        </p:txBody>
      </p:sp>
    </p:spTree>
    <p:extLst>
      <p:ext uri="{BB962C8B-B14F-4D97-AF65-F5344CB8AC3E}">
        <p14:creationId xmlns="" xmlns:p14="http://schemas.microsoft.com/office/powerpoint/2010/main" val="3832316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15</a:t>
            </a:fld>
            <a:endParaRPr lang="ko-KR" altLang="en-US"/>
          </a:p>
        </p:txBody>
      </p:sp>
    </p:spTree>
    <p:extLst>
      <p:ext uri="{BB962C8B-B14F-4D97-AF65-F5344CB8AC3E}">
        <p14:creationId xmlns="" xmlns:p14="http://schemas.microsoft.com/office/powerpoint/2010/main" val="2490730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21</a:t>
            </a:fld>
            <a:endParaRPr lang="ko-KR" altLang="en-US"/>
          </a:p>
        </p:txBody>
      </p:sp>
    </p:spTree>
    <p:extLst>
      <p:ext uri="{BB962C8B-B14F-4D97-AF65-F5344CB8AC3E}">
        <p14:creationId xmlns="" xmlns:p14="http://schemas.microsoft.com/office/powerpoint/2010/main" val="334449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슬라이드 이미지 개체 틀 1"/>
          <p:cNvSpPr>
            <a:spLocks noGrp="1" noRot="1" noChangeAspect="1" noTextEdit="1"/>
          </p:cNvSpPr>
          <p:nvPr>
            <p:ph type="sldImg"/>
          </p:nvPr>
        </p:nvSpPr>
        <p:spPr>
          <a:ln/>
        </p:spPr>
      </p:sp>
      <p:sp>
        <p:nvSpPr>
          <p:cNvPr id="73731" name="슬라이드 노트 개체 틀 2"/>
          <p:cNvSpPr>
            <a:spLocks noGrp="1"/>
          </p:cNvSpPr>
          <p:nvPr>
            <p:ph type="body" idx="1"/>
          </p:nvPr>
        </p:nvSpPr>
        <p:spPr>
          <a:xfrm>
            <a:off x="685800" y="4343400"/>
            <a:ext cx="5486400" cy="4114800"/>
          </a:xfrm>
          <a:noFill/>
        </p:spPr>
        <p:txBody>
          <a:bodyPr/>
          <a:lstStyle/>
          <a:p>
            <a:pPr eaLnBrk="1" hangingPunct="1">
              <a:spcBef>
                <a:spcPct val="0"/>
              </a:spcBef>
            </a:pPr>
            <a:endParaRPr lang="ko-KR" altLang="en-US" smtClean="0"/>
          </a:p>
        </p:txBody>
      </p:sp>
      <p:sp>
        <p:nvSpPr>
          <p:cNvPr id="69636" name="슬라이드 번호 개체 틀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361A256B-2C85-48AF-8330-C969653CCED8}" type="slidenum">
              <a:rPr kumimoji="0" lang="ko-KR" altLang="en-US" sz="1200" b="0">
                <a:solidFill>
                  <a:schemeClr val="tx1"/>
                </a:solidFill>
                <a:latin typeface="+mn-lt"/>
                <a:ea typeface="+mn-ea"/>
              </a:rPr>
              <a:pPr algn="r">
                <a:defRPr/>
              </a:pPr>
              <a:t>22</a:t>
            </a:fld>
            <a:endParaRPr kumimoji="0" lang="ko-KR" altLang="en-US" sz="1200" b="0">
              <a:solidFill>
                <a:schemeClr val="tx1"/>
              </a:solidFill>
              <a:latin typeface="+mn-lt"/>
              <a:ea typeface="+mn-ea"/>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23</a:t>
            </a:fld>
            <a:endParaRPr lang="ko-KR" altLang="en-US"/>
          </a:p>
        </p:txBody>
      </p:sp>
    </p:spTree>
    <p:extLst>
      <p:ext uri="{BB962C8B-B14F-4D97-AF65-F5344CB8AC3E}">
        <p14:creationId xmlns="" xmlns:p14="http://schemas.microsoft.com/office/powerpoint/2010/main" val="3404154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24</a:t>
            </a:fld>
            <a:endParaRPr lang="ko-KR" altLang="en-US"/>
          </a:p>
        </p:txBody>
      </p:sp>
    </p:spTree>
    <p:extLst>
      <p:ext uri="{BB962C8B-B14F-4D97-AF65-F5344CB8AC3E}">
        <p14:creationId xmlns="" xmlns:p14="http://schemas.microsoft.com/office/powerpoint/2010/main" val="598650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25</a:t>
            </a:fld>
            <a:endParaRPr lang="ko-KR" altLang="en-US"/>
          </a:p>
        </p:txBody>
      </p:sp>
    </p:spTree>
    <p:extLst>
      <p:ext uri="{BB962C8B-B14F-4D97-AF65-F5344CB8AC3E}">
        <p14:creationId xmlns="" xmlns:p14="http://schemas.microsoft.com/office/powerpoint/2010/main" val="3672913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26</a:t>
            </a:fld>
            <a:endParaRPr lang="ko-KR" altLang="en-US"/>
          </a:p>
        </p:txBody>
      </p:sp>
    </p:spTree>
    <p:extLst>
      <p:ext uri="{BB962C8B-B14F-4D97-AF65-F5344CB8AC3E}">
        <p14:creationId xmlns="" xmlns:p14="http://schemas.microsoft.com/office/powerpoint/2010/main" val="3227337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3</a:t>
            </a:fld>
            <a:endParaRPr lang="ko-KR" altLang="en-US"/>
          </a:p>
        </p:txBody>
      </p:sp>
    </p:spTree>
    <p:extLst>
      <p:ext uri="{BB962C8B-B14F-4D97-AF65-F5344CB8AC3E}">
        <p14:creationId xmlns="" xmlns:p14="http://schemas.microsoft.com/office/powerpoint/2010/main" val="21555470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b="1" dirty="0" err="1" smtClean="0"/>
              <a:t>Voggenreiter</a:t>
            </a:r>
            <a:r>
              <a:rPr lang="en-US" b="1" dirty="0" smtClean="0"/>
              <a:t> analyzed the indications and outcomes of operative chest wall stabilization in 42 patients who sustained flail chest with and without pulmonary contusion</a:t>
            </a:r>
            <a:r>
              <a:rPr lang="en-US" dirty="0" smtClean="0"/>
              <a:t>. 4 groups, 2 with ORIF (w/o contusion) and 2 without ORIF (w/o/ contusion).</a:t>
            </a:r>
          </a:p>
          <a:p>
            <a:pPr eaLnBrk="1" hangingPunct="1"/>
            <a:r>
              <a:rPr lang="en-US" b="1" dirty="0" smtClean="0">
                <a:solidFill>
                  <a:srgbClr val="FF0000"/>
                </a:solidFill>
              </a:rPr>
              <a:t>In patients with flail chest and respiratory insufficiency without pulmonary contusion, operative chest wall stabilization permits early </a:t>
            </a:r>
            <a:r>
              <a:rPr lang="en-US" b="1" dirty="0" err="1" smtClean="0">
                <a:solidFill>
                  <a:srgbClr val="FF0000"/>
                </a:solidFill>
              </a:rPr>
              <a:t>extubation</a:t>
            </a:r>
            <a:r>
              <a:rPr lang="en-US" b="1" dirty="0" smtClean="0">
                <a:solidFill>
                  <a:srgbClr val="FF0000"/>
                </a:solidFill>
              </a:rPr>
              <a:t>. Patients with pulmonary contusion do not benefit from chest wall stabilization</a:t>
            </a:r>
            <a:r>
              <a:rPr lang="en-US" dirty="0" smtClean="0">
                <a:solidFill>
                  <a:srgbClr val="FF0000"/>
                </a:solidFill>
              </a:rPr>
              <a:t>. </a:t>
            </a:r>
            <a:endParaRPr lang="en-US" dirty="0" smtClean="0"/>
          </a:p>
          <a:p>
            <a:pPr eaLnBrk="1" hangingPunct="1"/>
            <a:endParaRPr lang="en-US" dirty="0" smtClean="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4819F7D-3B06-4855-8467-9A5DA8841806}" type="slidenum">
              <a:rPr lang="en-US" smtClean="0"/>
              <a:pPr/>
              <a:t>27</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10000"/>
          </a:bodyPr>
          <a:lstStyle/>
          <a:p>
            <a:pPr eaLnBrk="1" hangingPunct="1">
              <a:defRPr/>
            </a:pPr>
            <a:r>
              <a:rPr lang="en-US" dirty="0" smtClean="0"/>
              <a:t>ABSTRACT: A total of 427 patients with major chest trauma were treated in two major hospitals in Abu Dhabi, United Arab Emirates, during a 10-year period. In 64 of 426 patients, flail chest injury was the dominant factor among other injuries that were insignificant. Among 64 cases of flail chest injury, 25 were managed by internal fixation of ribs, whereas the remaining 38 were managed by </a:t>
            </a:r>
            <a:r>
              <a:rPr lang="en-US" dirty="0" err="1" smtClean="0"/>
              <a:t>endotracheal</a:t>
            </a:r>
            <a:r>
              <a:rPr lang="en-US" dirty="0" smtClean="0"/>
              <a:t> intubation and intermittent positive-pressure ventilation alone. Of the patients treated by internal fixation 80% (21/26) were weaned from the ventilator within an average of 1.3 days, whereas the remaining 20% (5/26) continued to need assisted ventilation for a longer duration; the total average duration of assisted ventilation for the whole group was 3.9 days. In comparison, among 38 patients with flail chest injury treated by </a:t>
            </a:r>
            <a:r>
              <a:rPr lang="en-US" dirty="0" err="1" smtClean="0"/>
              <a:t>endotracheal</a:t>
            </a:r>
            <a:r>
              <a:rPr lang="en-US" dirty="0" smtClean="0"/>
              <a:t> intubation and ventilation alone, the average duration of assisted ventilation was 15 days. In the group treated by internal fixation 11% (3/26) of the patients ultimately required a tracheotomy, whereas in the patients treated by intubation and ventilation alone tracheostomy was required in 37% (14/38) of the cases. In the group treated by internal fixation, chest infection was documented in 15% (4/26), septicemia in 4% (1/26), and </a:t>
            </a:r>
            <a:r>
              <a:rPr lang="en-US" dirty="0" err="1" smtClean="0"/>
              <a:t>barotrauma</a:t>
            </a:r>
            <a:r>
              <a:rPr lang="en-US" dirty="0" smtClean="0"/>
              <a:t> in 0%; in the other group these complications occurred in 50% (19/38), 24% (9/38), and 8% (3/38) of the cases, respectively. The mortality rate was 8% (2/26) in the surgically treated patients, whereas it was 29% (11/38) in the other group. All the deaths in both groups were ascribed to adult respiratory distress syndrome. Average stay in the intensive care unit was 9 days for the patients treated by internal fixation, whereas it was 21 days in the group treated by intubation and ventilation alone. The treatment of flail chest injury in our series by internal fixation resulted in speedy recovery, decreased complications, and better ultimate cosmetic and functional results and proved to be cost effective.</a:t>
            </a:r>
          </a:p>
        </p:txBody>
      </p:sp>
      <p:sp>
        <p:nvSpPr>
          <p:cNvPr id="573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11BDEB7-EC9C-4B41-ADCB-7B972DC9C64A}" type="slidenum">
              <a:rPr lang="en-US" smtClean="0"/>
              <a:pPr/>
              <a:t>28</a:t>
            </a:fld>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Not going over the ocean and looking just north of us MCW published a few years ago good data on primary rib fixation in blunt chest trauma.</a:t>
            </a:r>
          </a:p>
          <a:p>
            <a:pPr eaLnBrk="1" hangingPunct="1"/>
            <a:endParaRPr lang="en-US" dirty="0" smtClean="0"/>
          </a:p>
          <a:p>
            <a:pPr eaLnBrk="1" hangingPunct="1"/>
            <a:r>
              <a:rPr lang="en-US" dirty="0" smtClean="0"/>
              <a:t>Thirty patients undergoing rib stabilization were matched with 30 controls. Length of intensive care unit (controls, 14.1 +/- 2.7 </a:t>
            </a:r>
            <a:r>
              <a:rPr lang="en-US" dirty="0" err="1" smtClean="0"/>
              <a:t>vs</a:t>
            </a:r>
            <a:r>
              <a:rPr lang="en-US" dirty="0" smtClean="0"/>
              <a:t> cases, 12.1 +/- 1.2, P = 0.51) and total hospital (controls, 21.1 +/- 3.9 </a:t>
            </a:r>
            <a:r>
              <a:rPr lang="en-US" dirty="0" err="1" smtClean="0"/>
              <a:t>vs</a:t>
            </a:r>
            <a:r>
              <a:rPr lang="en-US" dirty="0" smtClean="0"/>
              <a:t> cases, 18.8 +/- 1.8, P = 0.59) stay were similar for both groups. There was a trend toward fewer total ventilator days for operative patients (6.5 +/- 1.3 days </a:t>
            </a:r>
            <a:r>
              <a:rPr lang="en-US" dirty="0" err="1" smtClean="0"/>
              <a:t>vs</a:t>
            </a:r>
            <a:r>
              <a:rPr lang="en-US" dirty="0" smtClean="0"/>
              <a:t> 11.2 +/- 2.6 days, P = 0.12). Ventilator days for operative patients from the time of stabilization was 2.9 +/- 0.6 days compared with 9.4 +/- 2.7 days in controls (P = 0.02). Rib fracture fixation may reduce ventilator requirements in trauma patients with severe thoracic injuries. Long-term functional outcomes need to be assessed to ascertain the impact of this procedure.</a:t>
            </a:r>
            <a:endParaRPr lang="en-US" b="1" dirty="0" smtClean="0"/>
          </a:p>
        </p:txBody>
      </p:sp>
      <p:sp>
        <p:nvSpPr>
          <p:cNvPr id="593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7CED7C1-C244-4537-BFE9-6E685973EEB9}" type="slidenum">
              <a:rPr lang="en-US" smtClean="0"/>
              <a:pPr/>
              <a:t>29</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pPr eaLnBrk="1" hangingPunct="1">
              <a:defRPr/>
            </a:pPr>
            <a:r>
              <a:rPr lang="en-US" dirty="0" smtClean="0"/>
              <a:t>In a study published a decade ago from my home country, 66 pts were prospectively evaluated </a:t>
            </a:r>
          </a:p>
          <a:p>
            <a:pPr eaLnBrk="1" hangingPunct="1">
              <a:defRPr/>
            </a:pPr>
            <a:r>
              <a:rPr lang="en-US" dirty="0" smtClean="0"/>
              <a:t>Clinical assessment and pulmonary function testing were performed at 6 months following surgery.</a:t>
            </a:r>
          </a:p>
          <a:p>
            <a:pPr eaLnBrk="1" hangingPunct="1">
              <a:defRPr/>
            </a:pPr>
            <a:r>
              <a:rPr lang="en-US" dirty="0" smtClean="0"/>
              <a:t>Fixation of flail chest injuries can prevent prolonged MV and lung restriction.</a:t>
            </a:r>
          </a:p>
          <a:p>
            <a:pPr eaLnBrk="1" hangingPunct="1">
              <a:defRPr/>
            </a:pPr>
            <a:endParaRPr lang="en-US" dirty="0"/>
          </a:p>
        </p:txBody>
      </p:sp>
      <p:sp>
        <p:nvSpPr>
          <p:cNvPr id="614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208B409-3A59-44C4-A46B-178748CC2697}" type="slidenum">
              <a:rPr lang="en-US" smtClean="0"/>
              <a:pPr/>
              <a:t>30</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Autofit/>
          </a:bodyPr>
          <a:lstStyle/>
          <a:p>
            <a:pPr algn="just" eaLnBrk="1" hangingPunct="1">
              <a:defRPr/>
            </a:pPr>
            <a:r>
              <a:rPr lang="en-US" sz="1400" dirty="0" smtClean="0"/>
              <a:t>But in my opinion one of the most relevant studies published together with </a:t>
            </a:r>
            <a:r>
              <a:rPr lang="en-US" sz="1400" dirty="0" err="1" smtClean="0"/>
              <a:t>Voggenreiter</a:t>
            </a:r>
            <a:r>
              <a:rPr lang="en-US" sz="1400" dirty="0" smtClean="0"/>
              <a:t>, is a study from Japan published in JOT in 02. </a:t>
            </a:r>
          </a:p>
          <a:p>
            <a:pPr algn="just" eaLnBrk="1" hangingPunct="1">
              <a:defRPr/>
            </a:pPr>
            <a:r>
              <a:rPr lang="en-US" sz="1400" dirty="0" smtClean="0"/>
              <a:t>compared the clinical efficacy of surgical stabilization and internal pneumatic stabilization in severe flail chest patients who required prolonged </a:t>
            </a:r>
            <a:r>
              <a:rPr lang="en-US" sz="1400" dirty="0" err="1" smtClean="0"/>
              <a:t>ventilatory</a:t>
            </a:r>
            <a:r>
              <a:rPr lang="en-US" sz="1400" dirty="0" smtClean="0"/>
              <a:t> support.</a:t>
            </a:r>
          </a:p>
          <a:p>
            <a:pPr algn="just" eaLnBrk="1" hangingPunct="1">
              <a:defRPr/>
            </a:pPr>
            <a:r>
              <a:rPr lang="en-US" sz="1400" dirty="0" smtClean="0"/>
              <a:t>Thirty-seven flail chest patients who required mechanical ventilation were enrolled in this study. All the patients received identical respiratory management, including end-tracheal intubation, mechanical ventilation,</a:t>
            </a:r>
          </a:p>
          <a:p>
            <a:pPr algn="just" eaLnBrk="1" hangingPunct="1">
              <a:defRPr/>
            </a:pPr>
            <a:r>
              <a:rPr lang="en-US" sz="1400" dirty="0" smtClean="0"/>
              <a:t>continuous epidural </a:t>
            </a:r>
            <a:r>
              <a:rPr lang="en-US" sz="1400" dirty="0" err="1" smtClean="0"/>
              <a:t>anesthesia,analgesia</a:t>
            </a:r>
            <a:r>
              <a:rPr lang="en-US" sz="1400" dirty="0" smtClean="0"/>
              <a:t>, </a:t>
            </a:r>
            <a:r>
              <a:rPr lang="en-US" sz="1400" dirty="0" err="1" smtClean="0"/>
              <a:t>bronchoscopic</a:t>
            </a:r>
            <a:r>
              <a:rPr lang="en-US" sz="1400" dirty="0" smtClean="0"/>
              <a:t> aspiration, postural drainage, and pulmonary hygiene.</a:t>
            </a:r>
          </a:p>
          <a:p>
            <a:pPr algn="just" eaLnBrk="1" hangingPunct="1">
              <a:defRPr/>
            </a:pPr>
            <a:r>
              <a:rPr lang="en-US" sz="1400" dirty="0" smtClean="0"/>
              <a:t>At 5 days after injury, surgical stabilization with </a:t>
            </a:r>
            <a:r>
              <a:rPr lang="en-US" sz="1400" dirty="0" err="1" smtClean="0"/>
              <a:t>Judet</a:t>
            </a:r>
            <a:r>
              <a:rPr lang="en-US" sz="1400" dirty="0" smtClean="0"/>
              <a:t> struts (S group, n  18) or internal pneumatic stabilization (I </a:t>
            </a:r>
            <a:r>
              <a:rPr lang="en-US" sz="1400" dirty="0" err="1" smtClean="0"/>
              <a:t>group,n</a:t>
            </a:r>
            <a:r>
              <a:rPr lang="en-US" sz="1400" dirty="0" smtClean="0"/>
              <a:t>  19) was randomly assigned</a:t>
            </a:r>
          </a:p>
          <a:p>
            <a:pPr algn="just" eaLnBrk="1" hangingPunct="1">
              <a:defRPr/>
            </a:pPr>
            <a:r>
              <a:rPr lang="en-US" sz="1400" dirty="0" smtClean="0"/>
              <a:t>Surgical group showed a statistical significant shorter </a:t>
            </a:r>
            <a:r>
              <a:rPr lang="en-US" sz="1400" dirty="0" err="1" smtClean="0"/>
              <a:t>ventilatory</a:t>
            </a:r>
            <a:r>
              <a:rPr lang="en-US" sz="1400" dirty="0" smtClean="0"/>
              <a:t> period (10.8  3.4 days). ICU period, pneumonia than the I group</a:t>
            </a:r>
          </a:p>
          <a:p>
            <a:pPr algn="just" eaLnBrk="1" hangingPunct="1">
              <a:defRPr/>
            </a:pPr>
            <a:r>
              <a:rPr lang="en-US" sz="1400" dirty="0" smtClean="0"/>
              <a:t>FVC higher at 1 month and after in surgical group</a:t>
            </a:r>
          </a:p>
          <a:p>
            <a:pPr algn="just" eaLnBrk="1" hangingPunct="1">
              <a:defRPr/>
            </a:pPr>
            <a:r>
              <a:rPr lang="en-US" sz="1400" dirty="0" smtClean="0"/>
              <a:t>Surgical group earlier back to work</a:t>
            </a:r>
          </a:p>
        </p:txBody>
      </p:sp>
      <p:sp>
        <p:nvSpPr>
          <p:cNvPr id="634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80CA57F-631E-4026-B336-A15455CB0C87}" type="slidenum">
              <a:rPr lang="en-US" smtClean="0"/>
              <a:pPr/>
              <a:t>31</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bwMode="auto">
          <a:noFill/>
          <a:ln>
            <a:solidFill>
              <a:srgbClr val="000000"/>
            </a:solidFill>
            <a:miter lim="800000"/>
            <a:headEnd/>
            <a:tailEnd/>
          </a:ln>
        </p:spPr>
      </p:sp>
      <p:sp>
        <p:nvSpPr>
          <p:cNvPr id="655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655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BE147EC-205F-4FB4-A9BC-FC5DCDA82AF4}" type="slidenum">
              <a:rPr lang="en-US" smtClean="0"/>
              <a:pPr/>
              <a:t>32</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p:spPr>
      </p:sp>
      <p:sp>
        <p:nvSpPr>
          <p:cNvPr id="675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Even at long term, surgical group morbidity showed to be significantly lower than conservative.</a:t>
            </a:r>
          </a:p>
        </p:txBody>
      </p:sp>
      <p:sp>
        <p:nvSpPr>
          <p:cNvPr id="675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FB33124-A341-4A10-9387-2545821C319C}" type="slidenum">
              <a:rPr lang="en-US" smtClean="0"/>
              <a:pPr/>
              <a:t>33</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pPr>
              <a:defRPr/>
            </a:pPr>
            <a:fld id="{4A9137A5-D18C-4687-860A-FCA28837A465}" type="slidenum">
              <a:rPr lang="en-US" smtClean="0"/>
              <a:pPr>
                <a:defRPr/>
              </a:pPr>
              <a:t>34</a:t>
            </a:fld>
            <a:endParaRPr lang="en-US"/>
          </a:p>
        </p:txBody>
      </p:sp>
    </p:spTree>
    <p:extLst>
      <p:ext uri="{BB962C8B-B14F-4D97-AF65-F5344CB8AC3E}">
        <p14:creationId xmlns="" xmlns:p14="http://schemas.microsoft.com/office/powerpoint/2010/main" val="34572435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706" name="Text Box 1"/>
          <p:cNvSpPr>
            <a:spLocks noGrp="1" noRot="1" noChangeAspect="1" noChangeArrowheads="1"/>
          </p:cNvSpPr>
          <p:nvPr>
            <p:ph type="sldImg"/>
          </p:nvPr>
        </p:nvSpPr>
        <p:spPr bwMode="auto">
          <a:xfrm>
            <a:off x="1143000" y="695325"/>
            <a:ext cx="4572000" cy="3429000"/>
          </a:xfrm>
          <a:solidFill>
            <a:srgbClr val="FFFFFF"/>
          </a:solidFill>
          <a:ln>
            <a:solidFill>
              <a:srgbClr val="000000"/>
            </a:solidFill>
            <a:miter lim="800000"/>
            <a:headEnd/>
            <a:tailEnd/>
          </a:ln>
        </p:spPr>
      </p:sp>
      <p:sp>
        <p:nvSpPr>
          <p:cNvPr id="72707" name="Text Box 2"/>
          <p:cNvSpPr>
            <a:spLocks noGrp="1" noChangeArrowheads="1"/>
          </p:cNvSpPr>
          <p:nvPr>
            <p:ph type="body" idx="1"/>
          </p:nvPr>
        </p:nvSpPr>
        <p:spPr bwMode="auto">
          <a:noFill/>
        </p:spPr>
        <p:txBody>
          <a:bodyPr wrap="none" numCol="1" anchor="ctr"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So which fixation option do we have nowadays? ………………. Which one is best?</a:t>
            </a:r>
          </a:p>
        </p:txBody>
      </p:sp>
      <p:sp>
        <p:nvSpPr>
          <p:cNvPr id="552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3527C45-C8AC-4878-A040-64305766C713}" type="slidenum">
              <a:rPr lang="en-US" smtClean="0"/>
              <a:pPr/>
              <a:t>36</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4</a:t>
            </a:fld>
            <a:endParaRPr lang="ko-KR" altLang="en-US"/>
          </a:p>
        </p:txBody>
      </p:sp>
    </p:spTree>
    <p:extLst>
      <p:ext uri="{BB962C8B-B14F-4D97-AF65-F5344CB8AC3E}">
        <p14:creationId xmlns="" xmlns:p14="http://schemas.microsoft.com/office/powerpoint/2010/main" val="415396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39</a:t>
            </a:fld>
            <a:endParaRPr lang="ko-KR" altLang="en-US"/>
          </a:p>
        </p:txBody>
      </p:sp>
    </p:spTree>
    <p:extLst>
      <p:ext uri="{BB962C8B-B14F-4D97-AF65-F5344CB8AC3E}">
        <p14:creationId xmlns="" xmlns:p14="http://schemas.microsoft.com/office/powerpoint/2010/main" val="38481932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4B965B89-9CAD-4A8E-9D27-5F26A9ED2D6D}" type="slidenum">
              <a:rPr lang="ko-KR" altLang="en-US" smtClean="0"/>
              <a:pPr/>
              <a:t>40</a:t>
            </a:fld>
            <a:endParaRPr lang="ko-KR" altLang="en-US"/>
          </a:p>
        </p:txBody>
      </p:sp>
    </p:spTree>
    <p:extLst>
      <p:ext uri="{BB962C8B-B14F-4D97-AF65-F5344CB8AC3E}">
        <p14:creationId xmlns="" xmlns:p14="http://schemas.microsoft.com/office/powerpoint/2010/main" val="24699832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41</a:t>
            </a:fld>
            <a:endParaRPr lang="ko-KR" altLang="en-US"/>
          </a:p>
        </p:txBody>
      </p:sp>
    </p:spTree>
    <p:extLst>
      <p:ext uri="{BB962C8B-B14F-4D97-AF65-F5344CB8AC3E}">
        <p14:creationId xmlns="" xmlns:p14="http://schemas.microsoft.com/office/powerpoint/2010/main" val="29575592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4B965B89-9CAD-4A8E-9D27-5F26A9ED2D6D}" type="slidenum">
              <a:rPr lang="ko-KR" altLang="en-US" smtClean="0"/>
              <a:pPr/>
              <a:t>42</a:t>
            </a:fld>
            <a:endParaRPr lang="ko-KR" altLang="en-US"/>
          </a:p>
        </p:txBody>
      </p:sp>
    </p:spTree>
    <p:extLst>
      <p:ext uri="{BB962C8B-B14F-4D97-AF65-F5344CB8AC3E}">
        <p14:creationId xmlns="" xmlns:p14="http://schemas.microsoft.com/office/powerpoint/2010/main" val="1662011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43</a:t>
            </a:fld>
            <a:endParaRPr lang="ko-KR" altLang="en-US"/>
          </a:p>
        </p:txBody>
      </p:sp>
    </p:spTree>
    <p:extLst>
      <p:ext uri="{BB962C8B-B14F-4D97-AF65-F5344CB8AC3E}">
        <p14:creationId xmlns="" xmlns:p14="http://schemas.microsoft.com/office/powerpoint/2010/main" val="27228592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44</a:t>
            </a:fld>
            <a:endParaRPr lang="ko-KR" altLang="en-US"/>
          </a:p>
        </p:txBody>
      </p:sp>
    </p:spTree>
    <p:extLst>
      <p:ext uri="{BB962C8B-B14F-4D97-AF65-F5344CB8AC3E}">
        <p14:creationId xmlns="" xmlns:p14="http://schemas.microsoft.com/office/powerpoint/2010/main" val="23255367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45</a:t>
            </a:fld>
            <a:endParaRPr lang="ko-KR" altLang="en-US"/>
          </a:p>
        </p:txBody>
      </p:sp>
    </p:spTree>
    <p:extLst>
      <p:ext uri="{BB962C8B-B14F-4D97-AF65-F5344CB8AC3E}">
        <p14:creationId xmlns="" xmlns:p14="http://schemas.microsoft.com/office/powerpoint/2010/main" val="17367579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46</a:t>
            </a:fld>
            <a:endParaRPr lang="ko-KR" altLang="en-US"/>
          </a:p>
        </p:txBody>
      </p:sp>
    </p:spTree>
    <p:extLst>
      <p:ext uri="{BB962C8B-B14F-4D97-AF65-F5344CB8AC3E}">
        <p14:creationId xmlns="" xmlns:p14="http://schemas.microsoft.com/office/powerpoint/2010/main" val="34971721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47</a:t>
            </a:fld>
            <a:endParaRPr lang="ko-KR" altLang="en-US"/>
          </a:p>
        </p:txBody>
      </p:sp>
    </p:spTree>
    <p:extLst>
      <p:ext uri="{BB962C8B-B14F-4D97-AF65-F5344CB8AC3E}">
        <p14:creationId xmlns="" xmlns:p14="http://schemas.microsoft.com/office/powerpoint/2010/main" val="30943103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48</a:t>
            </a:fld>
            <a:endParaRPr lang="ko-KR" altLang="en-US"/>
          </a:p>
        </p:txBody>
      </p:sp>
    </p:spTree>
    <p:extLst>
      <p:ext uri="{BB962C8B-B14F-4D97-AF65-F5344CB8AC3E}">
        <p14:creationId xmlns="" xmlns:p14="http://schemas.microsoft.com/office/powerpoint/2010/main" val="1399377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5</a:t>
            </a:fld>
            <a:endParaRPr lang="ko-KR" altLang="en-US"/>
          </a:p>
        </p:txBody>
      </p:sp>
    </p:spTree>
    <p:extLst>
      <p:ext uri="{BB962C8B-B14F-4D97-AF65-F5344CB8AC3E}">
        <p14:creationId xmlns="" xmlns:p14="http://schemas.microsoft.com/office/powerpoint/2010/main" val="41525202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49</a:t>
            </a:fld>
            <a:endParaRPr lang="ko-KR" altLang="en-US"/>
          </a:p>
        </p:txBody>
      </p:sp>
    </p:spTree>
    <p:extLst>
      <p:ext uri="{BB962C8B-B14F-4D97-AF65-F5344CB8AC3E}">
        <p14:creationId xmlns="" xmlns:p14="http://schemas.microsoft.com/office/powerpoint/2010/main" val="9483727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50</a:t>
            </a:fld>
            <a:endParaRPr lang="ko-KR" altLang="en-US"/>
          </a:p>
        </p:txBody>
      </p:sp>
    </p:spTree>
    <p:extLst>
      <p:ext uri="{BB962C8B-B14F-4D97-AF65-F5344CB8AC3E}">
        <p14:creationId xmlns="" xmlns:p14="http://schemas.microsoft.com/office/powerpoint/2010/main" val="3453698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6</a:t>
            </a:fld>
            <a:endParaRPr lang="ko-KR" altLang="en-US"/>
          </a:p>
        </p:txBody>
      </p:sp>
    </p:spTree>
    <p:extLst>
      <p:ext uri="{BB962C8B-B14F-4D97-AF65-F5344CB8AC3E}">
        <p14:creationId xmlns="" xmlns:p14="http://schemas.microsoft.com/office/powerpoint/2010/main" val="1169737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7</a:t>
            </a:fld>
            <a:endParaRPr lang="ko-KR" altLang="en-US"/>
          </a:p>
        </p:txBody>
      </p:sp>
    </p:spTree>
    <p:extLst>
      <p:ext uri="{BB962C8B-B14F-4D97-AF65-F5344CB8AC3E}">
        <p14:creationId xmlns="" xmlns:p14="http://schemas.microsoft.com/office/powerpoint/2010/main" val="6876266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슬라이드 이미지 개체 틀 1"/>
          <p:cNvSpPr>
            <a:spLocks noGrp="1" noRot="1" noChangeAspect="1" noTextEdit="1"/>
          </p:cNvSpPr>
          <p:nvPr>
            <p:ph type="sldImg"/>
          </p:nvPr>
        </p:nvSpPr>
        <p:spPr>
          <a:ln/>
        </p:spPr>
      </p:sp>
      <p:sp>
        <p:nvSpPr>
          <p:cNvPr id="81923" name="슬라이드 노트 개체 틀 2"/>
          <p:cNvSpPr>
            <a:spLocks noGrp="1"/>
          </p:cNvSpPr>
          <p:nvPr>
            <p:ph type="body" idx="1"/>
          </p:nvPr>
        </p:nvSpPr>
        <p:spPr>
          <a:xfrm>
            <a:off x="685800" y="4343400"/>
            <a:ext cx="5486400" cy="4114800"/>
          </a:xfrm>
          <a:noFill/>
        </p:spPr>
        <p:txBody>
          <a:bodyPr/>
          <a:lstStyle/>
          <a:p>
            <a:endParaRPr lang="ko-KR" altLang="en-US" dirty="0" smtClean="0"/>
          </a:p>
        </p:txBody>
      </p:sp>
      <p:sp>
        <p:nvSpPr>
          <p:cNvPr id="4" name="슬라이드 번호 개체 틀 3"/>
          <p:cNvSpPr txBox="1">
            <a:spLocks noGrp="1"/>
          </p:cNvSpPr>
          <p:nvPr/>
        </p:nvSpPr>
        <p:spPr>
          <a:xfrm>
            <a:off x="3884613" y="8685213"/>
            <a:ext cx="2971800" cy="457200"/>
          </a:xfrm>
          <a:prstGeom prst="rect">
            <a:avLst/>
          </a:prstGeom>
          <a:noFill/>
        </p:spPr>
        <p:txBody>
          <a:bodyPr anchor="b"/>
          <a:lstStyle/>
          <a:p>
            <a:pPr algn="r" fontAlgn="auto">
              <a:spcBef>
                <a:spcPts val="0"/>
              </a:spcBef>
              <a:spcAft>
                <a:spcPts val="0"/>
              </a:spcAft>
              <a:defRPr/>
            </a:pPr>
            <a:fld id="{5BF8DD5F-D093-402F-9BE9-29C90FC3FF57}" type="slidenum">
              <a:rPr kumimoji="0" lang="ko-KR" altLang="en-US" sz="1200" b="0">
                <a:solidFill>
                  <a:schemeClr val="tx1"/>
                </a:solidFill>
                <a:latin typeface="+mn-lt"/>
                <a:ea typeface="+mn-ea"/>
              </a:rPr>
              <a:pPr algn="r" fontAlgn="auto">
                <a:spcBef>
                  <a:spcPts val="0"/>
                </a:spcBef>
                <a:spcAft>
                  <a:spcPts val="0"/>
                </a:spcAft>
                <a:defRPr/>
              </a:pPr>
              <a:t>8</a:t>
            </a:fld>
            <a:endParaRPr kumimoji="0" lang="ko-KR" altLang="en-US" sz="1200" b="0">
              <a:solidFill>
                <a:schemeClr val="tx1"/>
              </a:solidFill>
              <a:latin typeface="+mn-lt"/>
              <a:ea typeface="+mn-e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9</a:t>
            </a:fld>
            <a:endParaRPr lang="ko-KR" altLang="en-US"/>
          </a:p>
        </p:txBody>
      </p:sp>
    </p:spTree>
    <p:extLst>
      <p:ext uri="{BB962C8B-B14F-4D97-AF65-F5344CB8AC3E}">
        <p14:creationId xmlns="" xmlns:p14="http://schemas.microsoft.com/office/powerpoint/2010/main" val="35043279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D49AD30C-C3B4-4075-9A0A-36AC96BD448F}" type="slidenum">
              <a:rPr lang="ko-KR" altLang="en-US" smtClean="0"/>
              <a:pPr/>
              <a:t>11</a:t>
            </a:fld>
            <a:endParaRPr lang="ko-KR" altLang="en-US"/>
          </a:p>
        </p:txBody>
      </p:sp>
    </p:spTree>
    <p:extLst>
      <p:ext uri="{BB962C8B-B14F-4D97-AF65-F5344CB8AC3E}">
        <p14:creationId xmlns="" xmlns:p14="http://schemas.microsoft.com/office/powerpoint/2010/main" val="5293435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7F46090C-4288-47C7-AAD6-41DE0253C6E5}" type="datetimeFigureOut">
              <a:rPr lang="ko-KR" altLang="en-US" smtClean="0"/>
              <a:pPr/>
              <a:t>2012-06-01</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0A215162-66D9-4024-8ACE-964E2237D36F}" type="slidenum">
              <a:rPr lang="ko-KR" altLang="en-US" smtClean="0"/>
              <a:pPr/>
              <a:t>‹#›</a:t>
            </a:fld>
            <a:endParaRPr lang="ko-KR"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7F46090C-4288-47C7-AAD6-41DE0253C6E5}" type="datetimeFigureOut">
              <a:rPr lang="ko-KR" altLang="en-US" smtClean="0"/>
              <a:pPr/>
              <a:t>2012-06-01</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0A215162-66D9-4024-8ACE-964E2237D36F}" type="slidenum">
              <a:rPr lang="ko-KR" altLang="en-US" smtClean="0"/>
              <a:pPr/>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7F46090C-4288-47C7-AAD6-41DE0253C6E5}" type="datetimeFigureOut">
              <a:rPr lang="ko-KR" altLang="en-US" smtClean="0"/>
              <a:pPr/>
              <a:t>2012-06-01</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0A215162-66D9-4024-8ACE-964E2237D36F}" type="slidenum">
              <a:rPr lang="ko-KR" altLang="en-US" smtClean="0"/>
              <a:pPr/>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7F46090C-4288-47C7-AAD6-41DE0253C6E5}" type="datetimeFigureOut">
              <a:rPr lang="ko-KR" altLang="en-US" smtClean="0"/>
              <a:pPr/>
              <a:t>2012-06-01</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0A215162-66D9-4024-8ACE-964E2237D36F}" type="slidenum">
              <a:rPr lang="ko-KR" altLang="en-US" smtClean="0"/>
              <a:pPr/>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7F46090C-4288-47C7-AAD6-41DE0253C6E5}" type="datetimeFigureOut">
              <a:rPr lang="ko-KR" altLang="en-US" smtClean="0"/>
              <a:pPr/>
              <a:t>2012-06-01</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0A215162-66D9-4024-8ACE-964E2237D36F}" type="slidenum">
              <a:rPr lang="ko-KR" altLang="en-US" smtClean="0"/>
              <a:pPr/>
              <a:t>‹#›</a:t>
            </a:fld>
            <a:endParaRPr lang="ko-K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7F46090C-4288-47C7-AAD6-41DE0253C6E5}" type="datetimeFigureOut">
              <a:rPr lang="ko-KR" altLang="en-US" smtClean="0"/>
              <a:pPr/>
              <a:t>2012-06-01</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0A215162-66D9-4024-8ACE-964E2237D36F}" type="slidenum">
              <a:rPr lang="ko-KR" altLang="en-US" smtClean="0"/>
              <a:pPr/>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7F46090C-4288-47C7-AAD6-41DE0253C6E5}" type="datetimeFigureOut">
              <a:rPr lang="ko-KR" altLang="en-US" smtClean="0"/>
              <a:pPr/>
              <a:t>2012-06-01</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0A215162-66D9-4024-8ACE-964E2237D36F}" type="slidenum">
              <a:rPr lang="ko-KR" altLang="en-US" smtClean="0"/>
              <a:pPr/>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7F46090C-4288-47C7-AAD6-41DE0253C6E5}" type="datetimeFigureOut">
              <a:rPr lang="ko-KR" altLang="en-US" smtClean="0"/>
              <a:pPr/>
              <a:t>2012-06-01</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0A215162-66D9-4024-8ACE-964E2237D36F}" type="slidenum">
              <a:rPr lang="ko-KR" altLang="en-US" smtClean="0"/>
              <a:pPr/>
              <a:t>‹#›</a:t>
            </a:fld>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7F46090C-4288-47C7-AAD6-41DE0253C6E5}" type="datetimeFigureOut">
              <a:rPr lang="ko-KR" altLang="en-US" smtClean="0"/>
              <a:pPr/>
              <a:t>2012-06-01</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0A215162-66D9-4024-8ACE-964E2237D36F}" type="slidenum">
              <a:rPr lang="ko-KR" altLang="en-US" smtClean="0"/>
              <a:pPr/>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7F46090C-4288-47C7-AAD6-41DE0253C6E5}" type="datetimeFigureOut">
              <a:rPr lang="ko-KR" altLang="en-US" smtClean="0"/>
              <a:pPr/>
              <a:t>2012-06-01</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0A215162-66D9-4024-8ACE-964E2237D36F}" type="slidenum">
              <a:rPr lang="ko-KR" altLang="en-US" smtClean="0"/>
              <a:pPr/>
              <a:t>‹#›</a:t>
            </a:fld>
            <a:endParaRPr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7F46090C-4288-47C7-AAD6-41DE0253C6E5}" type="datetimeFigureOut">
              <a:rPr lang="ko-KR" altLang="en-US" smtClean="0"/>
              <a:pPr/>
              <a:t>2012-06-01</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0A215162-66D9-4024-8ACE-964E2237D36F}" type="slidenum">
              <a:rPr lang="ko-KR" altLang="en-US" smtClean="0"/>
              <a:pPr/>
              <a:t>‹#›</a:t>
            </a:fld>
            <a:endParaRPr lang="ko-K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46090C-4288-47C7-AAD6-41DE0253C6E5}" type="datetimeFigureOut">
              <a:rPr lang="ko-KR" altLang="en-US" smtClean="0"/>
              <a:pPr/>
              <a:t>2012-06-01</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215162-66D9-4024-8ACE-964E2237D36F}"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33.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png"/><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45.jpeg"/></Relationships>
</file>

<file path=ppt/slides/_rels/slide4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47.jpeg"/></Relationships>
</file>

<file path=ppt/slides/_rels/slide4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48.png"/><Relationship Id="rId7" Type="http://schemas.openxmlformats.org/officeDocument/2006/relationships/image" Target="../media/image50.pn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microsoft.com/office/2007/relationships/hdphoto" Target="../media/hdphoto2.wdp"/><Relationship Id="rId5" Type="http://schemas.openxmlformats.org/officeDocument/2006/relationships/image" Target="../media/image49.png"/><Relationship Id="rId4" Type="http://schemas.microsoft.com/office/2007/relationships/hdphoto" Target="../media/hdphoto1.wdp"/></Relationships>
</file>

<file path=ppt/slides/_rels/slide4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683568" y="1340768"/>
            <a:ext cx="7772400" cy="1470025"/>
          </a:xfrm>
        </p:spPr>
        <p:txBody>
          <a:bodyPr>
            <a:noAutofit/>
          </a:bodyPr>
          <a:lstStyle/>
          <a:p>
            <a:r>
              <a:rPr lang="ko-KR" altLang="en-US" sz="4000" b="1" dirty="0" smtClean="0">
                <a:latin typeface="Arial" pitchFamily="34" charset="0"/>
                <a:cs typeface="Arial" pitchFamily="34" charset="0"/>
              </a:rPr>
              <a:t>중증외상 </a:t>
            </a:r>
            <a:r>
              <a:rPr lang="en-US" altLang="ko-KR" sz="4000" b="1" dirty="0" smtClean="0">
                <a:latin typeface="Arial" pitchFamily="34" charset="0"/>
                <a:cs typeface="Arial" pitchFamily="34" charset="0"/>
              </a:rPr>
              <a:t>: </a:t>
            </a:r>
            <a:r>
              <a:rPr lang="ko-KR" altLang="en-US" sz="4000" b="1" dirty="0" smtClean="0">
                <a:latin typeface="Arial" pitchFamily="34" charset="0"/>
                <a:cs typeface="Arial" pitchFamily="34" charset="0"/>
              </a:rPr>
              <a:t>흉부심장혈관외과의 새로운 영역</a:t>
            </a:r>
            <a:r>
              <a:rPr lang="ko-KR" altLang="ko-KR" sz="3600" i="1" dirty="0"/>
              <a:t/>
            </a:r>
            <a:br>
              <a:rPr lang="ko-KR" altLang="ko-KR" sz="3600" i="1" dirty="0"/>
            </a:br>
            <a:r>
              <a:rPr lang="en-US" altLang="ko-KR" sz="6000" b="1" dirty="0" smtClean="0">
                <a:latin typeface="Arial" pitchFamily="34" charset="0"/>
                <a:cs typeface="Arial" pitchFamily="34" charset="0"/>
              </a:rPr>
              <a:t> </a:t>
            </a:r>
            <a:endParaRPr lang="ko-KR" altLang="en-US" sz="6000" b="1" dirty="0">
              <a:latin typeface="Arial" pitchFamily="34" charset="0"/>
              <a:cs typeface="Arial" pitchFamily="34" charset="0"/>
            </a:endParaRPr>
          </a:p>
        </p:txBody>
      </p:sp>
      <p:sp>
        <p:nvSpPr>
          <p:cNvPr id="3" name="부제목 2"/>
          <p:cNvSpPr>
            <a:spLocks noGrp="1"/>
          </p:cNvSpPr>
          <p:nvPr>
            <p:ph type="subTitle" idx="1"/>
          </p:nvPr>
        </p:nvSpPr>
        <p:spPr>
          <a:xfrm>
            <a:off x="1371600" y="4941168"/>
            <a:ext cx="6400800" cy="1270992"/>
          </a:xfrm>
        </p:spPr>
        <p:txBody>
          <a:bodyPr>
            <a:noAutofit/>
          </a:bodyPr>
          <a:lstStyle/>
          <a:p>
            <a:r>
              <a:rPr lang="en-US" altLang="ko-KR" sz="2400" i="1" dirty="0" smtClean="0">
                <a:latin typeface="Arial" pitchFamily="34" charset="0"/>
                <a:cs typeface="Arial" pitchFamily="34" charset="0"/>
              </a:rPr>
              <a:t>H. M. Cho</a:t>
            </a:r>
          </a:p>
          <a:p>
            <a:r>
              <a:rPr lang="en-US" altLang="ko-KR" sz="2000" dirty="0" smtClean="0">
                <a:latin typeface="Arial" pitchFamily="34" charset="0"/>
                <a:cs typeface="Arial" pitchFamily="34" charset="0"/>
              </a:rPr>
              <a:t>Department of Trauma &amp; Surgical Critical Care, Konyang University Hospital, </a:t>
            </a:r>
            <a:r>
              <a:rPr lang="en-US" altLang="ko-KR" sz="2000" dirty="0" err="1" smtClean="0">
                <a:latin typeface="Arial" pitchFamily="34" charset="0"/>
                <a:cs typeface="Arial" pitchFamily="34" charset="0"/>
              </a:rPr>
              <a:t>Daejeon</a:t>
            </a:r>
            <a:r>
              <a:rPr lang="en-US" altLang="ko-KR" sz="2000" dirty="0" smtClean="0">
                <a:latin typeface="Arial" pitchFamily="34" charset="0"/>
                <a:cs typeface="Arial" pitchFamily="34" charset="0"/>
              </a:rPr>
              <a:t>, Korea </a:t>
            </a:r>
            <a:endParaRPr lang="ko-KR" altLang="en-US" sz="2000" dirty="0">
              <a:latin typeface="Arial" pitchFamily="34" charset="0"/>
              <a:cs typeface="Arial" pitchFamily="34" charset="0"/>
            </a:endParaRPr>
          </a:p>
        </p:txBody>
      </p:sp>
      <p:pic>
        <p:nvPicPr>
          <p:cNvPr id="4" name="그림 3" descr="MM900219110.GIF"/>
          <p:cNvPicPr>
            <a:picLocks noChangeAspect="1"/>
          </p:cNvPicPr>
          <p:nvPr/>
        </p:nvPicPr>
        <p:blipFill>
          <a:blip r:embed="rId3" cstate="print"/>
          <a:stretch>
            <a:fillRect/>
          </a:stretch>
        </p:blipFill>
        <p:spPr>
          <a:xfrm>
            <a:off x="7022284" y="4808840"/>
            <a:ext cx="1767728" cy="1719952"/>
          </a:xfrm>
          <a:prstGeom prst="rect">
            <a:avLst/>
          </a:prstGeom>
        </p:spPr>
      </p:pic>
      <p:pic>
        <p:nvPicPr>
          <p:cNvPr id="5" name="그림 4" descr="MP900425160.JPG"/>
          <p:cNvPicPr>
            <a:picLocks noChangeAspect="1"/>
          </p:cNvPicPr>
          <p:nvPr/>
        </p:nvPicPr>
        <p:blipFill>
          <a:blip r:embed="rId4" cstate="print"/>
          <a:stretch>
            <a:fillRect/>
          </a:stretch>
        </p:blipFill>
        <p:spPr>
          <a:xfrm>
            <a:off x="3635896" y="2708920"/>
            <a:ext cx="1806670" cy="209992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smtClean="0">
                <a:latin typeface="Arial" pitchFamily="34" charset="0"/>
                <a:cs typeface="Arial" pitchFamily="34" charset="0"/>
              </a:rPr>
              <a:t>Airway Management</a:t>
            </a:r>
            <a:endParaRPr lang="ko-KR" altLang="en-US" b="1" dirty="0">
              <a:latin typeface="Arial" pitchFamily="34" charset="0"/>
              <a:cs typeface="Arial" pitchFamily="34" charset="0"/>
            </a:endParaRPr>
          </a:p>
        </p:txBody>
      </p:sp>
      <p:sp>
        <p:nvSpPr>
          <p:cNvPr id="3" name="텍스트 개체 틀 2"/>
          <p:cNvSpPr>
            <a:spLocks noGrp="1"/>
          </p:cNvSpPr>
          <p:nvPr>
            <p:ph type="body" idx="1"/>
          </p:nvPr>
        </p:nvSpPr>
        <p:spPr/>
        <p:txBody>
          <a:bodyPr>
            <a:normAutofit/>
          </a:bodyPr>
          <a:lstStyle/>
          <a:p>
            <a:pPr algn="ctr"/>
            <a:r>
              <a:rPr lang="en-US" altLang="ko-KR" sz="3200" b="0" dirty="0" smtClean="0">
                <a:latin typeface="Arial" pitchFamily="34" charset="0"/>
                <a:cs typeface="Arial" pitchFamily="34" charset="0"/>
              </a:rPr>
              <a:t>Tracheostomy</a:t>
            </a:r>
            <a:endParaRPr lang="ko-KR" altLang="en-US" sz="3200" b="0" dirty="0">
              <a:latin typeface="Arial" pitchFamily="34" charset="0"/>
              <a:cs typeface="Arial" pitchFamily="34" charset="0"/>
            </a:endParaRPr>
          </a:p>
        </p:txBody>
      </p:sp>
      <p:sp>
        <p:nvSpPr>
          <p:cNvPr id="5" name="텍스트 개체 틀 4"/>
          <p:cNvSpPr>
            <a:spLocks noGrp="1"/>
          </p:cNvSpPr>
          <p:nvPr>
            <p:ph type="body" sz="quarter" idx="3"/>
          </p:nvPr>
        </p:nvSpPr>
        <p:spPr/>
        <p:txBody>
          <a:bodyPr>
            <a:normAutofit/>
          </a:bodyPr>
          <a:lstStyle/>
          <a:p>
            <a:pPr algn="ctr"/>
            <a:r>
              <a:rPr lang="en-US" altLang="ko-KR" sz="3200" b="0" dirty="0" smtClean="0">
                <a:latin typeface="Arial" pitchFamily="34" charset="0"/>
                <a:cs typeface="Arial" pitchFamily="34" charset="0"/>
              </a:rPr>
              <a:t>PDT</a:t>
            </a:r>
            <a:endParaRPr lang="ko-KR" altLang="en-US" sz="3200" b="0" dirty="0">
              <a:latin typeface="Arial" pitchFamily="34" charset="0"/>
              <a:cs typeface="Arial" pitchFamily="34" charset="0"/>
            </a:endParaRPr>
          </a:p>
        </p:txBody>
      </p:sp>
      <p:pic>
        <p:nvPicPr>
          <p:cNvPr id="7" name="Picture 3" descr="C:\imsi\할미새사촌\호흡기계.files\391.jpg"/>
          <p:cNvPicPr>
            <a:picLocks noGrp="1" noChangeAspect="1" noChangeArrowheads="1"/>
          </p:cNvPicPr>
          <p:nvPr>
            <p:ph sz="half" idx="2"/>
          </p:nvPr>
        </p:nvPicPr>
        <p:blipFill>
          <a:blip r:embed="rId2" cstate="print">
            <a:lum bright="-10000" contrast="20000"/>
            <a:extLst>
              <a:ext uri="{28A0092B-C50C-407E-A947-70E740481C1C}">
                <a14:useLocalDpi xmlns="" xmlns:a14="http://schemas.microsoft.com/office/drawing/2010/main" val="0"/>
              </a:ext>
            </a:extLst>
          </a:blip>
          <a:srcRect/>
          <a:stretch>
            <a:fillRect/>
          </a:stretch>
        </p:blipFill>
        <p:spPr bwMode="auto">
          <a:xfrm>
            <a:off x="755575" y="2492896"/>
            <a:ext cx="3543019" cy="33843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2"/>
          <p:cNvPicPr>
            <a:picLocks noGrp="1" noChangeAspect="1" noChangeArrowheads="1"/>
          </p:cNvPicPr>
          <p:nvPr>
            <p:ph sz="quarter" idx="4"/>
          </p:nvPr>
        </p:nvPicPr>
        <p:blipFill>
          <a:blip r:embed="rId3" cstate="print"/>
          <a:srcRect/>
          <a:stretch>
            <a:fillRect/>
          </a:stretch>
        </p:blipFill>
        <p:spPr bwMode="auto">
          <a:xfrm>
            <a:off x="5076056" y="2636912"/>
            <a:ext cx="3441486" cy="3024336"/>
          </a:xfrm>
          <a:prstGeom prst="rect">
            <a:avLst/>
          </a:prstGeom>
          <a:noFill/>
          <a:ln w="9525">
            <a:noFill/>
            <a:miter lim="800000"/>
            <a:headEnd/>
            <a:tailEnd/>
          </a:ln>
        </p:spPr>
      </p:pic>
    </p:spTree>
    <p:extLst>
      <p:ext uri="{BB962C8B-B14F-4D97-AF65-F5344CB8AC3E}">
        <p14:creationId xmlns="" xmlns:p14="http://schemas.microsoft.com/office/powerpoint/2010/main" val="30173482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b="1" dirty="0">
                <a:latin typeface="Arial" pitchFamily="34" charset="0"/>
                <a:cs typeface="Arial" pitchFamily="34" charset="0"/>
              </a:rPr>
              <a:t>Tracheostomy </a:t>
            </a:r>
            <a:r>
              <a:rPr lang="en-US" altLang="ko-KR" dirty="0">
                <a:latin typeface="Arial" pitchFamily="34" charset="0"/>
                <a:cs typeface="Arial" pitchFamily="34" charset="0"/>
              </a:rPr>
              <a:t>&amp;</a:t>
            </a:r>
            <a:r>
              <a:rPr lang="en-US" altLang="ko-KR" b="1" dirty="0">
                <a:latin typeface="Arial" pitchFamily="34" charset="0"/>
                <a:cs typeface="Arial" pitchFamily="34" charset="0"/>
              </a:rPr>
              <a:t> </a:t>
            </a:r>
            <a:r>
              <a:rPr lang="en-US" altLang="ko-KR" b="1" dirty="0" smtClean="0">
                <a:latin typeface="Arial" pitchFamily="34" charset="0"/>
                <a:cs typeface="Arial" pitchFamily="34" charset="0"/>
              </a:rPr>
              <a:t>PDT</a:t>
            </a:r>
            <a:endParaRPr lang="ko-KR" altLang="en-US" b="1" dirty="0"/>
          </a:p>
        </p:txBody>
      </p:sp>
      <p:sp>
        <p:nvSpPr>
          <p:cNvPr id="3" name="내용 개체 틀 2"/>
          <p:cNvSpPr>
            <a:spLocks noGrp="1"/>
          </p:cNvSpPr>
          <p:nvPr>
            <p:ph idx="1"/>
          </p:nvPr>
        </p:nvSpPr>
        <p:spPr>
          <a:xfrm>
            <a:off x="457200" y="1600200"/>
            <a:ext cx="8229600" cy="4997152"/>
          </a:xfrm>
        </p:spPr>
        <p:txBody>
          <a:bodyPr>
            <a:noAutofit/>
          </a:bodyPr>
          <a:lstStyle/>
          <a:p>
            <a:pPr marL="0" indent="0"/>
            <a:r>
              <a:rPr lang="en-US" altLang="ko-KR" sz="2400" b="1" u="sng" dirty="0" smtClean="0">
                <a:latin typeface="Arial" pitchFamily="34" charset="0"/>
                <a:cs typeface="Arial" pitchFamily="34" charset="0"/>
              </a:rPr>
              <a:t> </a:t>
            </a:r>
            <a:r>
              <a:rPr lang="en-US" altLang="ko-KR" sz="2400" b="1" u="sng" dirty="0" err="1" smtClean="0">
                <a:latin typeface="Arial" pitchFamily="34" charset="0"/>
                <a:cs typeface="Arial" pitchFamily="34" charset="0"/>
              </a:rPr>
              <a:t>Tracheostomy</a:t>
            </a:r>
            <a:r>
              <a:rPr lang="en-US" altLang="ko-KR" sz="2400" dirty="0" smtClean="0">
                <a:latin typeface="Arial" pitchFamily="34" charset="0"/>
                <a:cs typeface="Arial" pitchFamily="34" charset="0"/>
              </a:rPr>
              <a:t> </a:t>
            </a:r>
            <a:r>
              <a:rPr lang="en-US" altLang="ko-KR" sz="2400" dirty="0">
                <a:latin typeface="Arial" pitchFamily="34" charset="0"/>
                <a:cs typeface="Arial" pitchFamily="34" charset="0"/>
              </a:rPr>
              <a:t>: mainstay of </a:t>
            </a:r>
            <a:r>
              <a:rPr lang="en-US" altLang="ko-KR" sz="2400" dirty="0" err="1">
                <a:latin typeface="Arial" pitchFamily="34" charset="0"/>
                <a:cs typeface="Arial" pitchFamily="34" charset="0"/>
              </a:rPr>
              <a:t>ventilatory</a:t>
            </a:r>
            <a:r>
              <a:rPr lang="en-US" altLang="ko-KR" sz="2400" dirty="0">
                <a:latin typeface="Arial" pitchFamily="34" charset="0"/>
                <a:cs typeface="Arial" pitchFamily="34" charset="0"/>
              </a:rPr>
              <a:t> care(24%)</a:t>
            </a:r>
          </a:p>
          <a:p>
            <a:pPr marL="0" indent="0"/>
            <a:r>
              <a:rPr lang="en-US" altLang="ko-KR" sz="2400" b="1" u="sng" dirty="0" smtClean="0">
                <a:latin typeface="Arial" pitchFamily="34" charset="0"/>
                <a:cs typeface="Arial" pitchFamily="34" charset="0"/>
              </a:rPr>
              <a:t> </a:t>
            </a:r>
            <a:r>
              <a:rPr lang="en-US" altLang="ko-KR" sz="2400" b="1" u="sng" dirty="0" err="1" smtClean="0">
                <a:latin typeface="Arial" pitchFamily="34" charset="0"/>
                <a:cs typeface="Arial" pitchFamily="34" charset="0"/>
              </a:rPr>
              <a:t>Percutaneous</a:t>
            </a:r>
            <a:r>
              <a:rPr lang="en-US" altLang="ko-KR" sz="2400" dirty="0" smtClean="0">
                <a:latin typeface="Arial" pitchFamily="34" charset="0"/>
                <a:cs typeface="Arial" pitchFamily="34" charset="0"/>
              </a:rPr>
              <a:t> </a:t>
            </a:r>
            <a:r>
              <a:rPr lang="en-US" altLang="ko-KR" sz="2400" dirty="0">
                <a:latin typeface="Arial" pitchFamily="34" charset="0"/>
                <a:cs typeface="Arial" pitchFamily="34" charset="0"/>
              </a:rPr>
              <a:t>&amp; </a:t>
            </a:r>
            <a:r>
              <a:rPr lang="en-US" altLang="ko-KR" sz="2400" b="1" u="sng" dirty="0">
                <a:latin typeface="Arial" pitchFamily="34" charset="0"/>
                <a:cs typeface="Arial" pitchFamily="34" charset="0"/>
              </a:rPr>
              <a:t>Surgical techniques</a:t>
            </a:r>
          </a:p>
          <a:p>
            <a:pPr marL="0" indent="0">
              <a:buNone/>
            </a:pPr>
            <a:r>
              <a:rPr lang="en-US" altLang="ko-KR" sz="2400" dirty="0">
                <a:latin typeface="Arial" pitchFamily="34" charset="0"/>
                <a:cs typeface="Arial" pitchFamily="34" charset="0"/>
              </a:rPr>
              <a:t>      similar risk profile</a:t>
            </a:r>
          </a:p>
          <a:p>
            <a:pPr marL="0" indent="0"/>
            <a:r>
              <a:rPr lang="en-US" altLang="ko-KR" sz="2400" b="1" u="sng" dirty="0" smtClean="0">
                <a:latin typeface="Arial" pitchFamily="34" charset="0"/>
                <a:cs typeface="Arial" pitchFamily="34" charset="0"/>
              </a:rPr>
              <a:t> Benefits </a:t>
            </a:r>
            <a:r>
              <a:rPr lang="en-US" altLang="ko-KR" sz="2400" b="1" u="sng" dirty="0">
                <a:latin typeface="Arial" pitchFamily="34" charset="0"/>
                <a:cs typeface="Arial" pitchFamily="34" charset="0"/>
              </a:rPr>
              <a:t>of </a:t>
            </a:r>
            <a:r>
              <a:rPr lang="en-US" altLang="ko-KR" sz="2400" b="1" u="sng" dirty="0" smtClean="0">
                <a:latin typeface="Arial" pitchFamily="34" charset="0"/>
                <a:cs typeface="Arial" pitchFamily="34" charset="0"/>
              </a:rPr>
              <a:t>Tracheostomy </a:t>
            </a:r>
          </a:p>
          <a:p>
            <a:pPr marL="0" indent="0">
              <a:buNone/>
            </a:pPr>
            <a:r>
              <a:rPr lang="en-US" altLang="ko-KR" sz="2400" dirty="0">
                <a:latin typeface="Arial" pitchFamily="34" charset="0"/>
                <a:cs typeface="Arial" pitchFamily="34" charset="0"/>
              </a:rPr>
              <a:t> </a:t>
            </a:r>
            <a:r>
              <a:rPr lang="en-US" altLang="ko-KR" sz="2400" dirty="0" smtClean="0">
                <a:latin typeface="Arial" pitchFamily="34" charset="0"/>
                <a:cs typeface="Arial" pitchFamily="34" charset="0"/>
              </a:rPr>
              <a:t>     </a:t>
            </a:r>
            <a:r>
              <a:rPr lang="en-US" altLang="ko-KR" sz="2400" dirty="0">
                <a:latin typeface="Arial" pitchFamily="34" charset="0"/>
                <a:cs typeface="Arial" pitchFamily="34" charset="0"/>
              </a:rPr>
              <a:t>↓sedative </a:t>
            </a:r>
            <a:r>
              <a:rPr lang="en-US" altLang="ko-KR" sz="2400" dirty="0" smtClean="0">
                <a:latin typeface="Arial" pitchFamily="34" charset="0"/>
                <a:cs typeface="Arial" pitchFamily="34" charset="0"/>
              </a:rPr>
              <a:t>requirements/↑</a:t>
            </a:r>
            <a:r>
              <a:rPr lang="en-US" altLang="ko-KR" sz="2400" dirty="0">
                <a:latin typeface="Arial" pitchFamily="34" charset="0"/>
                <a:cs typeface="Arial" pitchFamily="34" charset="0"/>
              </a:rPr>
              <a:t>ventilation(work of </a:t>
            </a:r>
            <a:r>
              <a:rPr lang="en-US" altLang="ko-KR" sz="2400" dirty="0" smtClean="0">
                <a:latin typeface="Arial" pitchFamily="34" charset="0"/>
                <a:cs typeface="Arial" pitchFamily="34" charset="0"/>
              </a:rPr>
              <a:t>breathing)</a:t>
            </a:r>
          </a:p>
          <a:p>
            <a:pPr marL="0" indent="0"/>
            <a:r>
              <a:rPr lang="en-US" altLang="ko-KR" sz="2400" b="1" u="sng" dirty="0" smtClean="0">
                <a:latin typeface="Arial" pitchFamily="34" charset="0"/>
                <a:cs typeface="Arial" pitchFamily="34" charset="0"/>
              </a:rPr>
              <a:t> Delay </a:t>
            </a:r>
            <a:r>
              <a:rPr lang="en-US" altLang="ko-KR" sz="2400" b="1" u="sng" dirty="0">
                <a:latin typeface="Arial" pitchFamily="34" charset="0"/>
                <a:cs typeface="Arial" pitchFamily="34" charset="0"/>
              </a:rPr>
              <a:t>of </a:t>
            </a:r>
            <a:r>
              <a:rPr lang="en-US" altLang="ko-KR" sz="2400" b="1" u="sng" dirty="0" smtClean="0">
                <a:latin typeface="Arial" pitchFamily="34" charset="0"/>
                <a:cs typeface="Arial" pitchFamily="34" charset="0"/>
              </a:rPr>
              <a:t>Tracheostomy</a:t>
            </a:r>
            <a:r>
              <a:rPr lang="en-US" altLang="ko-KR" sz="2400" dirty="0">
                <a:latin typeface="Arial" pitchFamily="34" charset="0"/>
                <a:cs typeface="Arial" pitchFamily="34" charset="0"/>
              </a:rPr>
              <a:t>(&gt;10 days) : detrimental</a:t>
            </a:r>
          </a:p>
          <a:p>
            <a:pPr marL="0" indent="0"/>
            <a:r>
              <a:rPr lang="en-US" altLang="ko-KR" sz="2400" b="1" u="sng" dirty="0" smtClean="0">
                <a:latin typeface="Arial" pitchFamily="34" charset="0"/>
                <a:cs typeface="Arial" pitchFamily="34" charset="0"/>
              </a:rPr>
              <a:t> Early Tracheostomy</a:t>
            </a:r>
            <a:r>
              <a:rPr lang="en-US" altLang="ko-KR" sz="2400" b="1" dirty="0" smtClean="0">
                <a:latin typeface="Arial" pitchFamily="34" charset="0"/>
                <a:cs typeface="Arial" pitchFamily="34" charset="0"/>
              </a:rPr>
              <a:t> </a:t>
            </a:r>
            <a:r>
              <a:rPr lang="en-US" altLang="ko-KR" sz="2400" dirty="0" err="1">
                <a:latin typeface="Arial" pitchFamily="34" charset="0"/>
                <a:cs typeface="Arial" pitchFamily="34" charset="0"/>
              </a:rPr>
              <a:t>vs</a:t>
            </a:r>
            <a:r>
              <a:rPr lang="en-US" altLang="ko-KR" sz="2400" dirty="0">
                <a:latin typeface="Arial" pitchFamily="34" charset="0"/>
                <a:cs typeface="Arial" pitchFamily="34" charset="0"/>
              </a:rPr>
              <a:t> </a:t>
            </a:r>
            <a:r>
              <a:rPr lang="en-US" altLang="ko-KR" sz="2400" b="1" u="sng" dirty="0">
                <a:latin typeface="Arial" pitchFamily="34" charset="0"/>
                <a:cs typeface="Arial" pitchFamily="34" charset="0"/>
              </a:rPr>
              <a:t>Late </a:t>
            </a:r>
            <a:r>
              <a:rPr lang="en-US" altLang="ko-KR" sz="2400" b="1" u="sng" dirty="0" smtClean="0">
                <a:latin typeface="Arial" pitchFamily="34" charset="0"/>
                <a:cs typeface="Arial" pitchFamily="34" charset="0"/>
              </a:rPr>
              <a:t>Tracheostomy </a:t>
            </a:r>
          </a:p>
          <a:p>
            <a:pPr marL="0" indent="0">
              <a:buNone/>
            </a:pPr>
            <a:r>
              <a:rPr lang="en-US" altLang="ko-KR" sz="2400" dirty="0">
                <a:latin typeface="Arial" pitchFamily="34" charset="0"/>
                <a:cs typeface="Arial" pitchFamily="34" charset="0"/>
              </a:rPr>
              <a:t> </a:t>
            </a:r>
            <a:r>
              <a:rPr lang="en-US" altLang="ko-KR" sz="2400" dirty="0" smtClean="0">
                <a:latin typeface="Arial" pitchFamily="34" charset="0"/>
                <a:cs typeface="Arial" pitchFamily="34" charset="0"/>
              </a:rPr>
              <a:t>     no </a:t>
            </a:r>
            <a:r>
              <a:rPr lang="en-US" altLang="ko-KR" sz="2400" dirty="0">
                <a:latin typeface="Arial" pitchFamily="34" charset="0"/>
                <a:cs typeface="Arial" pitchFamily="34" charset="0"/>
              </a:rPr>
              <a:t>long-term survival </a:t>
            </a:r>
            <a:r>
              <a:rPr lang="en-US" altLang="ko-KR" sz="2400" dirty="0" smtClean="0">
                <a:latin typeface="Arial" pitchFamily="34" charset="0"/>
                <a:cs typeface="Arial" pitchFamily="34" charset="0"/>
              </a:rPr>
              <a:t>benefit</a:t>
            </a:r>
          </a:p>
          <a:p>
            <a:pPr marL="0" indent="0">
              <a:buNone/>
            </a:pPr>
            <a:r>
              <a:rPr lang="en-US" altLang="ko-KR" sz="2400" dirty="0">
                <a:latin typeface="Arial" pitchFamily="34" charset="0"/>
                <a:cs typeface="Arial" pitchFamily="34" charset="0"/>
              </a:rPr>
              <a:t> </a:t>
            </a:r>
            <a:r>
              <a:rPr lang="en-US" altLang="ko-KR" sz="2400" dirty="0" smtClean="0">
                <a:latin typeface="Arial" pitchFamily="34" charset="0"/>
                <a:cs typeface="Arial" pitchFamily="34" charset="0"/>
              </a:rPr>
              <a:t>     ↓</a:t>
            </a:r>
            <a:r>
              <a:rPr lang="en-US" altLang="ko-KR" sz="2400" dirty="0">
                <a:latin typeface="Arial" pitchFamily="34" charset="0"/>
                <a:cs typeface="Arial" pitchFamily="34" charset="0"/>
              </a:rPr>
              <a:t>duration of artificial </a:t>
            </a:r>
            <a:r>
              <a:rPr lang="en-US" altLang="ko-KR" sz="2400" dirty="0" smtClean="0">
                <a:latin typeface="Arial" pitchFamily="34" charset="0"/>
                <a:cs typeface="Arial" pitchFamily="34" charset="0"/>
              </a:rPr>
              <a:t>ventilation/↓LOS </a:t>
            </a:r>
            <a:r>
              <a:rPr lang="en-US" altLang="ko-KR" sz="2400" dirty="0">
                <a:latin typeface="Arial" pitchFamily="34" charset="0"/>
                <a:cs typeface="Arial" pitchFamily="34" charset="0"/>
              </a:rPr>
              <a:t>in the ICU</a:t>
            </a:r>
          </a:p>
          <a:p>
            <a:pPr marL="0" indent="0"/>
            <a:r>
              <a:rPr lang="en-US" altLang="ko-KR" sz="2400" b="1" u="sng" dirty="0" smtClean="0">
                <a:latin typeface="Arial" pitchFamily="34" charset="0"/>
                <a:cs typeface="Arial" pitchFamily="34" charset="0"/>
              </a:rPr>
              <a:t> Future Tracheostomy </a:t>
            </a:r>
            <a:r>
              <a:rPr lang="en-US" altLang="ko-KR" sz="2400" b="1" u="sng" dirty="0">
                <a:latin typeface="Arial" pitchFamily="34" charset="0"/>
                <a:cs typeface="Arial" pitchFamily="34" charset="0"/>
              </a:rPr>
              <a:t>management</a:t>
            </a:r>
            <a:r>
              <a:rPr lang="en-US" altLang="ko-KR" sz="2400" dirty="0">
                <a:latin typeface="Arial" pitchFamily="34" charset="0"/>
                <a:cs typeface="Arial" pitchFamily="34" charset="0"/>
              </a:rPr>
              <a:t>(patient </a:t>
            </a:r>
            <a:r>
              <a:rPr lang="en-US" altLang="ko-KR" sz="2400" dirty="0" smtClean="0">
                <a:latin typeface="Arial" pitchFamily="34" charset="0"/>
                <a:cs typeface="Arial" pitchFamily="34" charset="0"/>
              </a:rPr>
              <a:t>selection)</a:t>
            </a:r>
          </a:p>
          <a:p>
            <a:pPr marL="0" indent="0">
              <a:buNone/>
            </a:pPr>
            <a:r>
              <a:rPr lang="en-US" altLang="ko-KR" sz="2400" dirty="0">
                <a:latin typeface="Arial" pitchFamily="34" charset="0"/>
                <a:cs typeface="Arial" pitchFamily="34" charset="0"/>
              </a:rPr>
              <a:t> </a:t>
            </a:r>
            <a:r>
              <a:rPr lang="en-US" altLang="ko-KR" sz="2400" dirty="0" smtClean="0">
                <a:latin typeface="Arial" pitchFamily="34" charset="0"/>
                <a:cs typeface="Arial" pitchFamily="34" charset="0"/>
              </a:rPr>
              <a:t>     scoring systems : long-term </a:t>
            </a:r>
            <a:r>
              <a:rPr lang="en-US" altLang="ko-KR" sz="2400" dirty="0">
                <a:latin typeface="Arial" pitchFamily="34" charset="0"/>
                <a:cs typeface="Arial" pitchFamily="34" charset="0"/>
              </a:rPr>
              <a:t>mechanical </a:t>
            </a:r>
            <a:r>
              <a:rPr lang="en-US" altLang="ko-KR" sz="2400" dirty="0" smtClean="0">
                <a:latin typeface="Arial" pitchFamily="34" charset="0"/>
                <a:cs typeface="Arial" pitchFamily="34" charset="0"/>
              </a:rPr>
              <a:t>ventilation</a:t>
            </a:r>
            <a:endParaRPr lang="ko-KR" altLang="en-US" sz="2400" dirty="0">
              <a:latin typeface="Arial" pitchFamily="34" charset="0"/>
              <a:cs typeface="Arial" pitchFamily="34" charset="0"/>
            </a:endParaRPr>
          </a:p>
        </p:txBody>
      </p:sp>
    </p:spTree>
    <p:extLst>
      <p:ext uri="{BB962C8B-B14F-4D97-AF65-F5344CB8AC3E}">
        <p14:creationId xmlns="" xmlns:p14="http://schemas.microsoft.com/office/powerpoint/2010/main" val="10585496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b="1" dirty="0" smtClean="0">
                <a:latin typeface="Arial" pitchFamily="34" charset="0"/>
                <a:cs typeface="Arial" pitchFamily="34" charset="0"/>
              </a:rPr>
              <a:t>The Role of Surgeon</a:t>
            </a:r>
            <a:r>
              <a:rPr lang="en-US" altLang="ko-KR" sz="3600" b="1" dirty="0" smtClean="0">
                <a:latin typeface="Arial" pitchFamily="34" charset="0"/>
                <a:cs typeface="Arial" pitchFamily="34" charset="0"/>
              </a:rPr>
              <a:t/>
            </a:r>
            <a:br>
              <a:rPr lang="en-US" altLang="ko-KR" sz="3600" b="1" dirty="0" smtClean="0">
                <a:latin typeface="Arial" pitchFamily="34" charset="0"/>
                <a:cs typeface="Arial" pitchFamily="34" charset="0"/>
              </a:rPr>
            </a:br>
            <a:r>
              <a:rPr lang="en-US" altLang="ko-KR" sz="3200" dirty="0" smtClean="0">
                <a:latin typeface="Arial" pitchFamily="34" charset="0"/>
                <a:cs typeface="Arial" pitchFamily="34" charset="0"/>
              </a:rPr>
              <a:t>(airway management)</a:t>
            </a:r>
            <a:endParaRPr lang="ko-KR" altLang="en-US" sz="3200" dirty="0">
              <a:latin typeface="Arial" pitchFamily="34" charset="0"/>
              <a:cs typeface="Arial" pitchFamily="34" charset="0"/>
            </a:endParaRPr>
          </a:p>
        </p:txBody>
      </p:sp>
      <p:sp>
        <p:nvSpPr>
          <p:cNvPr id="3" name="내용 개체 틀 2"/>
          <p:cNvSpPr>
            <a:spLocks noGrp="1"/>
          </p:cNvSpPr>
          <p:nvPr>
            <p:ph idx="1"/>
          </p:nvPr>
        </p:nvSpPr>
        <p:spPr>
          <a:xfrm>
            <a:off x="827584" y="1628800"/>
            <a:ext cx="7488832" cy="4525963"/>
          </a:xfrm>
        </p:spPr>
        <p:txBody>
          <a:bodyPr>
            <a:normAutofit fontScale="77500" lnSpcReduction="20000"/>
          </a:bodyPr>
          <a:lstStyle/>
          <a:p>
            <a:r>
              <a:rPr lang="en-US" altLang="ko-KR" sz="4100" dirty="0" smtClean="0">
                <a:latin typeface="Arial" pitchFamily="34" charset="0"/>
                <a:cs typeface="Arial" pitchFamily="34" charset="0"/>
              </a:rPr>
              <a:t>↑</a:t>
            </a:r>
            <a:r>
              <a:rPr lang="en-US" altLang="ko-KR" sz="4100" dirty="0" err="1" smtClean="0">
                <a:latin typeface="Arial" pitchFamily="34" charset="0"/>
                <a:cs typeface="Arial" pitchFamily="34" charset="0"/>
              </a:rPr>
              <a:t>Tracheostomy</a:t>
            </a:r>
            <a:r>
              <a:rPr lang="en-US" altLang="ko-KR" sz="4100" dirty="0" smtClean="0">
                <a:latin typeface="Arial" pitchFamily="34" charset="0"/>
                <a:cs typeface="Arial" pitchFamily="34" charset="0"/>
              </a:rPr>
              <a:t> outside OR(ICU)  </a:t>
            </a:r>
          </a:p>
          <a:p>
            <a:r>
              <a:rPr lang="en-US" altLang="ko-KR" sz="4100" dirty="0" smtClean="0">
                <a:latin typeface="Arial" pitchFamily="34" charset="0"/>
                <a:cs typeface="Arial" pitchFamily="34" charset="0"/>
              </a:rPr>
              <a:t>PDT &gt; ST</a:t>
            </a:r>
          </a:p>
          <a:p>
            <a:r>
              <a:rPr lang="en-US" altLang="ko-KR" sz="4100" dirty="0" smtClean="0">
                <a:latin typeface="Arial" pitchFamily="34" charset="0"/>
                <a:cs typeface="Arial" pitchFamily="34" charset="0"/>
              </a:rPr>
              <a:t>7% of elective PDT : conversion to ST</a:t>
            </a:r>
          </a:p>
          <a:p>
            <a:r>
              <a:rPr lang="en-US" altLang="ko-KR" sz="4100" dirty="0" smtClean="0">
                <a:latin typeface="Arial" pitchFamily="34" charset="0"/>
                <a:cs typeface="Arial" pitchFamily="34" charset="0"/>
              </a:rPr>
              <a:t>Contraindications of PDT</a:t>
            </a:r>
          </a:p>
          <a:p>
            <a:pPr>
              <a:buNone/>
            </a:pPr>
            <a:r>
              <a:rPr lang="en-US" altLang="ko-KR" sz="3400" dirty="0" smtClean="0">
                <a:latin typeface="Arial" pitchFamily="34" charset="0"/>
                <a:cs typeface="Arial" pitchFamily="34" charset="0"/>
              </a:rPr>
              <a:t>      </a:t>
            </a:r>
            <a:r>
              <a:rPr lang="en-US" altLang="ko-KR" sz="3400" dirty="0" smtClean="0">
                <a:solidFill>
                  <a:schemeClr val="tx1">
                    <a:lumMod val="75000"/>
                    <a:lumOff val="25000"/>
                  </a:schemeClr>
                </a:solidFill>
                <a:latin typeface="Arial" pitchFamily="34" charset="0"/>
                <a:cs typeface="Arial" pitchFamily="34" charset="0"/>
              </a:rPr>
              <a:t>- morbid obesity</a:t>
            </a:r>
          </a:p>
          <a:p>
            <a:pPr>
              <a:buNone/>
            </a:pPr>
            <a:r>
              <a:rPr lang="en-US" altLang="ko-KR" sz="3400" dirty="0" smtClean="0">
                <a:solidFill>
                  <a:schemeClr val="tx1">
                    <a:lumMod val="75000"/>
                    <a:lumOff val="25000"/>
                  </a:schemeClr>
                </a:solidFill>
                <a:latin typeface="Arial" pitchFamily="34" charset="0"/>
                <a:cs typeface="Arial" pitchFamily="34" charset="0"/>
              </a:rPr>
              <a:t>      - repeated </a:t>
            </a:r>
            <a:r>
              <a:rPr lang="en-US" altLang="ko-KR" sz="3400" dirty="0" err="1" smtClean="0">
                <a:solidFill>
                  <a:schemeClr val="tx1">
                    <a:lumMod val="75000"/>
                    <a:lumOff val="25000"/>
                  </a:schemeClr>
                </a:solidFill>
                <a:latin typeface="Arial" pitchFamily="34" charset="0"/>
                <a:cs typeface="Arial" pitchFamily="34" charset="0"/>
              </a:rPr>
              <a:t>tracheostomy</a:t>
            </a:r>
            <a:endParaRPr lang="en-US" altLang="ko-KR" sz="3400" dirty="0" smtClean="0">
              <a:solidFill>
                <a:schemeClr val="tx1">
                  <a:lumMod val="75000"/>
                  <a:lumOff val="25000"/>
                </a:schemeClr>
              </a:solidFill>
              <a:latin typeface="Arial" pitchFamily="34" charset="0"/>
              <a:cs typeface="Arial" pitchFamily="34" charset="0"/>
            </a:endParaRPr>
          </a:p>
          <a:p>
            <a:pPr>
              <a:buNone/>
            </a:pPr>
            <a:r>
              <a:rPr lang="en-US" altLang="ko-KR" sz="3400" dirty="0" smtClean="0">
                <a:solidFill>
                  <a:schemeClr val="tx1">
                    <a:lumMod val="75000"/>
                    <a:lumOff val="25000"/>
                  </a:schemeClr>
                </a:solidFill>
                <a:latin typeface="Arial" pitchFamily="34" charset="0"/>
                <a:cs typeface="Arial" pitchFamily="34" charset="0"/>
              </a:rPr>
              <a:t>      - high PEEP</a:t>
            </a:r>
          </a:p>
          <a:p>
            <a:pPr>
              <a:buNone/>
            </a:pPr>
            <a:r>
              <a:rPr lang="en-US" altLang="ko-KR" sz="3400" dirty="0" smtClean="0">
                <a:solidFill>
                  <a:schemeClr val="tx1">
                    <a:lumMod val="75000"/>
                    <a:lumOff val="25000"/>
                  </a:schemeClr>
                </a:solidFill>
                <a:latin typeface="Arial" pitchFamily="34" charset="0"/>
                <a:cs typeface="Arial" pitchFamily="34" charset="0"/>
              </a:rPr>
              <a:t>      - severe </a:t>
            </a:r>
            <a:r>
              <a:rPr lang="en-US" altLang="ko-KR" sz="3400" dirty="0" err="1" smtClean="0">
                <a:solidFill>
                  <a:schemeClr val="tx1">
                    <a:lumMod val="75000"/>
                    <a:lumOff val="25000"/>
                  </a:schemeClr>
                </a:solidFill>
                <a:latin typeface="Arial" pitchFamily="34" charset="0"/>
                <a:cs typeface="Arial" pitchFamily="34" charset="0"/>
              </a:rPr>
              <a:t>coagulopathy</a:t>
            </a:r>
            <a:endParaRPr lang="en-US" altLang="ko-KR" sz="3400" dirty="0" smtClean="0">
              <a:solidFill>
                <a:schemeClr val="tx1">
                  <a:lumMod val="75000"/>
                  <a:lumOff val="25000"/>
                </a:schemeClr>
              </a:solidFill>
              <a:latin typeface="Arial" pitchFamily="34" charset="0"/>
              <a:cs typeface="Arial" pitchFamily="34" charset="0"/>
            </a:endParaRPr>
          </a:p>
          <a:p>
            <a:pPr>
              <a:buNone/>
            </a:pPr>
            <a:r>
              <a:rPr lang="en-US" altLang="ko-KR" sz="3400" dirty="0" smtClean="0">
                <a:solidFill>
                  <a:schemeClr val="tx1">
                    <a:lumMod val="75000"/>
                    <a:lumOff val="25000"/>
                  </a:schemeClr>
                </a:solidFill>
                <a:latin typeface="Arial" pitchFamily="34" charset="0"/>
                <a:cs typeface="Arial" pitchFamily="34" charset="0"/>
              </a:rPr>
              <a:t>      - unusual neck anatomy</a:t>
            </a:r>
          </a:p>
          <a:p>
            <a:r>
              <a:rPr lang="en-US" altLang="ko-KR" sz="4100" dirty="0" smtClean="0">
                <a:latin typeface="Arial" pitchFamily="34" charset="0"/>
                <a:cs typeface="Arial" pitchFamily="34" charset="0"/>
              </a:rPr>
              <a:t>Optimal technique &amp; Timing </a:t>
            </a:r>
          </a:p>
          <a:p>
            <a:endParaRPr lang="ko-KR"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3200" b="1" dirty="0">
                <a:latin typeface="Arial" pitchFamily="34" charset="0"/>
                <a:cs typeface="Arial" pitchFamily="34" charset="0"/>
              </a:rPr>
              <a:t>Surgical Treatment of Severe </a:t>
            </a:r>
            <a:r>
              <a:rPr lang="en-US" altLang="ko-KR" sz="3200" b="1" dirty="0" smtClean="0">
                <a:latin typeface="Arial" pitchFamily="34" charset="0"/>
                <a:cs typeface="Arial" pitchFamily="34" charset="0"/>
              </a:rPr>
              <a:t>Trauma</a:t>
            </a:r>
            <a:endParaRPr lang="ko-KR" altLang="en-US" sz="3200" dirty="0">
              <a:latin typeface="Arial" pitchFamily="34" charset="0"/>
              <a:cs typeface="Arial" pitchFamily="34" charset="0"/>
            </a:endParaRPr>
          </a:p>
        </p:txBody>
      </p:sp>
      <p:sp>
        <p:nvSpPr>
          <p:cNvPr id="3" name="내용 개체 틀 2"/>
          <p:cNvSpPr>
            <a:spLocks noGrp="1"/>
          </p:cNvSpPr>
          <p:nvPr>
            <p:ph idx="1"/>
          </p:nvPr>
        </p:nvSpPr>
        <p:spPr/>
        <p:txBody>
          <a:bodyPr>
            <a:normAutofit fontScale="47500" lnSpcReduction="20000"/>
          </a:bodyPr>
          <a:lstStyle/>
          <a:p>
            <a:r>
              <a:rPr lang="en-US" altLang="ko-KR" sz="5100" b="1" u="sng" dirty="0">
                <a:latin typeface="Arial" pitchFamily="34" charset="0"/>
                <a:cs typeface="Arial" pitchFamily="34" charset="0"/>
              </a:rPr>
              <a:t>Exploratory </a:t>
            </a:r>
            <a:r>
              <a:rPr lang="en-US" altLang="ko-KR" sz="5100" b="1" u="sng" dirty="0" smtClean="0">
                <a:latin typeface="Arial" pitchFamily="34" charset="0"/>
                <a:cs typeface="Arial" pitchFamily="34" charset="0"/>
              </a:rPr>
              <a:t>Thoracotomy</a:t>
            </a:r>
            <a:r>
              <a:rPr lang="en-US" altLang="ko-KR" sz="5100" b="1" dirty="0" smtClean="0">
                <a:latin typeface="Arial" pitchFamily="34" charset="0"/>
                <a:cs typeface="Arial" pitchFamily="34" charset="0"/>
              </a:rPr>
              <a:t> </a:t>
            </a:r>
            <a:r>
              <a:rPr lang="en-US" altLang="ko-KR" dirty="0">
                <a:latin typeface="Arial" pitchFamily="34" charset="0"/>
                <a:cs typeface="Arial" pitchFamily="34" charset="0"/>
              </a:rPr>
              <a:t>: </a:t>
            </a:r>
            <a:r>
              <a:rPr lang="en-US" altLang="ko-KR" sz="3800" dirty="0" smtClean="0">
                <a:latin typeface="Arial" pitchFamily="34" charset="0"/>
                <a:cs typeface="Arial" pitchFamily="34" charset="0"/>
              </a:rPr>
              <a:t>massive </a:t>
            </a:r>
            <a:r>
              <a:rPr lang="en-US" altLang="ko-KR" sz="3800" dirty="0" err="1">
                <a:latin typeface="Arial" pitchFamily="34" charset="0"/>
                <a:cs typeface="Arial" pitchFamily="34" charset="0"/>
              </a:rPr>
              <a:t>hemothorax</a:t>
            </a:r>
            <a:endParaRPr lang="ko-KR" altLang="ko-KR" sz="3800" dirty="0">
              <a:latin typeface="Arial" pitchFamily="34" charset="0"/>
              <a:cs typeface="Arial" pitchFamily="34" charset="0"/>
            </a:endParaRPr>
          </a:p>
          <a:p>
            <a:pPr marL="0" indent="0">
              <a:buNone/>
            </a:pPr>
            <a:r>
              <a:rPr lang="en-US" altLang="ko-KR" sz="3800" dirty="0" smtClean="0">
                <a:latin typeface="Arial" pitchFamily="34" charset="0"/>
                <a:cs typeface="Arial" pitchFamily="34" charset="0"/>
              </a:rPr>
              <a:t>              penetrating  / blunt </a:t>
            </a:r>
            <a:r>
              <a:rPr lang="en-US" altLang="ko-KR" sz="3800" dirty="0">
                <a:latin typeface="Arial" pitchFamily="34" charset="0"/>
                <a:cs typeface="Arial" pitchFamily="34" charset="0"/>
              </a:rPr>
              <a:t>chest </a:t>
            </a:r>
            <a:r>
              <a:rPr lang="en-US" altLang="ko-KR" sz="3800" dirty="0" smtClean="0">
                <a:latin typeface="Arial" pitchFamily="34" charset="0"/>
                <a:cs typeface="Arial" pitchFamily="34" charset="0"/>
              </a:rPr>
              <a:t>trauma</a:t>
            </a:r>
            <a:endParaRPr lang="ko-KR" altLang="ko-KR" sz="3800" dirty="0">
              <a:latin typeface="Arial" pitchFamily="34" charset="0"/>
              <a:cs typeface="Arial" pitchFamily="34" charset="0"/>
            </a:endParaRPr>
          </a:p>
          <a:p>
            <a:r>
              <a:rPr lang="en-US" altLang="ko-KR" sz="5100" b="1" u="sng" dirty="0">
                <a:latin typeface="Arial" pitchFamily="34" charset="0"/>
                <a:cs typeface="Arial" pitchFamily="34" charset="0"/>
              </a:rPr>
              <a:t>Tracheobronchial </a:t>
            </a:r>
            <a:r>
              <a:rPr lang="en-US" altLang="ko-KR" sz="5100" b="1" u="sng" dirty="0" smtClean="0">
                <a:latin typeface="Arial" pitchFamily="34" charset="0"/>
                <a:cs typeface="Arial" pitchFamily="34" charset="0"/>
              </a:rPr>
              <a:t>Repair</a:t>
            </a:r>
            <a:r>
              <a:rPr lang="en-US" altLang="ko-KR" sz="5100" dirty="0" smtClean="0">
                <a:latin typeface="Arial" pitchFamily="34" charset="0"/>
                <a:cs typeface="Arial" pitchFamily="34" charset="0"/>
              </a:rPr>
              <a:t> </a:t>
            </a:r>
            <a:r>
              <a:rPr lang="en-US" altLang="ko-KR" dirty="0">
                <a:latin typeface="Arial" pitchFamily="34" charset="0"/>
                <a:cs typeface="Arial" pitchFamily="34" charset="0"/>
              </a:rPr>
              <a:t>: </a:t>
            </a:r>
            <a:r>
              <a:rPr lang="en-US" altLang="ko-KR" sz="3800" dirty="0" smtClean="0">
                <a:latin typeface="Arial" pitchFamily="34" charset="0"/>
                <a:cs typeface="Arial" pitchFamily="34" charset="0"/>
              </a:rPr>
              <a:t>airway </a:t>
            </a:r>
            <a:r>
              <a:rPr lang="en-US" altLang="ko-KR" sz="3800" dirty="0">
                <a:latin typeface="Arial" pitchFamily="34" charset="0"/>
                <a:cs typeface="Arial" pitchFamily="34" charset="0"/>
              </a:rPr>
              <a:t>injury</a:t>
            </a:r>
            <a:endParaRPr lang="ko-KR" altLang="ko-KR" sz="3800" dirty="0">
              <a:latin typeface="Arial" pitchFamily="34" charset="0"/>
              <a:cs typeface="Arial" pitchFamily="34" charset="0"/>
            </a:endParaRPr>
          </a:p>
          <a:p>
            <a:pPr marL="0" indent="0">
              <a:buNone/>
            </a:pPr>
            <a:r>
              <a:rPr lang="en-US" altLang="ko-KR" dirty="0" smtClean="0">
                <a:latin typeface="Arial" pitchFamily="34" charset="0"/>
                <a:cs typeface="Arial" pitchFamily="34" charset="0"/>
              </a:rPr>
              <a:t>              </a:t>
            </a:r>
            <a:r>
              <a:rPr lang="en-US" altLang="ko-KR" sz="3800" dirty="0" smtClean="0">
                <a:latin typeface="Arial" pitchFamily="34" charset="0"/>
                <a:cs typeface="Arial" pitchFamily="34" charset="0"/>
              </a:rPr>
              <a:t>primary repair</a:t>
            </a:r>
            <a:r>
              <a:rPr lang="en-US" altLang="ko-KR" sz="3800" dirty="0">
                <a:latin typeface="Arial" pitchFamily="34" charset="0"/>
                <a:cs typeface="Arial" pitchFamily="34" charset="0"/>
              </a:rPr>
              <a:t> </a:t>
            </a:r>
            <a:r>
              <a:rPr lang="en-US" altLang="ko-KR" sz="3800" dirty="0" smtClean="0">
                <a:latin typeface="Arial" pitchFamily="34" charset="0"/>
                <a:cs typeface="Arial" pitchFamily="34" charset="0"/>
              </a:rPr>
              <a:t>/ lung </a:t>
            </a:r>
            <a:r>
              <a:rPr lang="en-US" altLang="ko-KR" sz="3800" dirty="0">
                <a:latin typeface="Arial" pitchFamily="34" charset="0"/>
                <a:cs typeface="Arial" pitchFamily="34" charset="0"/>
              </a:rPr>
              <a:t>parenchymal </a:t>
            </a:r>
            <a:r>
              <a:rPr lang="en-US" altLang="ko-KR" sz="3800" dirty="0" smtClean="0">
                <a:latin typeface="Arial" pitchFamily="34" charset="0"/>
                <a:cs typeface="Arial" pitchFamily="34" charset="0"/>
              </a:rPr>
              <a:t>resection</a:t>
            </a:r>
            <a:endParaRPr lang="ko-KR" altLang="ko-KR" sz="3800" dirty="0">
              <a:latin typeface="Arial" pitchFamily="34" charset="0"/>
              <a:cs typeface="Arial" pitchFamily="34" charset="0"/>
            </a:endParaRPr>
          </a:p>
          <a:p>
            <a:r>
              <a:rPr lang="en-US" altLang="ko-KR" sz="5100" b="1" u="sng" dirty="0">
                <a:latin typeface="Arial" pitchFamily="34" charset="0"/>
                <a:cs typeface="Arial" pitchFamily="34" charset="0"/>
              </a:rPr>
              <a:t>Stabilization of </a:t>
            </a:r>
            <a:r>
              <a:rPr lang="en-US" altLang="ko-KR" sz="5100" b="1" u="sng" dirty="0" smtClean="0">
                <a:latin typeface="Arial" pitchFamily="34" charset="0"/>
                <a:cs typeface="Arial" pitchFamily="34" charset="0"/>
              </a:rPr>
              <a:t>Flail </a:t>
            </a:r>
            <a:r>
              <a:rPr lang="en-US" altLang="ko-KR" sz="5100" b="1" u="sng" dirty="0">
                <a:latin typeface="Arial" pitchFamily="34" charset="0"/>
                <a:cs typeface="Arial" pitchFamily="34" charset="0"/>
              </a:rPr>
              <a:t>chest</a:t>
            </a:r>
            <a:r>
              <a:rPr lang="en-US" altLang="ko-KR" sz="5100" dirty="0">
                <a:latin typeface="Arial" pitchFamily="34" charset="0"/>
                <a:cs typeface="Arial" pitchFamily="34" charset="0"/>
              </a:rPr>
              <a:t> </a:t>
            </a:r>
            <a:r>
              <a:rPr lang="en-US" altLang="ko-KR" dirty="0">
                <a:latin typeface="Arial" pitchFamily="34" charset="0"/>
                <a:cs typeface="Arial" pitchFamily="34" charset="0"/>
              </a:rPr>
              <a:t>: </a:t>
            </a:r>
            <a:r>
              <a:rPr lang="en-US" altLang="ko-KR" sz="3800" dirty="0" smtClean="0">
                <a:latin typeface="Arial" pitchFamily="34" charset="0"/>
                <a:cs typeface="Arial" pitchFamily="34" charset="0"/>
              </a:rPr>
              <a:t>multiple </a:t>
            </a:r>
            <a:r>
              <a:rPr lang="en-US" altLang="ko-KR" sz="3800" dirty="0">
                <a:latin typeface="Arial" pitchFamily="34" charset="0"/>
                <a:cs typeface="Arial" pitchFamily="34" charset="0"/>
              </a:rPr>
              <a:t>rib fractures / sternal </a:t>
            </a:r>
            <a:r>
              <a:rPr lang="en-US" altLang="ko-KR" sz="3800" dirty="0" smtClean="0">
                <a:latin typeface="Arial" pitchFamily="34" charset="0"/>
                <a:cs typeface="Arial" pitchFamily="34" charset="0"/>
              </a:rPr>
              <a:t>fracture</a:t>
            </a:r>
            <a:endParaRPr lang="en-US" altLang="ko-KR" sz="3800" dirty="0">
              <a:latin typeface="Arial" pitchFamily="34" charset="0"/>
              <a:cs typeface="Arial" pitchFamily="34" charset="0"/>
            </a:endParaRPr>
          </a:p>
          <a:p>
            <a:pPr marL="0" indent="0">
              <a:buNone/>
            </a:pPr>
            <a:r>
              <a:rPr lang="en-US" altLang="ko-KR" sz="3800" dirty="0">
                <a:latin typeface="Arial" pitchFamily="34" charset="0"/>
                <a:cs typeface="Arial" pitchFamily="34" charset="0"/>
              </a:rPr>
              <a:t> </a:t>
            </a:r>
            <a:r>
              <a:rPr lang="en-US" altLang="ko-KR" sz="3800" dirty="0" smtClean="0">
                <a:latin typeface="Arial" pitchFamily="34" charset="0"/>
                <a:cs typeface="Arial" pitchFamily="34" charset="0"/>
              </a:rPr>
              <a:t>             early </a:t>
            </a:r>
            <a:r>
              <a:rPr lang="en-US" altLang="ko-KR" sz="3800" dirty="0">
                <a:latin typeface="Arial" pitchFamily="34" charset="0"/>
                <a:cs typeface="Arial" pitchFamily="34" charset="0"/>
              </a:rPr>
              <a:t>surgical fixation </a:t>
            </a:r>
            <a:r>
              <a:rPr lang="en-US" altLang="ko-KR" sz="3800" dirty="0" err="1">
                <a:latin typeface="Arial" pitchFamily="34" charset="0"/>
                <a:cs typeface="Arial" pitchFamily="34" charset="0"/>
              </a:rPr>
              <a:t>vs</a:t>
            </a:r>
            <a:r>
              <a:rPr lang="en-US" altLang="ko-KR" sz="3800" dirty="0">
                <a:latin typeface="Arial" pitchFamily="34" charset="0"/>
                <a:cs typeface="Arial" pitchFamily="34" charset="0"/>
              </a:rPr>
              <a:t> conservative </a:t>
            </a:r>
            <a:r>
              <a:rPr lang="en-US" altLang="ko-KR" sz="3800" dirty="0" smtClean="0">
                <a:latin typeface="Arial" pitchFamily="34" charset="0"/>
                <a:cs typeface="Arial" pitchFamily="34" charset="0"/>
              </a:rPr>
              <a:t>treatment</a:t>
            </a:r>
            <a:endParaRPr lang="ko-KR" altLang="ko-KR" sz="3800" dirty="0">
              <a:latin typeface="Arial" pitchFamily="34" charset="0"/>
              <a:cs typeface="Arial" pitchFamily="34" charset="0"/>
            </a:endParaRPr>
          </a:p>
          <a:p>
            <a:r>
              <a:rPr lang="en-US" altLang="ko-KR" sz="5100" b="1" u="sng" dirty="0">
                <a:latin typeface="Arial" pitchFamily="34" charset="0"/>
                <a:cs typeface="Arial" pitchFamily="34" charset="0"/>
              </a:rPr>
              <a:t>Cardiac / Aortic </a:t>
            </a:r>
            <a:r>
              <a:rPr lang="en-US" altLang="ko-KR" sz="5100" b="1" u="sng" dirty="0" smtClean="0">
                <a:latin typeface="Arial" pitchFamily="34" charset="0"/>
                <a:cs typeface="Arial" pitchFamily="34" charset="0"/>
              </a:rPr>
              <a:t>Surgery</a:t>
            </a:r>
            <a:r>
              <a:rPr lang="en-US" altLang="ko-KR" sz="5100" dirty="0" smtClean="0">
                <a:latin typeface="Arial" pitchFamily="34" charset="0"/>
                <a:cs typeface="Arial" pitchFamily="34" charset="0"/>
              </a:rPr>
              <a:t> </a:t>
            </a:r>
            <a:endParaRPr lang="en-US" altLang="ko-KR" dirty="0">
              <a:latin typeface="Arial" pitchFamily="34" charset="0"/>
              <a:cs typeface="Arial" pitchFamily="34" charset="0"/>
            </a:endParaRPr>
          </a:p>
          <a:p>
            <a:pPr marL="0" indent="0">
              <a:buNone/>
            </a:pPr>
            <a:r>
              <a:rPr lang="en-US" altLang="ko-KR" sz="3800" dirty="0" smtClean="0">
                <a:latin typeface="Arial" pitchFamily="34" charset="0"/>
                <a:cs typeface="Arial" pitchFamily="34" charset="0"/>
              </a:rPr>
              <a:t>              myocardial </a:t>
            </a:r>
            <a:r>
              <a:rPr lang="en-US" altLang="ko-KR" sz="3800" dirty="0">
                <a:latin typeface="Arial" pitchFamily="34" charset="0"/>
                <a:cs typeface="Arial" pitchFamily="34" charset="0"/>
              </a:rPr>
              <a:t>or </a:t>
            </a:r>
            <a:r>
              <a:rPr lang="en-US" altLang="ko-KR" sz="3800" dirty="0" err="1">
                <a:latin typeface="Arial" pitchFamily="34" charset="0"/>
                <a:cs typeface="Arial" pitchFamily="34" charset="0"/>
              </a:rPr>
              <a:t>valvular</a:t>
            </a:r>
            <a:r>
              <a:rPr lang="en-US" altLang="ko-KR" sz="3800" dirty="0">
                <a:latin typeface="Arial" pitchFamily="34" charset="0"/>
                <a:cs typeface="Arial" pitchFamily="34" charset="0"/>
              </a:rPr>
              <a:t> rupture / aortic rupture</a:t>
            </a:r>
            <a:endParaRPr lang="ko-KR" altLang="ko-KR" sz="3800" dirty="0">
              <a:latin typeface="Arial" pitchFamily="34" charset="0"/>
              <a:cs typeface="Arial" pitchFamily="34" charset="0"/>
            </a:endParaRPr>
          </a:p>
          <a:p>
            <a:pPr marL="0" indent="0">
              <a:buNone/>
            </a:pPr>
            <a:r>
              <a:rPr lang="en-US" altLang="ko-KR" sz="3800" dirty="0">
                <a:latin typeface="Arial" pitchFamily="34" charset="0"/>
                <a:cs typeface="Arial" pitchFamily="34" charset="0"/>
              </a:rPr>
              <a:t> </a:t>
            </a:r>
            <a:r>
              <a:rPr lang="en-US" altLang="ko-KR" sz="3800" dirty="0" smtClean="0">
                <a:latin typeface="Arial" pitchFamily="34" charset="0"/>
                <a:cs typeface="Arial" pitchFamily="34" charset="0"/>
              </a:rPr>
              <a:t>             repair </a:t>
            </a:r>
            <a:r>
              <a:rPr lang="en-US" altLang="ko-KR" sz="3800" dirty="0">
                <a:latin typeface="Arial" pitchFamily="34" charset="0"/>
                <a:cs typeface="Arial" pitchFamily="34" charset="0"/>
              </a:rPr>
              <a:t>/ replacement / stent graft</a:t>
            </a:r>
            <a:endParaRPr lang="ko-KR" altLang="ko-KR" sz="3800" dirty="0">
              <a:latin typeface="Arial" pitchFamily="34" charset="0"/>
              <a:cs typeface="Arial" pitchFamily="34" charset="0"/>
            </a:endParaRPr>
          </a:p>
          <a:p>
            <a:r>
              <a:rPr lang="en-US" altLang="ko-KR" sz="5100" b="1" u="sng" dirty="0">
                <a:latin typeface="Arial" pitchFamily="34" charset="0"/>
                <a:cs typeface="Arial" pitchFamily="34" charset="0"/>
              </a:rPr>
              <a:t>Vascular </a:t>
            </a:r>
            <a:r>
              <a:rPr lang="en-US" altLang="ko-KR" sz="5100" b="1" u="sng" dirty="0" smtClean="0">
                <a:latin typeface="Arial" pitchFamily="34" charset="0"/>
                <a:cs typeface="Arial" pitchFamily="34" charset="0"/>
              </a:rPr>
              <a:t>Surgery</a:t>
            </a:r>
            <a:r>
              <a:rPr lang="en-US" altLang="ko-KR" sz="5100" dirty="0" smtClean="0">
                <a:latin typeface="Arial" pitchFamily="34" charset="0"/>
                <a:cs typeface="Arial" pitchFamily="34" charset="0"/>
              </a:rPr>
              <a:t> </a:t>
            </a:r>
            <a:r>
              <a:rPr lang="en-US" altLang="ko-KR" dirty="0">
                <a:latin typeface="Arial" pitchFamily="34" charset="0"/>
                <a:cs typeface="Arial" pitchFamily="34" charset="0"/>
              </a:rPr>
              <a:t>: </a:t>
            </a:r>
            <a:r>
              <a:rPr lang="en-US" altLang="ko-KR" dirty="0" smtClean="0">
                <a:latin typeface="Arial" pitchFamily="34" charset="0"/>
                <a:cs typeface="Arial" pitchFamily="34" charset="0"/>
              </a:rPr>
              <a:t>arterial </a:t>
            </a:r>
            <a:r>
              <a:rPr lang="en-US" altLang="ko-KR" dirty="0">
                <a:latin typeface="Arial" pitchFamily="34" charset="0"/>
                <a:cs typeface="Arial" pitchFamily="34" charset="0"/>
              </a:rPr>
              <a:t>or venous rupture</a:t>
            </a:r>
            <a:endParaRPr lang="ko-KR" altLang="ko-KR" dirty="0">
              <a:latin typeface="Arial" pitchFamily="34" charset="0"/>
              <a:cs typeface="Arial" pitchFamily="34" charset="0"/>
            </a:endParaRPr>
          </a:p>
          <a:p>
            <a:pPr marL="0" indent="0">
              <a:buNone/>
            </a:pPr>
            <a:r>
              <a:rPr lang="en-US" altLang="ko-KR" sz="3800" dirty="0">
                <a:latin typeface="Arial" pitchFamily="34" charset="0"/>
                <a:cs typeface="Arial" pitchFamily="34" charset="0"/>
              </a:rPr>
              <a:t> </a:t>
            </a:r>
            <a:r>
              <a:rPr lang="en-US" altLang="ko-KR" sz="3800" dirty="0" smtClean="0">
                <a:latin typeface="Arial" pitchFamily="34" charset="0"/>
                <a:cs typeface="Arial" pitchFamily="34" charset="0"/>
              </a:rPr>
              <a:t>             ligation </a:t>
            </a:r>
            <a:r>
              <a:rPr lang="en-US" altLang="ko-KR" sz="3800" dirty="0">
                <a:latin typeface="Arial" pitchFamily="34" charset="0"/>
                <a:cs typeface="Arial" pitchFamily="34" charset="0"/>
              </a:rPr>
              <a:t>/ repair / bypass graft</a:t>
            </a:r>
            <a:endParaRPr lang="ko-KR" altLang="ko-KR" sz="3800" dirty="0">
              <a:latin typeface="Arial" pitchFamily="34" charset="0"/>
              <a:cs typeface="Arial" pitchFamily="34" charset="0"/>
            </a:endParaRPr>
          </a:p>
          <a:p>
            <a:r>
              <a:rPr lang="en-US" altLang="ko-KR" sz="5100" b="1" u="sng" dirty="0">
                <a:latin typeface="Arial" pitchFamily="34" charset="0"/>
                <a:cs typeface="Arial" pitchFamily="34" charset="0"/>
              </a:rPr>
              <a:t>CPB &amp; DHCA</a:t>
            </a:r>
            <a:r>
              <a:rPr lang="en-US" altLang="ko-KR" sz="5100" dirty="0">
                <a:latin typeface="Arial" pitchFamily="34" charset="0"/>
                <a:cs typeface="Arial" pitchFamily="34" charset="0"/>
              </a:rPr>
              <a:t> </a:t>
            </a:r>
            <a:r>
              <a:rPr lang="en-US" altLang="ko-KR" sz="5100" dirty="0" smtClean="0">
                <a:latin typeface="Arial" pitchFamily="34" charset="0"/>
                <a:cs typeface="Arial" pitchFamily="34" charset="0"/>
              </a:rPr>
              <a:t> </a:t>
            </a:r>
          </a:p>
          <a:p>
            <a:pPr marL="0" indent="0">
              <a:buNone/>
            </a:pPr>
            <a:r>
              <a:rPr lang="en-US" altLang="ko-KR" sz="3800" dirty="0">
                <a:latin typeface="Arial" pitchFamily="34" charset="0"/>
                <a:cs typeface="Arial" pitchFamily="34" charset="0"/>
              </a:rPr>
              <a:t> </a:t>
            </a:r>
            <a:r>
              <a:rPr lang="en-US" altLang="ko-KR" sz="3800" dirty="0" smtClean="0">
                <a:latin typeface="Arial" pitchFamily="34" charset="0"/>
                <a:cs typeface="Arial" pitchFamily="34" charset="0"/>
              </a:rPr>
              <a:t>             penetrating </a:t>
            </a:r>
            <a:r>
              <a:rPr lang="en-US" altLang="ko-KR" sz="3800" dirty="0">
                <a:latin typeface="Arial" pitchFamily="34" charset="0"/>
                <a:cs typeface="Arial" pitchFamily="34" charset="0"/>
              </a:rPr>
              <a:t>thoracic vascular injuries / abdominal trauma</a:t>
            </a:r>
            <a:endParaRPr lang="ko-KR" altLang="ko-KR" sz="3800" dirty="0">
              <a:latin typeface="Arial" pitchFamily="34" charset="0"/>
              <a:cs typeface="Arial" pitchFamily="34" charset="0"/>
            </a:endParaRPr>
          </a:p>
          <a:p>
            <a:pPr marL="0" indent="0">
              <a:buNone/>
            </a:pPr>
            <a:r>
              <a:rPr lang="en-US" altLang="ko-KR" sz="3800" dirty="0">
                <a:latin typeface="Arial" pitchFamily="34" charset="0"/>
                <a:cs typeface="Arial" pitchFamily="34" charset="0"/>
              </a:rPr>
              <a:t> </a:t>
            </a:r>
            <a:r>
              <a:rPr lang="en-US" altLang="ko-KR" sz="3800" dirty="0" smtClean="0">
                <a:latin typeface="Arial" pitchFamily="34" charset="0"/>
                <a:cs typeface="Arial" pitchFamily="34" charset="0"/>
              </a:rPr>
              <a:t>             optimal </a:t>
            </a:r>
            <a:r>
              <a:rPr lang="en-US" altLang="ko-KR" sz="3800" dirty="0">
                <a:latin typeface="Arial" pitchFamily="34" charset="0"/>
                <a:cs typeface="Arial" pitchFamily="34" charset="0"/>
              </a:rPr>
              <a:t>exposure for precise </a:t>
            </a:r>
            <a:r>
              <a:rPr lang="en-US" altLang="ko-KR" sz="3800" dirty="0" smtClean="0">
                <a:latin typeface="Arial" pitchFamily="34" charset="0"/>
                <a:cs typeface="Arial" pitchFamily="34" charset="0"/>
              </a:rPr>
              <a:t>repair</a:t>
            </a:r>
            <a:endParaRPr lang="ko-KR" altLang="ko-KR" sz="3800" dirty="0">
              <a:latin typeface="Arial" pitchFamily="34" charset="0"/>
              <a:cs typeface="Arial" pitchFamily="34" charset="0"/>
            </a:endParaRPr>
          </a:p>
        </p:txBody>
      </p:sp>
    </p:spTree>
    <p:extLst>
      <p:ext uri="{BB962C8B-B14F-4D97-AF65-F5344CB8AC3E}">
        <p14:creationId xmlns="" xmlns:p14="http://schemas.microsoft.com/office/powerpoint/2010/main" val="28022227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Documents and Settings\konyang\바탕 화면\학생강의-3.bmp"/>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24000" y="228600"/>
            <a:ext cx="6477000" cy="6453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1992409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C:\Documents and Settings\konyang\바탕 화면\학생강의-1.bmp"/>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04800" y="914401"/>
            <a:ext cx="8686800" cy="5337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7629327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1"/>
            <a:ext cx="3491881" cy="3385422"/>
          </a:xfrm>
          <a:prstGeom prst="rect">
            <a:avLst/>
          </a:prstGeom>
        </p:spPr>
      </p:pic>
      <p:pic>
        <p:nvPicPr>
          <p:cNvPr id="3" name="그림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 y="3567477"/>
            <a:ext cx="3491881" cy="3302829"/>
          </a:xfrm>
          <a:prstGeom prst="rect">
            <a:avLst/>
          </a:prstGeom>
        </p:spPr>
      </p:pic>
      <p:pic>
        <p:nvPicPr>
          <p:cNvPr id="4" name="Picture 2" descr="C:\Documents and Settings\konyang\바탕 화면\Trauma-4001.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635896" y="260648"/>
            <a:ext cx="5317067" cy="6477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6304127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내용 개체 틀 5" descr="coronal0015.jpg"/>
          <p:cNvPicPr>
            <a:picLocks noChangeAspect="1"/>
          </p:cNvPicPr>
          <p:nvPr/>
        </p:nvPicPr>
        <p:blipFill>
          <a:blip r:embed="rId2" cstate="print"/>
          <a:stretch>
            <a:fillRect/>
          </a:stretch>
        </p:blipFill>
        <p:spPr>
          <a:xfrm>
            <a:off x="0" y="0"/>
            <a:ext cx="5229200" cy="5229200"/>
          </a:xfrm>
          <a:prstGeom prst="rect">
            <a:avLst/>
          </a:prstGeom>
        </p:spPr>
      </p:pic>
      <p:pic>
        <p:nvPicPr>
          <p:cNvPr id="3" name="내용 개체 틀 3" descr="broncho0003.jpg"/>
          <p:cNvPicPr>
            <a:picLocks noChangeAspect="1"/>
          </p:cNvPicPr>
          <p:nvPr/>
        </p:nvPicPr>
        <p:blipFill>
          <a:blip r:embed="rId3" cstate="print"/>
          <a:stretch>
            <a:fillRect/>
          </a:stretch>
        </p:blipFill>
        <p:spPr>
          <a:xfrm>
            <a:off x="4283967" y="3212976"/>
            <a:ext cx="4860032" cy="3645024"/>
          </a:xfrm>
          <a:prstGeom prst="rect">
            <a:avLst/>
          </a:prstGeom>
        </p:spPr>
      </p:pic>
    </p:spTree>
    <p:extLst>
      <p:ext uri="{BB962C8B-B14F-4D97-AF65-F5344CB8AC3E}">
        <p14:creationId xmlns="" xmlns:p14="http://schemas.microsoft.com/office/powerpoint/2010/main" val="12456789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내용 개체 틀 3" descr="DSC_0376.JPG"/>
          <p:cNvPicPr>
            <a:picLocks noChangeAspect="1"/>
          </p:cNvPicPr>
          <p:nvPr/>
        </p:nvPicPr>
        <p:blipFill>
          <a:blip r:embed="rId2" cstate="print"/>
          <a:stretch>
            <a:fillRect/>
          </a:stretch>
        </p:blipFill>
        <p:spPr>
          <a:xfrm>
            <a:off x="251520" y="620688"/>
            <a:ext cx="8609188" cy="5718043"/>
          </a:xfrm>
          <a:prstGeom prst="rect">
            <a:avLst/>
          </a:prstGeom>
        </p:spPr>
      </p:pic>
    </p:spTree>
    <p:extLst>
      <p:ext uri="{BB962C8B-B14F-4D97-AF65-F5344CB8AC3E}">
        <p14:creationId xmlns="" xmlns:p14="http://schemas.microsoft.com/office/powerpoint/2010/main" val="7331441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내용 개체 틀 3" descr="Bronchoscopy0004.jpg"/>
          <p:cNvPicPr>
            <a:picLocks noChangeAspect="1"/>
          </p:cNvPicPr>
          <p:nvPr/>
        </p:nvPicPr>
        <p:blipFill>
          <a:blip r:embed="rId2" cstate="print"/>
          <a:stretch>
            <a:fillRect/>
          </a:stretch>
        </p:blipFill>
        <p:spPr>
          <a:xfrm>
            <a:off x="3580454" y="0"/>
            <a:ext cx="5580112" cy="4185084"/>
          </a:xfrm>
          <a:prstGeom prst="rect">
            <a:avLst/>
          </a:prstGeom>
        </p:spPr>
      </p:pic>
      <p:pic>
        <p:nvPicPr>
          <p:cNvPr id="3" name="내용 개체 틀 3" descr="broncho(1220)0002.jpg"/>
          <p:cNvPicPr>
            <a:picLocks noChangeAspect="1"/>
          </p:cNvPicPr>
          <p:nvPr/>
        </p:nvPicPr>
        <p:blipFill>
          <a:blip r:embed="rId3" cstate="print"/>
          <a:stretch>
            <a:fillRect/>
          </a:stretch>
        </p:blipFill>
        <p:spPr>
          <a:xfrm>
            <a:off x="0" y="2713248"/>
            <a:ext cx="5532106" cy="4149080"/>
          </a:xfrm>
          <a:prstGeom prst="rect">
            <a:avLst/>
          </a:prstGeom>
        </p:spPr>
      </p:pic>
      <p:sp>
        <p:nvSpPr>
          <p:cNvPr id="4" name="TextBox 3"/>
          <p:cNvSpPr txBox="1"/>
          <p:nvPr/>
        </p:nvSpPr>
        <p:spPr>
          <a:xfrm>
            <a:off x="1754201" y="980728"/>
            <a:ext cx="1826141" cy="646331"/>
          </a:xfrm>
          <a:prstGeom prst="rect">
            <a:avLst/>
          </a:prstGeom>
          <a:noFill/>
        </p:spPr>
        <p:txBody>
          <a:bodyPr wrap="none" rtlCol="0">
            <a:spAutoFit/>
          </a:bodyPr>
          <a:lstStyle/>
          <a:p>
            <a:r>
              <a:rPr lang="en-US" altLang="ko-KR" sz="2400" dirty="0" smtClean="0">
                <a:latin typeface="Arial" pitchFamily="34" charset="0"/>
                <a:cs typeface="Arial" pitchFamily="34" charset="0"/>
              </a:rPr>
              <a:t>POD #5 </a:t>
            </a:r>
            <a:r>
              <a:rPr lang="en-US" altLang="ko-KR" sz="3600" b="1" dirty="0" smtClean="0">
                <a:latin typeface="Arial" pitchFamily="34" charset="0"/>
                <a:cs typeface="Arial" pitchFamily="34" charset="0"/>
              </a:rPr>
              <a:t>→</a:t>
            </a:r>
            <a:endParaRPr lang="ko-KR" altLang="en-US" sz="3600" b="1" dirty="0">
              <a:latin typeface="Arial" pitchFamily="34" charset="0"/>
              <a:cs typeface="Arial" pitchFamily="34" charset="0"/>
            </a:endParaRPr>
          </a:p>
        </p:txBody>
      </p:sp>
      <p:sp>
        <p:nvSpPr>
          <p:cNvPr id="5" name="TextBox 4"/>
          <p:cNvSpPr txBox="1"/>
          <p:nvPr/>
        </p:nvSpPr>
        <p:spPr>
          <a:xfrm>
            <a:off x="5532106" y="5343598"/>
            <a:ext cx="2040943" cy="646331"/>
          </a:xfrm>
          <a:prstGeom prst="rect">
            <a:avLst/>
          </a:prstGeom>
          <a:noFill/>
        </p:spPr>
        <p:txBody>
          <a:bodyPr wrap="none" rtlCol="0">
            <a:spAutoFit/>
          </a:bodyPr>
          <a:lstStyle/>
          <a:p>
            <a:r>
              <a:rPr lang="en-US" altLang="ko-KR" sz="3600" dirty="0" smtClean="0">
                <a:latin typeface="Arial" pitchFamily="34" charset="0"/>
                <a:cs typeface="Arial" pitchFamily="34" charset="0"/>
              </a:rPr>
              <a:t>← </a:t>
            </a:r>
            <a:r>
              <a:rPr lang="en-US" altLang="ko-KR" sz="2400" dirty="0" smtClean="0">
                <a:latin typeface="Arial" pitchFamily="34" charset="0"/>
                <a:cs typeface="Arial" pitchFamily="34" charset="0"/>
              </a:rPr>
              <a:t>POD #26</a:t>
            </a:r>
            <a:endParaRPr lang="ko-KR" altLang="en-US" sz="2400" dirty="0">
              <a:latin typeface="Arial" pitchFamily="34" charset="0"/>
              <a:cs typeface="Arial" pitchFamily="34" charset="0"/>
            </a:endParaRPr>
          </a:p>
        </p:txBody>
      </p:sp>
    </p:spTree>
    <p:extLst>
      <p:ext uri="{BB962C8B-B14F-4D97-AF65-F5344CB8AC3E}">
        <p14:creationId xmlns="" xmlns:p14="http://schemas.microsoft.com/office/powerpoint/2010/main" val="27398292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descr="천안함.jpg"/>
          <p:cNvPicPr>
            <a:picLocks noChangeAspect="1"/>
          </p:cNvPicPr>
          <p:nvPr/>
        </p:nvPicPr>
        <p:blipFill>
          <a:blip r:embed="rId2" cstate="print"/>
          <a:stretch>
            <a:fillRect/>
          </a:stretch>
        </p:blipFill>
        <p:spPr>
          <a:xfrm>
            <a:off x="251520" y="260648"/>
            <a:ext cx="4215102" cy="2808311"/>
          </a:xfrm>
          <a:prstGeom prst="rect">
            <a:avLst/>
          </a:prstGeom>
        </p:spPr>
      </p:pic>
      <p:pic>
        <p:nvPicPr>
          <p:cNvPr id="4" name="내용 개체 틀 3" descr="연평도.jpg"/>
          <p:cNvPicPr>
            <a:picLocks noChangeAspect="1"/>
          </p:cNvPicPr>
          <p:nvPr/>
        </p:nvPicPr>
        <p:blipFill>
          <a:blip r:embed="rId3" cstate="print"/>
          <a:stretch>
            <a:fillRect/>
          </a:stretch>
        </p:blipFill>
        <p:spPr>
          <a:xfrm>
            <a:off x="4644008" y="260648"/>
            <a:ext cx="4215103" cy="2808312"/>
          </a:xfrm>
          <a:prstGeom prst="rect">
            <a:avLst/>
          </a:prstGeom>
        </p:spPr>
      </p:pic>
      <p:pic>
        <p:nvPicPr>
          <p:cNvPr id="5" name="내용 개체 틀 3" descr="석해균.jpg"/>
          <p:cNvPicPr>
            <a:picLocks noChangeAspect="1"/>
          </p:cNvPicPr>
          <p:nvPr/>
        </p:nvPicPr>
        <p:blipFill>
          <a:blip r:embed="rId4" cstate="print"/>
          <a:stretch>
            <a:fillRect/>
          </a:stretch>
        </p:blipFill>
        <p:spPr>
          <a:xfrm>
            <a:off x="1403648" y="3212976"/>
            <a:ext cx="6350000" cy="35052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표 1"/>
          <p:cNvGraphicFramePr>
            <a:graphicFrameLocks noGrp="1"/>
          </p:cNvGraphicFramePr>
          <p:nvPr/>
        </p:nvGraphicFramePr>
        <p:xfrm>
          <a:off x="1071538" y="642918"/>
          <a:ext cx="7072362" cy="5882640"/>
        </p:xfrm>
        <a:graphic>
          <a:graphicData uri="http://schemas.openxmlformats.org/drawingml/2006/table">
            <a:tbl>
              <a:tblPr/>
              <a:tblGrid>
                <a:gridCol w="2678473"/>
                <a:gridCol w="1592953"/>
                <a:gridCol w="1610538"/>
                <a:gridCol w="1190398"/>
              </a:tblGrid>
              <a:tr h="183504">
                <a:tc>
                  <a:txBody>
                    <a:bodyPr/>
                    <a:lstStyle/>
                    <a:p>
                      <a:pPr algn="just" latinLnBrk="1">
                        <a:spcAft>
                          <a:spcPts val="0"/>
                        </a:spcAft>
                      </a:pPr>
                      <a:r>
                        <a:rPr lang="en-US" sz="1800" kern="100" dirty="0" smtClean="0">
                          <a:latin typeface="Arial" pitchFamily="34" charset="0"/>
                          <a:ea typeface="맑은 고딕"/>
                          <a:cs typeface="Arial" pitchFamily="34" charset="0"/>
                        </a:rPr>
                        <a:t>Variables</a:t>
                      </a:r>
                      <a:endParaRPr lang="en-US" sz="18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just" latinLnBrk="1">
                        <a:spcAft>
                          <a:spcPts val="0"/>
                        </a:spcAft>
                      </a:pPr>
                      <a:r>
                        <a:rPr lang="en-US" sz="1800" kern="100" dirty="0">
                          <a:latin typeface="Arial" pitchFamily="34" charset="0"/>
                          <a:ea typeface="맑은 고딕"/>
                          <a:cs typeface="Arial" pitchFamily="34" charset="0"/>
                        </a:rPr>
                        <a:t>&lt;</a:t>
                      </a:r>
                      <a:r>
                        <a:rPr lang="en-US" sz="1800" kern="100" dirty="0" smtClean="0">
                          <a:latin typeface="Arial" pitchFamily="34" charset="0"/>
                          <a:ea typeface="맑은 고딕"/>
                          <a:cs typeface="Arial" pitchFamily="34" charset="0"/>
                        </a:rPr>
                        <a:t>48hrs(n=17)</a:t>
                      </a:r>
                      <a:endParaRPr lang="ko-KR" sz="18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just" latinLnBrk="1">
                        <a:spcAft>
                          <a:spcPts val="0"/>
                        </a:spcAft>
                      </a:pPr>
                      <a:r>
                        <a:rPr lang="en-US" sz="1800" kern="100" dirty="0" smtClean="0">
                          <a:latin typeface="Arial" pitchFamily="34" charset="0"/>
                          <a:ea typeface="맑은 고딕"/>
                          <a:cs typeface="Arial" pitchFamily="34" charset="0"/>
                        </a:rPr>
                        <a:t>&gt;48hrs(n=13)</a:t>
                      </a:r>
                      <a:endParaRPr lang="ko-KR" sz="18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just" latinLnBrk="1">
                        <a:spcAft>
                          <a:spcPts val="0"/>
                        </a:spcAft>
                      </a:pPr>
                      <a:r>
                        <a:rPr lang="en-US" altLang="ko-KR" sz="1800" kern="100" dirty="0" smtClean="0">
                          <a:latin typeface="Arial" pitchFamily="34" charset="0"/>
                          <a:ea typeface="맑은 고딕"/>
                          <a:cs typeface="Arial" pitchFamily="34" charset="0"/>
                        </a:rPr>
                        <a:t>p-value</a:t>
                      </a:r>
                      <a:endParaRPr lang="ko-KR" sz="18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r>
              <a:tr h="183504">
                <a:tc>
                  <a:txBody>
                    <a:bodyPr/>
                    <a:lstStyle/>
                    <a:p>
                      <a:pPr algn="just" latinLnBrk="1">
                        <a:spcAft>
                          <a:spcPts val="0"/>
                        </a:spcAft>
                      </a:pPr>
                      <a:r>
                        <a:rPr lang="en-US" sz="1600" kern="100" dirty="0">
                          <a:latin typeface="Arial" pitchFamily="34" charset="0"/>
                          <a:ea typeface="맑은 고딕"/>
                          <a:cs typeface="Arial" pitchFamily="34" charset="0"/>
                        </a:rPr>
                        <a:t>Age</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sz="1600" kern="100" dirty="0">
                          <a:latin typeface="Arial" pitchFamily="34" charset="0"/>
                          <a:ea typeface="맑은 고딕"/>
                          <a:cs typeface="Arial" pitchFamily="34" charset="0"/>
                        </a:rPr>
                        <a:t>34.7</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sz="1600" kern="100" dirty="0">
                          <a:latin typeface="Arial" pitchFamily="34" charset="0"/>
                          <a:ea typeface="맑은 고딕"/>
                          <a:cs typeface="Arial" pitchFamily="34" charset="0"/>
                        </a:rPr>
                        <a:t>46.3</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0.413</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83504">
                <a:tc>
                  <a:txBody>
                    <a:bodyPr/>
                    <a:lstStyle/>
                    <a:p>
                      <a:pPr algn="just" latinLnBrk="1">
                        <a:spcAft>
                          <a:spcPts val="0"/>
                        </a:spcAft>
                      </a:pPr>
                      <a:r>
                        <a:rPr lang="en-US" sz="1600" kern="100" dirty="0" smtClean="0">
                          <a:latin typeface="Arial" pitchFamily="34" charset="0"/>
                          <a:ea typeface="맑은 고딕"/>
                          <a:cs typeface="Arial" pitchFamily="34" charset="0"/>
                        </a:rPr>
                        <a:t>Gender(M:F)</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sz="1600" kern="100" dirty="0" smtClean="0">
                          <a:latin typeface="Arial" pitchFamily="34" charset="0"/>
                          <a:ea typeface="맑은 고딕"/>
                          <a:cs typeface="Arial" pitchFamily="34" charset="0"/>
                        </a:rPr>
                        <a:t>14:3</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sz="1600" kern="100" dirty="0" smtClean="0">
                          <a:latin typeface="Arial" pitchFamily="34" charset="0"/>
                          <a:ea typeface="맑은 고딕"/>
                          <a:cs typeface="Arial" pitchFamily="34" charset="0"/>
                        </a:rPr>
                        <a:t>9:4</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83504">
                <a:tc>
                  <a:txBody>
                    <a:bodyPr/>
                    <a:lstStyle/>
                    <a:p>
                      <a:pPr algn="just" latinLnBrk="1">
                        <a:spcAft>
                          <a:spcPts val="0"/>
                        </a:spcAft>
                      </a:pPr>
                      <a:r>
                        <a:rPr lang="en-US" sz="1600" kern="100" dirty="0">
                          <a:latin typeface="Arial" pitchFamily="34" charset="0"/>
                          <a:ea typeface="맑은 고딕"/>
                          <a:cs typeface="Arial" pitchFamily="34" charset="0"/>
                        </a:rPr>
                        <a:t>Op date</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just" latinLnBrk="1">
                        <a:spcAft>
                          <a:spcPts val="0"/>
                        </a:spcAft>
                      </a:pPr>
                      <a:r>
                        <a:rPr lang="en-US" sz="1600" kern="100" dirty="0">
                          <a:latin typeface="Arial" pitchFamily="34" charset="0"/>
                          <a:ea typeface="맑은 고딕"/>
                          <a:cs typeface="Arial" pitchFamily="34" charset="0"/>
                        </a:rPr>
                        <a:t>1.38</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just" latinLnBrk="1">
                        <a:spcAft>
                          <a:spcPts val="0"/>
                        </a:spcAft>
                      </a:pPr>
                      <a:r>
                        <a:rPr lang="en-US" sz="1600" kern="100" dirty="0">
                          <a:latin typeface="Arial" pitchFamily="34" charset="0"/>
                          <a:ea typeface="맑은 고딕"/>
                          <a:cs typeface="Arial" pitchFamily="34" charset="0"/>
                        </a:rPr>
                        <a:t>8.17</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0.00</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r>
              <a:tr h="183504">
                <a:tc>
                  <a:txBody>
                    <a:bodyPr/>
                    <a:lstStyle/>
                    <a:p>
                      <a:pPr algn="just" latinLnBrk="1">
                        <a:spcAft>
                          <a:spcPts val="0"/>
                        </a:spcAft>
                      </a:pPr>
                      <a:r>
                        <a:rPr lang="en-US" sz="1600" kern="100" dirty="0">
                          <a:latin typeface="Arial" pitchFamily="34" charset="0"/>
                          <a:ea typeface="맑은 고딕"/>
                          <a:cs typeface="Arial" pitchFamily="34" charset="0"/>
                        </a:rPr>
                        <a:t>ISS</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sz="1600" kern="100" dirty="0">
                          <a:latin typeface="Arial" pitchFamily="34" charset="0"/>
                          <a:ea typeface="맑은 고딕"/>
                          <a:cs typeface="Arial" pitchFamily="34" charset="0"/>
                        </a:rPr>
                        <a:t>18.1</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sz="1600" kern="100" dirty="0">
                          <a:latin typeface="Arial" pitchFamily="34" charset="0"/>
                          <a:ea typeface="맑은 고딕"/>
                          <a:cs typeface="Arial" pitchFamily="34" charset="0"/>
                        </a:rPr>
                        <a:t>27.0</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0.011</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83504">
                <a:tc>
                  <a:txBody>
                    <a:bodyPr/>
                    <a:lstStyle/>
                    <a:p>
                      <a:pPr algn="just" latinLnBrk="1">
                        <a:spcAft>
                          <a:spcPts val="0"/>
                        </a:spcAft>
                      </a:pPr>
                      <a:r>
                        <a:rPr lang="en-US" sz="1600" kern="100" dirty="0">
                          <a:latin typeface="Arial" pitchFamily="34" charset="0"/>
                          <a:ea typeface="맑은 고딕"/>
                          <a:cs typeface="Arial" pitchFamily="34" charset="0"/>
                        </a:rPr>
                        <a:t>RTS</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sz="1600" kern="100" dirty="0">
                          <a:latin typeface="Arial" pitchFamily="34" charset="0"/>
                          <a:ea typeface="맑은 고딕"/>
                          <a:cs typeface="Arial" pitchFamily="34" charset="0"/>
                        </a:rPr>
                        <a:t>7.18</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sz="1600" kern="100" dirty="0">
                          <a:latin typeface="Arial" pitchFamily="34" charset="0"/>
                          <a:ea typeface="맑은 고딕"/>
                          <a:cs typeface="Arial" pitchFamily="34" charset="0"/>
                        </a:rPr>
                        <a:t>6.86</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0.062</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83504">
                <a:tc>
                  <a:txBody>
                    <a:bodyPr/>
                    <a:lstStyle/>
                    <a:p>
                      <a:pPr algn="just" latinLnBrk="1">
                        <a:spcAft>
                          <a:spcPts val="0"/>
                        </a:spcAft>
                      </a:pPr>
                      <a:r>
                        <a:rPr lang="en-US" sz="1600" kern="100">
                          <a:latin typeface="Arial" pitchFamily="34" charset="0"/>
                          <a:ea typeface="맑은 고딕"/>
                          <a:cs typeface="Arial" pitchFamily="34" charset="0"/>
                        </a:rPr>
                        <a:t>CT</a:t>
                      </a:r>
                      <a:r>
                        <a:rPr lang="ko-KR" sz="1600" kern="100">
                          <a:latin typeface="Arial" pitchFamily="34" charset="0"/>
                          <a:ea typeface="맑은 고딕"/>
                          <a:cs typeface="Arial" pitchFamily="34" charset="0"/>
                        </a:rPr>
                        <a:t>진단</a:t>
                      </a: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sz="1600" kern="100" dirty="0" smtClean="0">
                          <a:latin typeface="Arial" pitchFamily="34" charset="0"/>
                          <a:ea typeface="맑은 고딕"/>
                          <a:cs typeface="Arial" pitchFamily="34" charset="0"/>
                        </a:rPr>
                        <a:t>12/14(87.5%)</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sz="1600" kern="100" dirty="0" smtClean="0">
                          <a:latin typeface="Arial" pitchFamily="34" charset="0"/>
                          <a:ea typeface="맑은 고딕"/>
                          <a:cs typeface="Arial" pitchFamily="34" charset="0"/>
                        </a:rPr>
                        <a:t>5/11(45.5%)</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0.011</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83504">
                <a:tc>
                  <a:txBody>
                    <a:bodyPr/>
                    <a:lstStyle/>
                    <a:p>
                      <a:pPr algn="just" latinLnBrk="1">
                        <a:spcAft>
                          <a:spcPts val="0"/>
                        </a:spcAft>
                      </a:pPr>
                      <a:r>
                        <a:rPr lang="en-US" sz="1600" kern="100" dirty="0">
                          <a:latin typeface="Arial" pitchFamily="34" charset="0"/>
                          <a:ea typeface="맑은 고딕"/>
                          <a:cs typeface="Arial" pitchFamily="34" charset="0"/>
                        </a:rPr>
                        <a:t>Cause</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r>
              <a:tr h="183504">
                <a:tc>
                  <a:txBody>
                    <a:bodyPr/>
                    <a:lstStyle/>
                    <a:p>
                      <a:pPr algn="just" latinLnBrk="1">
                        <a:spcAft>
                          <a:spcPts val="0"/>
                        </a:spcAft>
                      </a:pPr>
                      <a:r>
                        <a:rPr lang="en-US" sz="1600" kern="100" dirty="0" smtClean="0">
                          <a:latin typeface="Arial" pitchFamily="34" charset="0"/>
                          <a:ea typeface="맑은 고딕"/>
                          <a:cs typeface="Arial" pitchFamily="34" charset="0"/>
                        </a:rPr>
                        <a:t>  blunt</a:t>
                      </a:r>
                      <a:endParaRPr lang="en-US"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11</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13</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r>
              <a:tr h="183504">
                <a:tc>
                  <a:txBody>
                    <a:bodyPr/>
                    <a:lstStyle/>
                    <a:p>
                      <a:pPr algn="just" latinLnBrk="1">
                        <a:spcAft>
                          <a:spcPts val="0"/>
                        </a:spcAft>
                      </a:pPr>
                      <a:r>
                        <a:rPr lang="en-US" sz="1600" kern="100" dirty="0" smtClean="0">
                          <a:latin typeface="Arial" pitchFamily="34" charset="0"/>
                          <a:ea typeface="맑은 고딕"/>
                          <a:cs typeface="Arial" pitchFamily="34" charset="0"/>
                        </a:rPr>
                        <a:t>  penetrating</a:t>
                      </a:r>
                      <a:endParaRPr lang="en-US"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6</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0</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r>
              <a:tr h="183504">
                <a:tc>
                  <a:txBody>
                    <a:bodyPr/>
                    <a:lstStyle/>
                    <a:p>
                      <a:pPr algn="just" latinLnBrk="1">
                        <a:spcAft>
                          <a:spcPts val="0"/>
                        </a:spcAft>
                      </a:pPr>
                      <a:r>
                        <a:rPr lang="en-US" sz="1600" kern="100" dirty="0">
                          <a:latin typeface="Arial" pitchFamily="34" charset="0"/>
                          <a:ea typeface="맑은 고딕"/>
                          <a:cs typeface="Arial" pitchFamily="34" charset="0"/>
                        </a:rPr>
                        <a:t>Operation</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183504">
                <a:tc>
                  <a:txBody>
                    <a:bodyPr/>
                    <a:lstStyle/>
                    <a:p>
                      <a:pPr algn="just" latinLnBrk="1">
                        <a:spcAft>
                          <a:spcPts val="0"/>
                        </a:spcAft>
                      </a:pPr>
                      <a:r>
                        <a:rPr lang="en-US" sz="1600" kern="100" dirty="0" smtClean="0">
                          <a:latin typeface="Arial" pitchFamily="34" charset="0"/>
                          <a:ea typeface="맑은 고딕"/>
                          <a:cs typeface="Arial" pitchFamily="34" charset="0"/>
                        </a:rPr>
                        <a:t>  repair</a:t>
                      </a:r>
                      <a:endParaRPr lang="en-US"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just" latinLnBrk="1">
                        <a:spcAft>
                          <a:spcPts val="0"/>
                        </a:spcAft>
                      </a:pPr>
                      <a:r>
                        <a:rPr lang="en-US" sz="1600" kern="100" dirty="0" smtClean="0">
                          <a:latin typeface="Arial" pitchFamily="34" charset="0"/>
                          <a:ea typeface="맑은 고딕"/>
                          <a:cs typeface="Arial" pitchFamily="34" charset="0"/>
                        </a:rPr>
                        <a:t>12</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6</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183504">
                <a:tc>
                  <a:txBody>
                    <a:bodyPr/>
                    <a:lstStyle/>
                    <a:p>
                      <a:pPr algn="just" latinLnBrk="1">
                        <a:spcAft>
                          <a:spcPts val="0"/>
                        </a:spcAft>
                      </a:pPr>
                      <a:r>
                        <a:rPr lang="en-US" sz="1600" kern="100" dirty="0" smtClean="0">
                          <a:latin typeface="Arial" pitchFamily="34" charset="0"/>
                          <a:ea typeface="맑은 고딕"/>
                          <a:cs typeface="Arial" pitchFamily="34" charset="0"/>
                        </a:rPr>
                        <a:t>  end-to end</a:t>
                      </a: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1</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2</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183504">
                <a:tc>
                  <a:txBody>
                    <a:bodyPr/>
                    <a:lstStyle/>
                    <a:p>
                      <a:pPr algn="just" latinLnBrk="1">
                        <a:spcAft>
                          <a:spcPts val="0"/>
                        </a:spcAft>
                      </a:pPr>
                      <a:r>
                        <a:rPr lang="en-US" sz="1600" kern="100" dirty="0" smtClean="0">
                          <a:latin typeface="Arial" pitchFamily="34" charset="0"/>
                          <a:ea typeface="맑은 고딕"/>
                          <a:cs typeface="Arial" pitchFamily="34" charset="0"/>
                        </a:rPr>
                        <a:t>  lung resection</a:t>
                      </a:r>
                      <a:endParaRPr lang="en-US"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0</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0" marR="0" indent="0" algn="just" defTabSz="914400" rtl="0" eaLnBrk="1" fontAlgn="auto" latinLnBrk="1" hangingPunct="1">
                        <a:lnSpc>
                          <a:spcPct val="100000"/>
                        </a:lnSpc>
                        <a:spcBef>
                          <a:spcPts val="0"/>
                        </a:spcBef>
                        <a:spcAft>
                          <a:spcPts val="0"/>
                        </a:spcAft>
                        <a:buClrTx/>
                        <a:buSzTx/>
                        <a:buFontTx/>
                        <a:buNone/>
                        <a:tabLst/>
                        <a:defRPr/>
                      </a:pPr>
                      <a:r>
                        <a:rPr lang="en-US" altLang="ko-KR" sz="1600" kern="100" dirty="0" smtClean="0">
                          <a:latin typeface="Arial" pitchFamily="34" charset="0"/>
                          <a:ea typeface="+mn-ea"/>
                          <a:cs typeface="Arial" pitchFamily="34" charset="0"/>
                        </a:rPr>
                        <a:t>4(pneu:1,lob:3)</a:t>
                      </a:r>
                      <a:endParaRPr lang="ko-KR" altLang="ko-KR" sz="1600" kern="100" dirty="0" smtClean="0">
                        <a:latin typeface="Arial" pitchFamily="34" charset="0"/>
                        <a:ea typeface="+mn-ea"/>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0" marR="0" indent="0" algn="just" defTabSz="914400" rtl="0" eaLnBrk="1" fontAlgn="auto" latinLnBrk="1" hangingPunct="1">
                        <a:lnSpc>
                          <a:spcPct val="100000"/>
                        </a:lnSpc>
                        <a:spcBef>
                          <a:spcPts val="0"/>
                        </a:spcBef>
                        <a:spcAft>
                          <a:spcPts val="0"/>
                        </a:spcAft>
                        <a:buClrTx/>
                        <a:buSzTx/>
                        <a:buFontTx/>
                        <a:buNone/>
                        <a:tabLst/>
                        <a:defRPr/>
                      </a:pPr>
                      <a:endParaRPr lang="ko-KR" altLang="ko-KR" sz="1600" kern="100" dirty="0" smtClean="0">
                        <a:latin typeface="Arial" pitchFamily="34" charset="0"/>
                        <a:ea typeface="+mn-ea"/>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183504">
                <a:tc>
                  <a:txBody>
                    <a:bodyPr/>
                    <a:lstStyle/>
                    <a:p>
                      <a:pPr algn="just" latinLnBrk="1">
                        <a:spcAft>
                          <a:spcPts val="0"/>
                        </a:spcAft>
                      </a:pPr>
                      <a:r>
                        <a:rPr lang="en-US" sz="1600" kern="100" dirty="0" smtClean="0">
                          <a:latin typeface="Arial" pitchFamily="34" charset="0"/>
                          <a:ea typeface="맑은 고딕"/>
                          <a:cs typeface="Arial" pitchFamily="34" charset="0"/>
                        </a:rPr>
                        <a:t>  observation</a:t>
                      </a:r>
                      <a:endParaRPr lang="en-US"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4</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1</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r>
              <a:tr h="183504">
                <a:tc>
                  <a:txBody>
                    <a:bodyPr/>
                    <a:lstStyle/>
                    <a:p>
                      <a:pPr algn="just" latinLnBrk="1">
                        <a:spcAft>
                          <a:spcPts val="0"/>
                        </a:spcAft>
                      </a:pPr>
                      <a:r>
                        <a:rPr lang="en-US" sz="1600" kern="100" dirty="0">
                          <a:latin typeface="Arial" pitchFamily="34" charset="0"/>
                          <a:ea typeface="맑은 고딕"/>
                          <a:cs typeface="Arial" pitchFamily="34" charset="0"/>
                        </a:rPr>
                        <a:t>Symptoms</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83504">
                <a:tc>
                  <a:txBody>
                    <a:bodyPr/>
                    <a:lstStyle/>
                    <a:p>
                      <a:pPr algn="just" latinLnBrk="1">
                        <a:spcAft>
                          <a:spcPts val="0"/>
                        </a:spcAft>
                      </a:pPr>
                      <a:r>
                        <a:rPr lang="en-US" sz="1600" kern="100" dirty="0" smtClean="0">
                          <a:latin typeface="Arial" pitchFamily="34" charset="0"/>
                          <a:ea typeface="맑은 고딕"/>
                          <a:cs typeface="Arial" pitchFamily="34" charset="0"/>
                        </a:rPr>
                        <a:t>  subcutaneous emphysema</a:t>
                      </a:r>
                      <a:endParaRPr lang="en-US"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17</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12</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83504">
                <a:tc>
                  <a:txBody>
                    <a:bodyPr/>
                    <a:lstStyle/>
                    <a:p>
                      <a:pPr algn="just" latinLnBrk="1">
                        <a:spcAft>
                          <a:spcPts val="0"/>
                        </a:spcAft>
                      </a:pPr>
                      <a:r>
                        <a:rPr lang="en-US" sz="1600" kern="100" dirty="0" smtClean="0">
                          <a:latin typeface="Arial" pitchFamily="34" charset="0"/>
                          <a:ea typeface="맑은 고딕"/>
                          <a:cs typeface="Arial" pitchFamily="34" charset="0"/>
                        </a:rPr>
                        <a:t>  </a:t>
                      </a:r>
                      <a:r>
                        <a:rPr lang="en-US" sz="1600" kern="100" dirty="0" err="1" smtClean="0">
                          <a:latin typeface="Arial" pitchFamily="34" charset="0"/>
                          <a:ea typeface="맑은 고딕"/>
                          <a:cs typeface="Arial" pitchFamily="34" charset="0"/>
                        </a:rPr>
                        <a:t>pneumothorax</a:t>
                      </a:r>
                      <a:endParaRPr lang="en-US"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5</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5</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83504">
                <a:tc>
                  <a:txBody>
                    <a:bodyPr/>
                    <a:lstStyle/>
                    <a:p>
                      <a:pPr algn="just" latinLnBrk="1">
                        <a:spcAft>
                          <a:spcPts val="0"/>
                        </a:spcAft>
                      </a:pPr>
                      <a:r>
                        <a:rPr lang="en-US" sz="1600" kern="100" dirty="0" smtClean="0">
                          <a:latin typeface="Arial" pitchFamily="34" charset="0"/>
                          <a:ea typeface="맑은 고딕"/>
                          <a:cs typeface="Arial" pitchFamily="34" charset="0"/>
                        </a:rPr>
                        <a:t>  bleeding</a:t>
                      </a:r>
                      <a:endParaRPr lang="en-US"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4</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0</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83504">
                <a:tc>
                  <a:txBody>
                    <a:bodyPr/>
                    <a:lstStyle/>
                    <a:p>
                      <a:pPr algn="just" latinLnBrk="1">
                        <a:spcAft>
                          <a:spcPts val="0"/>
                        </a:spcAft>
                      </a:pPr>
                      <a:r>
                        <a:rPr lang="en-US" sz="1600" kern="100" dirty="0" smtClean="0">
                          <a:latin typeface="Arial" pitchFamily="34" charset="0"/>
                          <a:ea typeface="맑은 고딕"/>
                          <a:cs typeface="Arial" pitchFamily="34" charset="0"/>
                        </a:rPr>
                        <a:t>  intubation</a:t>
                      </a:r>
                      <a:endParaRPr lang="en-US"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2</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6</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83504">
                <a:tc>
                  <a:txBody>
                    <a:bodyPr/>
                    <a:lstStyle/>
                    <a:p>
                      <a:pPr algn="just" latinLnBrk="1">
                        <a:spcAft>
                          <a:spcPts val="0"/>
                        </a:spcAft>
                      </a:pPr>
                      <a:r>
                        <a:rPr lang="en-US" sz="1600" kern="100" dirty="0">
                          <a:latin typeface="Arial" pitchFamily="34" charset="0"/>
                          <a:ea typeface="맑은 고딕"/>
                          <a:cs typeface="Arial" pitchFamily="34" charset="0"/>
                        </a:rPr>
                        <a:t>Diagnosis</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83504">
                <a:tc>
                  <a:txBody>
                    <a:bodyPr/>
                    <a:lstStyle/>
                    <a:p>
                      <a:pPr algn="just" latinLnBrk="1">
                        <a:spcAft>
                          <a:spcPts val="0"/>
                        </a:spcAft>
                      </a:pPr>
                      <a:r>
                        <a:rPr lang="en-US" sz="1600" kern="100" dirty="0" smtClean="0">
                          <a:latin typeface="Arial" pitchFamily="34" charset="0"/>
                          <a:ea typeface="맑은 고딕"/>
                          <a:cs typeface="Arial" pitchFamily="34" charset="0"/>
                        </a:rPr>
                        <a:t>  </a:t>
                      </a:r>
                      <a:r>
                        <a:rPr lang="en-US" sz="1600" kern="100" dirty="0" err="1" smtClean="0">
                          <a:latin typeface="Arial" pitchFamily="34" charset="0"/>
                          <a:ea typeface="맑은 고딕"/>
                          <a:cs typeface="Arial" pitchFamily="34" charset="0"/>
                        </a:rPr>
                        <a:t>bronchoscopy</a:t>
                      </a:r>
                      <a:endParaRPr lang="en-US"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14</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altLang="ko-KR" sz="1600" kern="100" dirty="0" smtClean="0">
                          <a:latin typeface="Arial" pitchFamily="34" charset="0"/>
                          <a:ea typeface="맑은 고딕"/>
                          <a:cs typeface="Arial" pitchFamily="34" charset="0"/>
                        </a:rPr>
                        <a:t>11</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83504">
                <a:tc>
                  <a:txBody>
                    <a:bodyPr/>
                    <a:lstStyle/>
                    <a:p>
                      <a:pPr algn="just" latinLnBrk="1">
                        <a:spcAft>
                          <a:spcPts val="0"/>
                        </a:spcAft>
                      </a:pPr>
                      <a:r>
                        <a:rPr lang="en-US" sz="1600" kern="100" dirty="0" smtClean="0">
                          <a:latin typeface="Arial" pitchFamily="34" charset="0"/>
                          <a:ea typeface="맑은 고딕"/>
                          <a:cs typeface="Arial" pitchFamily="34" charset="0"/>
                        </a:rPr>
                        <a:t>  no </a:t>
                      </a:r>
                      <a:r>
                        <a:rPr lang="en-US" sz="1600" kern="100" dirty="0" err="1" smtClean="0">
                          <a:latin typeface="Arial" pitchFamily="34" charset="0"/>
                          <a:ea typeface="맑은 고딕"/>
                          <a:cs typeface="Arial" pitchFamily="34" charset="0"/>
                        </a:rPr>
                        <a:t>bronchoscopy</a:t>
                      </a:r>
                      <a:endParaRPr lang="en-US"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sz="1600" kern="100" dirty="0" smtClean="0">
                          <a:latin typeface="Arial" pitchFamily="34" charset="0"/>
                          <a:ea typeface="맑은 고딕"/>
                          <a:cs typeface="Arial" pitchFamily="34" charset="0"/>
                        </a:rPr>
                        <a:t>3</a:t>
                      </a:r>
                      <a:endParaRPr lang="en-US"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sz="1600" kern="100" dirty="0" smtClean="0">
                          <a:latin typeface="Arial" pitchFamily="34" charset="0"/>
                          <a:ea typeface="맑은 고딕"/>
                          <a:cs typeface="Arial" pitchFamily="34" charset="0"/>
                        </a:rPr>
                        <a:t>2</a:t>
                      </a:r>
                      <a:endParaRPr lang="en-US"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endParaRPr lang="en-US"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183504">
                <a:tc>
                  <a:txBody>
                    <a:bodyPr/>
                    <a:lstStyle/>
                    <a:p>
                      <a:pPr algn="just" latinLnBrk="1">
                        <a:spcAft>
                          <a:spcPts val="0"/>
                        </a:spcAft>
                      </a:pPr>
                      <a:r>
                        <a:rPr lang="en-US" altLang="ko-KR" sz="1600" kern="100" dirty="0" smtClean="0">
                          <a:latin typeface="Arial" pitchFamily="34" charset="0"/>
                          <a:ea typeface="맑은 고딕"/>
                          <a:cs typeface="Arial" pitchFamily="34" charset="0"/>
                        </a:rPr>
                        <a:t>Mortality</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sz="1600" kern="100" dirty="0">
                          <a:latin typeface="Arial" pitchFamily="34" charset="0"/>
                          <a:ea typeface="맑은 고딕"/>
                          <a:cs typeface="Arial" pitchFamily="34" charset="0"/>
                        </a:rPr>
                        <a:t>1(shock)</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r>
                        <a:rPr lang="en-US" sz="1600" kern="100" dirty="0">
                          <a:latin typeface="Arial" pitchFamily="34" charset="0"/>
                          <a:ea typeface="맑은 고딕"/>
                          <a:cs typeface="Arial" pitchFamily="34" charset="0"/>
                        </a:rPr>
                        <a:t>1(ARDS)</a:t>
                      </a: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latinLnBrk="1">
                        <a:spcAft>
                          <a:spcPts val="0"/>
                        </a:spcAft>
                      </a:pPr>
                      <a:endParaRPr lang="ko-KR" sz="1600" kern="100" dirty="0">
                        <a:latin typeface="Arial" pitchFamily="34" charset="0"/>
                        <a:ea typeface="맑은 고딕"/>
                        <a:cs typeface="Arial" pitchFamily="34" charset="0"/>
                      </a:endParaRPr>
                    </a:p>
                  </a:txBody>
                  <a:tcPr marL="58994" marR="589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Tree>
    <p:extLst>
      <p:ext uri="{BB962C8B-B14F-4D97-AF65-F5344CB8AC3E}">
        <p14:creationId xmlns="" xmlns:p14="http://schemas.microsoft.com/office/powerpoint/2010/main" val="24712689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4000" b="1" dirty="0">
                <a:latin typeface="Arial" pitchFamily="34" charset="0"/>
                <a:ea typeface="맑은 고딕" pitchFamily="50" charset="-127"/>
                <a:cs typeface="Arial" pitchFamily="34" charset="0"/>
              </a:rPr>
              <a:t>Blunt T</a:t>
            </a:r>
            <a:r>
              <a:rPr lang="en-US" altLang="ko-KR" sz="4000" b="1" dirty="0" smtClean="0">
                <a:latin typeface="Arial" pitchFamily="34" charset="0"/>
                <a:ea typeface="맑은 고딕" pitchFamily="50" charset="-127"/>
                <a:cs typeface="Arial" pitchFamily="34" charset="0"/>
              </a:rPr>
              <a:t>horacic </a:t>
            </a:r>
            <a:r>
              <a:rPr lang="en-US" altLang="ko-KR" sz="4000" b="1" dirty="0">
                <a:latin typeface="Arial" pitchFamily="34" charset="0"/>
                <a:ea typeface="맑은 고딕" pitchFamily="50" charset="-127"/>
                <a:cs typeface="Arial" pitchFamily="34" charset="0"/>
              </a:rPr>
              <a:t>Aorta </a:t>
            </a:r>
            <a:r>
              <a:rPr lang="en-US" altLang="ko-KR" sz="4000" b="1" dirty="0" smtClean="0">
                <a:latin typeface="Arial" pitchFamily="34" charset="0"/>
                <a:ea typeface="맑은 고딕" pitchFamily="50" charset="-127"/>
                <a:cs typeface="Arial" pitchFamily="34" charset="0"/>
              </a:rPr>
              <a:t>Injury</a:t>
            </a:r>
            <a:endParaRPr lang="ko-KR" altLang="en-US" sz="4000" b="1" dirty="0">
              <a:latin typeface="Arial" pitchFamily="34" charset="0"/>
              <a:cs typeface="Arial" pitchFamily="34" charset="0"/>
            </a:endParaRPr>
          </a:p>
        </p:txBody>
      </p:sp>
      <p:sp>
        <p:nvSpPr>
          <p:cNvPr id="3" name="내용 개체 틀 2"/>
          <p:cNvSpPr>
            <a:spLocks noGrp="1"/>
          </p:cNvSpPr>
          <p:nvPr>
            <p:ph idx="1"/>
          </p:nvPr>
        </p:nvSpPr>
        <p:spPr/>
        <p:txBody>
          <a:bodyPr>
            <a:normAutofit fontScale="77500" lnSpcReduction="20000"/>
          </a:bodyPr>
          <a:lstStyle/>
          <a:p>
            <a:r>
              <a:rPr lang="en-US" altLang="ko-KR" sz="4100" b="1" i="1" dirty="0">
                <a:latin typeface="Arial" pitchFamily="34" charset="0"/>
                <a:cs typeface="Times New Roman" pitchFamily="18" charset="0"/>
              </a:rPr>
              <a:t>85%</a:t>
            </a:r>
            <a:r>
              <a:rPr lang="en-US" altLang="ko-KR" sz="4100" dirty="0">
                <a:latin typeface="Arial" pitchFamily="34" charset="0"/>
                <a:cs typeface="Times New Roman" pitchFamily="18" charset="0"/>
              </a:rPr>
              <a:t> of trauma victims dies before reaching the </a:t>
            </a:r>
            <a:r>
              <a:rPr lang="en-US" altLang="ko-KR" sz="4100" dirty="0" smtClean="0">
                <a:latin typeface="Arial" pitchFamily="34" charset="0"/>
                <a:cs typeface="Times New Roman" pitchFamily="18" charset="0"/>
              </a:rPr>
              <a:t>hospital : </a:t>
            </a:r>
            <a:r>
              <a:rPr lang="en-US" altLang="ko-KR" sz="3600" dirty="0" smtClean="0">
                <a:latin typeface="Arial" pitchFamily="34" charset="0"/>
                <a:cs typeface="Times New Roman" pitchFamily="18" charset="0"/>
              </a:rPr>
              <a:t>major cause of death in severe trauma</a:t>
            </a:r>
            <a:endParaRPr lang="en-US" altLang="ko-KR" sz="3600" dirty="0">
              <a:latin typeface="Arial" pitchFamily="34" charset="0"/>
              <a:cs typeface="Times New Roman" pitchFamily="18" charset="0"/>
            </a:endParaRPr>
          </a:p>
          <a:p>
            <a:pPr marL="0" indent="0">
              <a:buNone/>
            </a:pPr>
            <a:endParaRPr lang="en-US" altLang="ko-KR" sz="3600" dirty="0">
              <a:latin typeface="Arial" pitchFamily="34" charset="0"/>
              <a:cs typeface="Times New Roman" pitchFamily="18" charset="0"/>
            </a:endParaRPr>
          </a:p>
          <a:p>
            <a:pPr>
              <a:buNone/>
            </a:pPr>
            <a:r>
              <a:rPr lang="en-US" altLang="ko-KR" sz="3600" dirty="0">
                <a:latin typeface="Arial" pitchFamily="34" charset="0"/>
                <a:cs typeface="Times New Roman" pitchFamily="18" charset="0"/>
              </a:rPr>
              <a:t>    </a:t>
            </a:r>
            <a:r>
              <a:rPr lang="en-US" altLang="ko-KR" sz="3400" b="1" u="sng" dirty="0" smtClean="0">
                <a:latin typeface="Arial" pitchFamily="34" charset="0"/>
                <a:cs typeface="Times New Roman" pitchFamily="18" charset="0"/>
              </a:rPr>
              <a:t>Survivors</a:t>
            </a:r>
            <a:r>
              <a:rPr lang="en-US" altLang="ko-KR" sz="3400" dirty="0" smtClean="0">
                <a:latin typeface="Arial" pitchFamily="34" charset="0"/>
                <a:cs typeface="Times New Roman" pitchFamily="18" charset="0"/>
              </a:rPr>
              <a:t> </a:t>
            </a:r>
          </a:p>
          <a:p>
            <a:pPr>
              <a:buNone/>
            </a:pPr>
            <a:r>
              <a:rPr lang="en-US" altLang="ko-KR" sz="3400" dirty="0">
                <a:latin typeface="Arial" pitchFamily="34" charset="0"/>
                <a:ea typeface="궁서체" pitchFamily="17" charset="-127"/>
                <a:cs typeface="Times New Roman" pitchFamily="18" charset="0"/>
              </a:rPr>
              <a:t> </a:t>
            </a:r>
            <a:r>
              <a:rPr lang="en-US" altLang="ko-KR" sz="3400" dirty="0" smtClean="0">
                <a:latin typeface="Arial" pitchFamily="34" charset="0"/>
                <a:ea typeface="궁서체" pitchFamily="17" charset="-127"/>
                <a:cs typeface="Times New Roman" pitchFamily="18" charset="0"/>
              </a:rPr>
              <a:t>     → </a:t>
            </a:r>
            <a:r>
              <a:rPr lang="en-US" altLang="ko-KR" sz="3400" b="1" i="1" dirty="0">
                <a:solidFill>
                  <a:srgbClr val="002060"/>
                </a:solidFill>
                <a:latin typeface="Arial" pitchFamily="34" charset="0"/>
                <a:cs typeface="Times New Roman" pitchFamily="18" charset="0"/>
              </a:rPr>
              <a:t>30% mortality </a:t>
            </a:r>
            <a:r>
              <a:rPr lang="en-US" altLang="ko-KR" sz="3400" dirty="0">
                <a:latin typeface="Arial" pitchFamily="34" charset="0"/>
                <a:cs typeface="Times New Roman" pitchFamily="18" charset="0"/>
              </a:rPr>
              <a:t>within the first </a:t>
            </a:r>
            <a:r>
              <a:rPr lang="en-US" altLang="ko-KR" sz="3400" b="1" i="1" dirty="0">
                <a:solidFill>
                  <a:srgbClr val="002060"/>
                </a:solidFill>
                <a:latin typeface="Arial" pitchFamily="34" charset="0"/>
                <a:cs typeface="Times New Roman" pitchFamily="18" charset="0"/>
              </a:rPr>
              <a:t>6 hours </a:t>
            </a:r>
          </a:p>
          <a:p>
            <a:pPr>
              <a:buNone/>
            </a:pPr>
            <a:r>
              <a:rPr lang="en-US" altLang="ko-KR" sz="3400" dirty="0">
                <a:latin typeface="Arial" pitchFamily="34" charset="0"/>
                <a:cs typeface="Times New Roman" pitchFamily="18" charset="0"/>
              </a:rPr>
              <a:t>           </a:t>
            </a:r>
            <a:r>
              <a:rPr lang="en-US" altLang="ko-KR" sz="3400" b="1" i="1" dirty="0" smtClean="0">
                <a:solidFill>
                  <a:srgbClr val="C00000"/>
                </a:solidFill>
                <a:latin typeface="Arial" pitchFamily="34" charset="0"/>
                <a:cs typeface="Times New Roman" pitchFamily="18" charset="0"/>
              </a:rPr>
              <a:t>50</a:t>
            </a:r>
            <a:r>
              <a:rPr lang="en-US" altLang="ko-KR" sz="3400" b="1" i="1" dirty="0">
                <a:solidFill>
                  <a:srgbClr val="C00000"/>
                </a:solidFill>
                <a:latin typeface="Arial" pitchFamily="34" charset="0"/>
                <a:cs typeface="Times New Roman" pitchFamily="18" charset="0"/>
              </a:rPr>
              <a:t>% mortality </a:t>
            </a:r>
            <a:r>
              <a:rPr lang="en-US" altLang="ko-KR" sz="3400" dirty="0">
                <a:latin typeface="Arial" pitchFamily="34" charset="0"/>
                <a:cs typeface="Times New Roman" pitchFamily="18" charset="0"/>
              </a:rPr>
              <a:t>within the first </a:t>
            </a:r>
            <a:r>
              <a:rPr lang="en-US" altLang="ko-KR" sz="3400" b="1" i="1" dirty="0">
                <a:solidFill>
                  <a:srgbClr val="C00000"/>
                </a:solidFill>
                <a:latin typeface="Arial" pitchFamily="34" charset="0"/>
                <a:cs typeface="Times New Roman" pitchFamily="18" charset="0"/>
              </a:rPr>
              <a:t>24 hours</a:t>
            </a:r>
          </a:p>
          <a:p>
            <a:pPr>
              <a:buNone/>
            </a:pPr>
            <a:r>
              <a:rPr lang="en-US" altLang="ko-KR" sz="3400" dirty="0">
                <a:latin typeface="Arial" pitchFamily="34" charset="0"/>
                <a:cs typeface="Times New Roman" pitchFamily="18" charset="0"/>
              </a:rPr>
              <a:t>                                                    </a:t>
            </a:r>
            <a:r>
              <a:rPr lang="en-US" altLang="ko-KR" sz="2300" i="1" dirty="0">
                <a:latin typeface="Arial" pitchFamily="34" charset="0"/>
                <a:cs typeface="Times New Roman" pitchFamily="18" charset="0"/>
              </a:rPr>
              <a:t>Am J </a:t>
            </a:r>
            <a:r>
              <a:rPr lang="en-US" altLang="ko-KR" sz="2300" i="1" dirty="0" err="1">
                <a:latin typeface="Arial" pitchFamily="34" charset="0"/>
                <a:cs typeface="Times New Roman" pitchFamily="18" charset="0"/>
              </a:rPr>
              <a:t>Surg</a:t>
            </a:r>
            <a:r>
              <a:rPr lang="en-US" altLang="ko-KR" sz="2300" i="1" dirty="0">
                <a:latin typeface="Arial" pitchFamily="34" charset="0"/>
                <a:cs typeface="Times New Roman" pitchFamily="18" charset="0"/>
              </a:rPr>
              <a:t> 152:660-663, 1986 </a:t>
            </a:r>
          </a:p>
          <a:p>
            <a:pPr>
              <a:buNone/>
            </a:pPr>
            <a:endParaRPr lang="en-US" altLang="ko-KR" sz="3400" i="1" dirty="0">
              <a:latin typeface="Arial" pitchFamily="34" charset="0"/>
              <a:cs typeface="Times New Roman" pitchFamily="18" charset="0"/>
            </a:endParaRPr>
          </a:p>
          <a:p>
            <a:pPr>
              <a:buNone/>
            </a:pPr>
            <a:r>
              <a:rPr lang="en-US" altLang="ko-KR" sz="3400" dirty="0">
                <a:latin typeface="Arial" pitchFamily="34" charset="0"/>
                <a:cs typeface="Times New Roman" pitchFamily="18" charset="0"/>
              </a:rPr>
              <a:t>    </a:t>
            </a:r>
            <a:r>
              <a:rPr lang="en-US" altLang="ko-KR" sz="3400" dirty="0" smtClean="0">
                <a:latin typeface="Arial" pitchFamily="34" charset="0"/>
                <a:cs typeface="Times New Roman" pitchFamily="18" charset="0"/>
              </a:rPr>
              <a:t>  </a:t>
            </a:r>
            <a:r>
              <a:rPr lang="en-US" altLang="ko-KR" sz="3400" dirty="0">
                <a:latin typeface="Arial" pitchFamily="34" charset="0"/>
                <a:ea typeface="HY견명조" pitchFamily="18" charset="-127"/>
              </a:rPr>
              <a:t>→ </a:t>
            </a:r>
            <a:r>
              <a:rPr lang="en-US" altLang="ko-KR" sz="3400" dirty="0">
                <a:latin typeface="Arial" pitchFamily="34" charset="0"/>
                <a:cs typeface="Times New Roman" pitchFamily="18" charset="0"/>
              </a:rPr>
              <a:t>2~5% of patients of survive without operation                 </a:t>
            </a:r>
          </a:p>
          <a:p>
            <a:pPr>
              <a:buNone/>
            </a:pPr>
            <a:r>
              <a:rPr lang="en-US" altLang="ko-KR" sz="3400" dirty="0">
                <a:latin typeface="Arial" pitchFamily="34" charset="0"/>
                <a:ea typeface="HY견명조" pitchFamily="18" charset="-127"/>
              </a:rPr>
              <a:t>             </a:t>
            </a:r>
            <a:r>
              <a:rPr lang="en-US" altLang="ko-KR" sz="3400" dirty="0" smtClean="0">
                <a:latin typeface="Arial" pitchFamily="34" charset="0"/>
                <a:cs typeface="Times New Roman" pitchFamily="18" charset="0"/>
              </a:rPr>
              <a:t>chronic </a:t>
            </a:r>
            <a:r>
              <a:rPr lang="en-US" altLang="ko-KR" sz="3400" dirty="0">
                <a:latin typeface="Arial" pitchFamily="34" charset="0"/>
                <a:cs typeface="Times New Roman" pitchFamily="18" charset="0"/>
              </a:rPr>
              <a:t>false aneurysm(</a:t>
            </a:r>
            <a:r>
              <a:rPr lang="en-US" altLang="ko-KR" sz="3400" dirty="0" err="1">
                <a:latin typeface="Arial" pitchFamily="34" charset="0"/>
                <a:cs typeface="Times New Roman" pitchFamily="18" charset="0"/>
              </a:rPr>
              <a:t>pseudoaneurysm</a:t>
            </a:r>
            <a:r>
              <a:rPr lang="en-US" altLang="ko-KR" sz="3400" dirty="0">
                <a:latin typeface="Arial" pitchFamily="34" charset="0"/>
                <a:cs typeface="Times New Roman" pitchFamily="18" charset="0"/>
              </a:rPr>
              <a:t>) </a:t>
            </a:r>
            <a:r>
              <a:rPr lang="en-US" altLang="ko-KR" dirty="0">
                <a:latin typeface="Arial" pitchFamily="34" charset="0"/>
                <a:cs typeface="Times New Roman" pitchFamily="18" charset="0"/>
              </a:rPr>
              <a:t>                             </a:t>
            </a:r>
          </a:p>
        </p:txBody>
      </p:sp>
    </p:spTree>
    <p:extLst>
      <p:ext uri="{BB962C8B-B14F-4D97-AF65-F5344CB8AC3E}">
        <p14:creationId xmlns="" xmlns:p14="http://schemas.microsoft.com/office/powerpoint/2010/main" val="30879480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제목 1"/>
          <p:cNvSpPr>
            <a:spLocks noGrp="1"/>
          </p:cNvSpPr>
          <p:nvPr>
            <p:ph type="title" idx="4294967295"/>
          </p:nvPr>
        </p:nvSpPr>
        <p:spPr>
          <a:xfrm>
            <a:off x="286456" y="357189"/>
            <a:ext cx="8472311" cy="1285875"/>
          </a:xfrm>
        </p:spPr>
        <p:txBody>
          <a:bodyPr>
            <a:normAutofit/>
          </a:bodyPr>
          <a:lstStyle/>
          <a:p>
            <a:pPr algn="l" eaLnBrk="1" hangingPunct="1"/>
            <a:r>
              <a:rPr lang="en-US" altLang="ko-KR" sz="3600" dirty="0" smtClean="0">
                <a:latin typeface="Constantia" pitchFamily="18" charset="0"/>
              </a:rPr>
              <a:t>  </a:t>
            </a:r>
            <a:r>
              <a:rPr lang="en-US" altLang="ko-KR" sz="3600" b="1" dirty="0" smtClean="0">
                <a:latin typeface="Arial" pitchFamily="34" charset="0"/>
                <a:cs typeface="Arial" pitchFamily="34" charset="0"/>
              </a:rPr>
              <a:t>Operation    </a:t>
            </a:r>
            <a:r>
              <a:rPr lang="en-US" altLang="ko-KR" sz="3600" dirty="0" smtClean="0">
                <a:latin typeface="Arial" pitchFamily="34" charset="0"/>
                <a:cs typeface="Arial" pitchFamily="34" charset="0"/>
              </a:rPr>
              <a:t>versus</a:t>
            </a:r>
            <a:r>
              <a:rPr lang="en-US" altLang="ko-KR" sz="3600" b="1" dirty="0" smtClean="0">
                <a:latin typeface="Arial" pitchFamily="34" charset="0"/>
                <a:cs typeface="Arial" pitchFamily="34" charset="0"/>
              </a:rPr>
              <a:t> </a:t>
            </a:r>
            <a:br>
              <a:rPr lang="en-US" altLang="ko-KR" sz="3600" b="1" dirty="0" smtClean="0">
                <a:latin typeface="Arial" pitchFamily="34" charset="0"/>
                <a:cs typeface="Arial" pitchFamily="34" charset="0"/>
              </a:rPr>
            </a:br>
            <a:r>
              <a:rPr lang="en-US" altLang="ko-KR" sz="3600" b="1" dirty="0" smtClean="0">
                <a:latin typeface="Arial" pitchFamily="34" charset="0"/>
                <a:cs typeface="Arial" pitchFamily="34" charset="0"/>
              </a:rPr>
              <a:t>                                         Stent graft</a:t>
            </a:r>
            <a:endParaRPr lang="ko-KR" altLang="en-US" sz="3600" b="1" dirty="0" smtClean="0">
              <a:latin typeface="Arial" pitchFamily="34" charset="0"/>
              <a:cs typeface="Arial" pitchFamily="34" charset="0"/>
            </a:endParaRPr>
          </a:p>
        </p:txBody>
      </p:sp>
      <p:pic>
        <p:nvPicPr>
          <p:cNvPr id="72707" name="그림 8" descr="aneurysmrepa.jpg"/>
          <p:cNvPicPr>
            <a:picLocks noChangeAspect="1"/>
          </p:cNvPicPr>
          <p:nvPr/>
        </p:nvPicPr>
        <p:blipFill>
          <a:blip r:embed="rId3" cstate="print">
            <a:extLst>
              <a:ext uri="{28A0092B-C50C-407E-A947-70E740481C1C}">
                <a14:useLocalDpi xmlns="" xmlns:a14="http://schemas.microsoft.com/office/drawing/2010/main" val="0"/>
              </a:ext>
            </a:extLst>
          </a:blip>
          <a:srcRect l="1250" t="13872" r="1250" b="14844"/>
          <a:stretch>
            <a:fillRect/>
          </a:stretch>
        </p:blipFill>
        <p:spPr bwMode="auto">
          <a:xfrm>
            <a:off x="2071512" y="1652589"/>
            <a:ext cx="4734278" cy="4491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2708" name="Oval 5"/>
          <p:cNvSpPr>
            <a:spLocks noChangeArrowheads="1"/>
          </p:cNvSpPr>
          <p:nvPr/>
        </p:nvSpPr>
        <p:spPr bwMode="auto">
          <a:xfrm>
            <a:off x="4356101" y="1844676"/>
            <a:ext cx="2233788" cy="4321175"/>
          </a:xfrm>
          <a:prstGeom prst="ellipse">
            <a:avLst/>
          </a:prstGeom>
          <a:noFill/>
          <a:ln w="76200">
            <a:solidFill>
              <a:schemeClr val="tx1"/>
            </a:solidFill>
            <a:prstDash val="sysDot"/>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ko-KR" altLang="en-US" sz="1800" b="0">
              <a:solidFill>
                <a:schemeClr val="tx1"/>
              </a:solidFill>
              <a:latin typeface="굴림" pitchFamily="50" charset="-127"/>
            </a:endParaRPr>
          </a:p>
        </p:txBody>
      </p:sp>
    </p:spTree>
    <p:extLst>
      <p:ext uri="{BB962C8B-B14F-4D97-AF65-F5344CB8AC3E}">
        <p14:creationId xmlns="" xmlns:p14="http://schemas.microsoft.com/office/powerpoint/2010/main" val="10576633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제목 1"/>
          <p:cNvSpPr>
            <a:spLocks noGrp="1"/>
          </p:cNvSpPr>
          <p:nvPr>
            <p:ph type="title" idx="4294967295"/>
          </p:nvPr>
        </p:nvSpPr>
        <p:spPr/>
        <p:txBody>
          <a:bodyPr/>
          <a:lstStyle/>
          <a:p>
            <a:endParaRPr lang="ko-KR" altLang="en-US" smtClean="0"/>
          </a:p>
        </p:txBody>
      </p:sp>
      <p:pic>
        <p:nvPicPr>
          <p:cNvPr id="75779" name="내용 개체 틀 3" descr="유명재1.bmp"/>
          <p:cNvPicPr>
            <a:picLocks noGrp="1" noChangeAspect="1"/>
          </p:cNvPicPr>
          <p:nvPr>
            <p:ph idx="4294967295"/>
          </p:nvPr>
        </p:nvPicPr>
        <p:blipFill>
          <a:blip r:embed="rId3" cstate="print">
            <a:extLst>
              <a:ext uri="{28A0092B-C50C-407E-A947-70E740481C1C}">
                <a14:useLocalDpi xmlns="" xmlns:a14="http://schemas.microsoft.com/office/drawing/2010/main" val="0"/>
              </a:ext>
            </a:extLst>
          </a:blip>
          <a:srcRect/>
          <a:stretch>
            <a:fillRect/>
          </a:stretch>
        </p:blipFill>
        <p:spPr>
          <a:xfrm>
            <a:off x="0" y="1"/>
            <a:ext cx="4572000" cy="3571875"/>
          </a:xfrm>
        </p:spPr>
      </p:pic>
      <p:pic>
        <p:nvPicPr>
          <p:cNvPr id="75780" name="그림 4" descr="유명재 2.bmp"/>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572000" y="1"/>
            <a:ext cx="4572000" cy="3571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5781" name="그림 5" descr="유명재 3.bmp"/>
          <p:cNvPicPr>
            <a:picLocks noChangeAspect="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0" y="3571876"/>
            <a:ext cx="4572000" cy="3286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5782" name="그림 6" descr="유명재 5.bmp"/>
          <p:cNvPicPr>
            <a:picLocks noChangeAspect="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4572000" y="3571876"/>
            <a:ext cx="4572000" cy="3286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7214157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83568" y="214313"/>
            <a:ext cx="7715956" cy="6278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3" name="직선 연결선 2"/>
          <p:cNvCxnSpPr/>
          <p:nvPr/>
        </p:nvCxnSpPr>
        <p:spPr>
          <a:xfrm>
            <a:off x="827584" y="1196752"/>
            <a:ext cx="2664296" cy="0"/>
          </a:xfrm>
          <a:prstGeom prst="line">
            <a:avLst/>
          </a:prstGeom>
          <a:ln w="31750">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직사각형 4"/>
          <p:cNvSpPr/>
          <p:nvPr/>
        </p:nvSpPr>
        <p:spPr>
          <a:xfrm>
            <a:off x="1043608" y="1268760"/>
            <a:ext cx="7056784" cy="1944216"/>
          </a:xfrm>
          <a:prstGeom prst="rect">
            <a:avLst/>
          </a:prstGeom>
          <a:solidFill>
            <a:srgbClr val="C0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cxnSp>
        <p:nvCxnSpPr>
          <p:cNvPr id="7" name="직선 연결선 6"/>
          <p:cNvCxnSpPr/>
          <p:nvPr/>
        </p:nvCxnSpPr>
        <p:spPr>
          <a:xfrm>
            <a:off x="827584" y="3501008"/>
            <a:ext cx="3096344" cy="0"/>
          </a:xfrm>
          <a:prstGeom prst="line">
            <a:avLst/>
          </a:prstGeom>
          <a:ln w="31750">
            <a:solidFill>
              <a:srgbClr val="002060"/>
            </a:solidFill>
          </a:ln>
        </p:spPr>
        <p:style>
          <a:lnRef idx="1">
            <a:schemeClr val="accent1"/>
          </a:lnRef>
          <a:fillRef idx="0">
            <a:schemeClr val="accent1"/>
          </a:fillRef>
          <a:effectRef idx="0">
            <a:schemeClr val="accent1"/>
          </a:effectRef>
          <a:fontRef idx="minor">
            <a:schemeClr val="tx1"/>
          </a:fontRef>
        </p:style>
      </p:cxnSp>
      <p:sp>
        <p:nvSpPr>
          <p:cNvPr id="16" name="직사각형 15"/>
          <p:cNvSpPr/>
          <p:nvPr/>
        </p:nvSpPr>
        <p:spPr>
          <a:xfrm>
            <a:off x="1043608" y="3573016"/>
            <a:ext cx="7056784" cy="252028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 xmlns:p14="http://schemas.microsoft.com/office/powerpoint/2010/main" val="14810514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제목 1"/>
          <p:cNvSpPr>
            <a:spLocks noGrp="1"/>
          </p:cNvSpPr>
          <p:nvPr>
            <p:ph type="title"/>
          </p:nvPr>
        </p:nvSpPr>
        <p:spPr/>
        <p:txBody>
          <a:bodyPr>
            <a:normAutofit fontScale="90000"/>
          </a:bodyPr>
          <a:lstStyle/>
          <a:p>
            <a:pPr eaLnBrk="1" hangingPunct="1"/>
            <a:r>
              <a:rPr lang="en-US" altLang="ko-KR" dirty="0" smtClean="0">
                <a:latin typeface="Arial" pitchFamily="34" charset="0"/>
                <a:cs typeface="Arial" pitchFamily="34" charset="0"/>
              </a:rPr>
              <a:t>Emergency Operation(2009:KYUH)</a:t>
            </a:r>
            <a:endParaRPr lang="ko-KR" altLang="en-US" dirty="0" smtClean="0">
              <a:latin typeface="Arial" pitchFamily="34" charset="0"/>
              <a:cs typeface="Arial" pitchFamily="34" charset="0"/>
            </a:endParaRPr>
          </a:p>
        </p:txBody>
      </p:sp>
      <p:graphicFrame>
        <p:nvGraphicFramePr>
          <p:cNvPr id="6" name="표 5"/>
          <p:cNvGraphicFramePr>
            <a:graphicFrameLocks noGrp="1"/>
          </p:cNvGraphicFramePr>
          <p:nvPr>
            <p:extLst>
              <p:ext uri="{D42A27DB-BD31-4B8C-83A1-F6EECF244321}">
                <p14:modId xmlns="" xmlns:p14="http://schemas.microsoft.com/office/powerpoint/2010/main" val="3736047033"/>
              </p:ext>
            </p:extLst>
          </p:nvPr>
        </p:nvGraphicFramePr>
        <p:xfrm>
          <a:off x="1115616" y="1844824"/>
          <a:ext cx="6912768" cy="4114824"/>
        </p:xfrm>
        <a:graphic>
          <a:graphicData uri="http://schemas.openxmlformats.org/drawingml/2006/table">
            <a:tbl>
              <a:tblPr firstRow="1" bandRow="1">
                <a:tableStyleId>{5C22544A-7EE6-4342-B048-85BDC9FD1C3A}</a:tableStyleId>
              </a:tblPr>
              <a:tblGrid>
                <a:gridCol w="4032448"/>
                <a:gridCol w="2880320"/>
              </a:tblGrid>
              <a:tr h="370873">
                <a:tc>
                  <a:txBody>
                    <a:bodyPr/>
                    <a:lstStyle/>
                    <a:p>
                      <a:pPr latinLnBrk="1"/>
                      <a:r>
                        <a:rPr lang="en-US" altLang="ko-KR" sz="2800" dirty="0" smtClean="0">
                          <a:latin typeface="Arial" pitchFamily="34" charset="0"/>
                          <a:cs typeface="Arial" pitchFamily="34" charset="0"/>
                        </a:rPr>
                        <a:t>Type of Injury</a:t>
                      </a:r>
                      <a:endParaRPr lang="ko-KR" altLang="en-US" sz="2800" dirty="0">
                        <a:latin typeface="Arial" pitchFamily="34" charset="0"/>
                        <a:cs typeface="Arial" pitchFamily="34" charset="0"/>
                      </a:endParaRPr>
                    </a:p>
                  </a:txBody>
                  <a:tcPr marL="81280" marR="81280" marT="45724" marB="45724"/>
                </a:tc>
                <a:tc>
                  <a:txBody>
                    <a:bodyPr/>
                    <a:lstStyle/>
                    <a:p>
                      <a:pPr algn="r" latinLnBrk="1"/>
                      <a:r>
                        <a:rPr lang="en-US" altLang="ko-KR" sz="2800" dirty="0" smtClean="0">
                          <a:latin typeface="Arial" pitchFamily="34" charset="0"/>
                          <a:cs typeface="Arial" pitchFamily="34" charset="0"/>
                        </a:rPr>
                        <a:t>Number(%)</a:t>
                      </a:r>
                      <a:endParaRPr lang="ko-KR" altLang="en-US" sz="2800" dirty="0">
                        <a:latin typeface="Arial" pitchFamily="34" charset="0"/>
                        <a:cs typeface="Arial" pitchFamily="34" charset="0"/>
                      </a:endParaRPr>
                    </a:p>
                  </a:txBody>
                  <a:tcPr marL="81280" marR="81280" marT="45724" marB="45724"/>
                </a:tc>
              </a:tr>
              <a:tr h="370873">
                <a:tc>
                  <a:txBody>
                    <a:bodyPr/>
                    <a:lstStyle/>
                    <a:p>
                      <a:pPr latinLnBrk="1"/>
                      <a:r>
                        <a:rPr lang="en-US" altLang="ko-KR" sz="2400" dirty="0" smtClean="0">
                          <a:solidFill>
                            <a:srgbClr val="002060"/>
                          </a:solidFill>
                          <a:latin typeface="Arial" pitchFamily="34" charset="0"/>
                          <a:cs typeface="Arial" pitchFamily="34" charset="0"/>
                        </a:rPr>
                        <a:t>Blunt</a:t>
                      </a:r>
                      <a:r>
                        <a:rPr lang="en-US" altLang="ko-KR" sz="2400" baseline="0" dirty="0" smtClean="0">
                          <a:solidFill>
                            <a:srgbClr val="002060"/>
                          </a:solidFill>
                          <a:latin typeface="Arial" pitchFamily="34" charset="0"/>
                          <a:cs typeface="Arial" pitchFamily="34" charset="0"/>
                        </a:rPr>
                        <a:t>  thoracic trauma</a:t>
                      </a:r>
                      <a:endParaRPr lang="ko-KR" altLang="en-US" sz="2400" dirty="0">
                        <a:solidFill>
                          <a:srgbClr val="002060"/>
                        </a:solidFill>
                        <a:latin typeface="Arial" pitchFamily="34" charset="0"/>
                        <a:cs typeface="Arial" pitchFamily="34" charset="0"/>
                      </a:endParaRPr>
                    </a:p>
                  </a:txBody>
                  <a:tcPr marL="81280" marR="81280" marT="45724" marB="45724"/>
                </a:tc>
                <a:tc>
                  <a:txBody>
                    <a:bodyPr/>
                    <a:lstStyle/>
                    <a:p>
                      <a:pPr algn="r" latinLnBrk="1"/>
                      <a:r>
                        <a:rPr lang="en-US" altLang="ko-KR" sz="2400" dirty="0" smtClean="0">
                          <a:solidFill>
                            <a:srgbClr val="002060"/>
                          </a:solidFill>
                          <a:latin typeface="Arial" pitchFamily="34" charset="0"/>
                          <a:cs typeface="Arial" pitchFamily="34" charset="0"/>
                        </a:rPr>
                        <a:t>12(54.6)</a:t>
                      </a:r>
                      <a:endParaRPr lang="ko-KR" altLang="en-US" sz="2400" dirty="0">
                        <a:solidFill>
                          <a:srgbClr val="002060"/>
                        </a:solidFill>
                        <a:latin typeface="Arial" pitchFamily="34" charset="0"/>
                        <a:cs typeface="Arial" pitchFamily="34" charset="0"/>
                      </a:endParaRPr>
                    </a:p>
                  </a:txBody>
                  <a:tcPr marL="81280" marR="81280" marT="45724" marB="45724"/>
                </a:tc>
              </a:tr>
              <a:tr h="2834891">
                <a:tc>
                  <a:txBody>
                    <a:bodyPr/>
                    <a:lstStyle/>
                    <a:p>
                      <a:pPr latinLnBrk="1"/>
                      <a:r>
                        <a:rPr lang="en-US" altLang="ko-KR" sz="2000" dirty="0" smtClean="0">
                          <a:solidFill>
                            <a:schemeClr val="tx1"/>
                          </a:solidFill>
                          <a:latin typeface="Arial" pitchFamily="34" charset="0"/>
                          <a:cs typeface="Arial" pitchFamily="34" charset="0"/>
                        </a:rPr>
                        <a:t> </a:t>
                      </a:r>
                      <a:r>
                        <a:rPr lang="en-US" altLang="ko-KR" sz="2000" baseline="0" dirty="0" smtClean="0">
                          <a:solidFill>
                            <a:schemeClr val="tx1"/>
                          </a:solidFill>
                          <a:latin typeface="Arial" pitchFamily="34" charset="0"/>
                          <a:cs typeface="Arial" pitchFamily="34" charset="0"/>
                        </a:rPr>
                        <a:t> Aortic rupture</a:t>
                      </a:r>
                    </a:p>
                    <a:p>
                      <a:pPr latinLnBrk="1"/>
                      <a:r>
                        <a:rPr lang="en-US" altLang="ko-KR" sz="2000" baseline="0" dirty="0" smtClean="0">
                          <a:solidFill>
                            <a:schemeClr val="tx1"/>
                          </a:solidFill>
                          <a:latin typeface="Arial" pitchFamily="34" charset="0"/>
                          <a:cs typeface="Arial" pitchFamily="34" charset="0"/>
                        </a:rPr>
                        <a:t>  LV rupture</a:t>
                      </a:r>
                    </a:p>
                    <a:p>
                      <a:pPr latinLnBrk="1"/>
                      <a:r>
                        <a:rPr lang="en-US" altLang="ko-KR" sz="2000" baseline="0" dirty="0" smtClean="0">
                          <a:solidFill>
                            <a:schemeClr val="tx1"/>
                          </a:solidFill>
                          <a:latin typeface="Arial" pitchFamily="34" charset="0"/>
                          <a:cs typeface="Arial" pitchFamily="34" charset="0"/>
                        </a:rPr>
                        <a:t>  </a:t>
                      </a:r>
                      <a:r>
                        <a:rPr lang="en-US" altLang="ko-KR" sz="2000" baseline="0" dirty="0" err="1" smtClean="0">
                          <a:solidFill>
                            <a:schemeClr val="tx1"/>
                          </a:solidFill>
                          <a:latin typeface="Arial" pitchFamily="34" charset="0"/>
                          <a:cs typeface="Arial" pitchFamily="34" charset="0"/>
                        </a:rPr>
                        <a:t>Hemopericardium</a:t>
                      </a:r>
                      <a:endParaRPr lang="en-US" altLang="ko-KR" sz="2000" baseline="0" dirty="0" smtClean="0">
                        <a:solidFill>
                          <a:schemeClr val="tx1"/>
                        </a:solidFill>
                        <a:latin typeface="Arial" pitchFamily="34" charset="0"/>
                        <a:cs typeface="Arial" pitchFamily="34" charset="0"/>
                      </a:endParaRPr>
                    </a:p>
                    <a:p>
                      <a:pPr latinLnBrk="1"/>
                      <a:r>
                        <a:rPr lang="en-US" altLang="ko-KR" sz="2000" baseline="0" dirty="0" smtClean="0">
                          <a:solidFill>
                            <a:schemeClr val="tx1"/>
                          </a:solidFill>
                          <a:latin typeface="Arial" pitchFamily="34" charset="0"/>
                          <a:cs typeface="Arial" pitchFamily="34" charset="0"/>
                        </a:rPr>
                        <a:t>  </a:t>
                      </a:r>
                      <a:r>
                        <a:rPr lang="en-US" altLang="ko-KR" sz="2000" baseline="0" dirty="0" smtClean="0">
                          <a:solidFill>
                            <a:srgbClr val="FF0000"/>
                          </a:solidFill>
                          <a:latin typeface="Arial" pitchFamily="34" charset="0"/>
                          <a:cs typeface="Arial" pitchFamily="34" charset="0"/>
                        </a:rPr>
                        <a:t>Peripheral vascular rupture</a:t>
                      </a:r>
                    </a:p>
                    <a:p>
                      <a:pPr latinLnBrk="1"/>
                      <a:r>
                        <a:rPr lang="en-US" altLang="ko-KR" sz="2000" baseline="0" dirty="0" smtClean="0">
                          <a:solidFill>
                            <a:schemeClr val="tx1"/>
                          </a:solidFill>
                          <a:latin typeface="Arial" pitchFamily="34" charset="0"/>
                          <a:cs typeface="Arial" pitchFamily="34" charset="0"/>
                        </a:rPr>
                        <a:t>  Diaphragm rupture</a:t>
                      </a:r>
                    </a:p>
                    <a:p>
                      <a:pPr latinLnBrk="1"/>
                      <a:r>
                        <a:rPr lang="en-US" altLang="ko-KR" sz="2000" baseline="0" dirty="0" smtClean="0">
                          <a:solidFill>
                            <a:schemeClr val="tx1"/>
                          </a:solidFill>
                          <a:latin typeface="Arial" pitchFamily="34" charset="0"/>
                          <a:cs typeface="Arial" pitchFamily="34" charset="0"/>
                        </a:rPr>
                        <a:t>  Multiple rib fractures</a:t>
                      </a:r>
                    </a:p>
                    <a:p>
                      <a:pPr latinLnBrk="1"/>
                      <a:r>
                        <a:rPr lang="en-US" altLang="ko-KR" sz="2000" baseline="0" dirty="0" smtClean="0">
                          <a:solidFill>
                            <a:schemeClr val="tx1"/>
                          </a:solidFill>
                          <a:latin typeface="Arial" pitchFamily="34" charset="0"/>
                          <a:cs typeface="Arial" pitchFamily="34" charset="0"/>
                        </a:rPr>
                        <a:t>  Flail chest</a:t>
                      </a:r>
                    </a:p>
                    <a:p>
                      <a:pPr latinLnBrk="1"/>
                      <a:r>
                        <a:rPr lang="en-US" altLang="ko-KR" sz="2000" baseline="0" dirty="0" smtClean="0">
                          <a:solidFill>
                            <a:schemeClr val="tx1"/>
                          </a:solidFill>
                          <a:latin typeface="Arial" pitchFamily="34" charset="0"/>
                          <a:cs typeface="Arial" pitchFamily="34" charset="0"/>
                        </a:rPr>
                        <a:t>  Bronchus rupture</a:t>
                      </a:r>
                    </a:p>
                    <a:p>
                      <a:pPr latinLnBrk="1"/>
                      <a:r>
                        <a:rPr lang="en-US" altLang="ko-KR" sz="2000" baseline="0" dirty="0" smtClean="0">
                          <a:solidFill>
                            <a:schemeClr val="tx1"/>
                          </a:solidFill>
                          <a:latin typeface="Arial" pitchFamily="34" charset="0"/>
                          <a:cs typeface="Arial" pitchFamily="34" charset="0"/>
                        </a:rPr>
                        <a:t>  Esophageal rupture</a:t>
                      </a:r>
                    </a:p>
                    <a:p>
                      <a:pPr latinLnBrk="1"/>
                      <a:r>
                        <a:rPr lang="en-US" altLang="ko-KR" sz="2000" baseline="0" dirty="0" smtClean="0">
                          <a:solidFill>
                            <a:schemeClr val="tx1"/>
                          </a:solidFill>
                          <a:latin typeface="Arial" pitchFamily="34" charset="0"/>
                          <a:cs typeface="Arial" pitchFamily="34" charset="0"/>
                        </a:rPr>
                        <a:t>  Lung laceration</a:t>
                      </a:r>
                      <a:endParaRPr lang="ko-KR" altLang="en-US" sz="2000" dirty="0">
                        <a:solidFill>
                          <a:schemeClr val="tx1"/>
                        </a:solidFill>
                        <a:latin typeface="Arial" pitchFamily="34" charset="0"/>
                        <a:cs typeface="Arial" pitchFamily="34" charset="0"/>
                      </a:endParaRPr>
                    </a:p>
                  </a:txBody>
                  <a:tcPr marL="81280" marR="81280" marT="45724" marB="45724"/>
                </a:tc>
                <a:tc>
                  <a:txBody>
                    <a:bodyPr/>
                    <a:lstStyle/>
                    <a:p>
                      <a:pPr algn="r" latinLnBrk="1"/>
                      <a:r>
                        <a:rPr lang="en-US" altLang="ko-KR" sz="2000" dirty="0" smtClean="0">
                          <a:solidFill>
                            <a:schemeClr val="tx1"/>
                          </a:solidFill>
                          <a:latin typeface="Arial" pitchFamily="34" charset="0"/>
                          <a:cs typeface="Arial" pitchFamily="34" charset="0"/>
                        </a:rPr>
                        <a:t>1</a:t>
                      </a:r>
                    </a:p>
                    <a:p>
                      <a:pPr algn="r" latinLnBrk="1"/>
                      <a:r>
                        <a:rPr lang="en-US" altLang="ko-KR" sz="2000" dirty="0" smtClean="0">
                          <a:solidFill>
                            <a:schemeClr val="tx1"/>
                          </a:solidFill>
                          <a:latin typeface="Arial" pitchFamily="34" charset="0"/>
                          <a:cs typeface="Arial" pitchFamily="34" charset="0"/>
                        </a:rPr>
                        <a:t>1</a:t>
                      </a:r>
                    </a:p>
                    <a:p>
                      <a:pPr algn="r" latinLnBrk="1"/>
                      <a:r>
                        <a:rPr lang="en-US" altLang="ko-KR" sz="2000" dirty="0" smtClean="0">
                          <a:solidFill>
                            <a:schemeClr val="tx1"/>
                          </a:solidFill>
                          <a:latin typeface="Arial" pitchFamily="34" charset="0"/>
                          <a:cs typeface="Arial" pitchFamily="34" charset="0"/>
                        </a:rPr>
                        <a:t>2</a:t>
                      </a:r>
                    </a:p>
                    <a:p>
                      <a:pPr algn="r" latinLnBrk="1"/>
                      <a:r>
                        <a:rPr lang="en-US" altLang="ko-KR" sz="2000" dirty="0" smtClean="0">
                          <a:solidFill>
                            <a:srgbClr val="FF0000"/>
                          </a:solidFill>
                          <a:latin typeface="Arial" pitchFamily="34" charset="0"/>
                          <a:cs typeface="Arial" pitchFamily="34" charset="0"/>
                        </a:rPr>
                        <a:t>6</a:t>
                      </a:r>
                    </a:p>
                    <a:p>
                      <a:pPr algn="r" latinLnBrk="1"/>
                      <a:r>
                        <a:rPr lang="en-US" altLang="ko-KR" sz="2000" dirty="0" smtClean="0">
                          <a:solidFill>
                            <a:schemeClr val="tx1"/>
                          </a:solidFill>
                          <a:latin typeface="Arial" pitchFamily="34" charset="0"/>
                          <a:cs typeface="Arial" pitchFamily="34" charset="0"/>
                        </a:rPr>
                        <a:t>1</a:t>
                      </a:r>
                    </a:p>
                    <a:p>
                      <a:pPr algn="r" latinLnBrk="1"/>
                      <a:r>
                        <a:rPr lang="en-US" altLang="ko-KR" sz="2000" dirty="0" smtClean="0">
                          <a:solidFill>
                            <a:schemeClr val="tx1"/>
                          </a:solidFill>
                          <a:latin typeface="Arial" pitchFamily="34" charset="0"/>
                          <a:cs typeface="Arial" pitchFamily="34" charset="0"/>
                        </a:rPr>
                        <a:t>3</a:t>
                      </a:r>
                    </a:p>
                    <a:p>
                      <a:pPr algn="r" latinLnBrk="1"/>
                      <a:r>
                        <a:rPr lang="en-US" altLang="ko-KR" sz="2000" dirty="0" smtClean="0">
                          <a:solidFill>
                            <a:schemeClr val="tx1"/>
                          </a:solidFill>
                          <a:latin typeface="Arial" pitchFamily="34" charset="0"/>
                          <a:cs typeface="Arial" pitchFamily="34" charset="0"/>
                        </a:rPr>
                        <a:t>1</a:t>
                      </a:r>
                    </a:p>
                    <a:p>
                      <a:pPr algn="r" latinLnBrk="1"/>
                      <a:r>
                        <a:rPr lang="en-US" altLang="ko-KR" sz="2000" dirty="0" smtClean="0">
                          <a:solidFill>
                            <a:schemeClr val="tx1"/>
                          </a:solidFill>
                          <a:latin typeface="Arial" pitchFamily="34" charset="0"/>
                          <a:cs typeface="Arial" pitchFamily="34" charset="0"/>
                        </a:rPr>
                        <a:t>1</a:t>
                      </a:r>
                    </a:p>
                    <a:p>
                      <a:pPr algn="r" latinLnBrk="1"/>
                      <a:r>
                        <a:rPr lang="en-US" altLang="ko-KR" sz="2000" dirty="0" smtClean="0">
                          <a:solidFill>
                            <a:schemeClr val="tx1"/>
                          </a:solidFill>
                          <a:latin typeface="Arial" pitchFamily="34" charset="0"/>
                          <a:cs typeface="Arial" pitchFamily="34" charset="0"/>
                        </a:rPr>
                        <a:t>1</a:t>
                      </a:r>
                    </a:p>
                    <a:p>
                      <a:pPr algn="r" latinLnBrk="1"/>
                      <a:r>
                        <a:rPr lang="en-US" altLang="ko-KR" sz="2000" dirty="0" smtClean="0">
                          <a:solidFill>
                            <a:schemeClr val="tx1"/>
                          </a:solidFill>
                          <a:latin typeface="Arial" pitchFamily="34" charset="0"/>
                          <a:cs typeface="Arial" pitchFamily="34" charset="0"/>
                        </a:rPr>
                        <a:t>2</a:t>
                      </a:r>
                      <a:endParaRPr lang="ko-KR" altLang="en-US" sz="2000" dirty="0">
                        <a:solidFill>
                          <a:schemeClr val="tx1"/>
                        </a:solidFill>
                        <a:latin typeface="Arial" pitchFamily="34" charset="0"/>
                        <a:cs typeface="Arial" pitchFamily="34" charset="0"/>
                      </a:endParaRPr>
                    </a:p>
                  </a:txBody>
                  <a:tcPr marL="81280" marR="81280" marT="45724" marB="45724"/>
                </a:tc>
              </a:tr>
            </a:tbl>
          </a:graphicData>
        </a:graphic>
      </p:graphicFrame>
    </p:spTree>
    <p:extLst>
      <p:ext uri="{BB962C8B-B14F-4D97-AF65-F5344CB8AC3E}">
        <p14:creationId xmlns="" xmlns:p14="http://schemas.microsoft.com/office/powerpoint/2010/main" val="19654920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제목 1"/>
          <p:cNvSpPr>
            <a:spLocks noGrp="1"/>
          </p:cNvSpPr>
          <p:nvPr>
            <p:ph type="title"/>
          </p:nvPr>
        </p:nvSpPr>
        <p:spPr/>
        <p:txBody>
          <a:bodyPr>
            <a:normAutofit fontScale="90000"/>
          </a:bodyPr>
          <a:lstStyle/>
          <a:p>
            <a:pPr eaLnBrk="1" hangingPunct="1"/>
            <a:r>
              <a:rPr lang="en-US" altLang="ko-KR" dirty="0" smtClean="0">
                <a:latin typeface="Arial" pitchFamily="34" charset="0"/>
                <a:cs typeface="Arial" pitchFamily="34" charset="0"/>
              </a:rPr>
              <a:t>Emergency Operation(2009:KYUH)</a:t>
            </a:r>
            <a:endParaRPr lang="ko-KR" altLang="en-US" dirty="0" smtClean="0"/>
          </a:p>
        </p:txBody>
      </p:sp>
      <p:graphicFrame>
        <p:nvGraphicFramePr>
          <p:cNvPr id="3" name="표 2"/>
          <p:cNvGraphicFramePr>
            <a:graphicFrameLocks noGrp="1"/>
          </p:cNvGraphicFramePr>
          <p:nvPr>
            <p:extLst>
              <p:ext uri="{D42A27DB-BD31-4B8C-83A1-F6EECF244321}">
                <p14:modId xmlns="" xmlns:p14="http://schemas.microsoft.com/office/powerpoint/2010/main" val="210699270"/>
              </p:ext>
            </p:extLst>
          </p:nvPr>
        </p:nvGraphicFramePr>
        <p:xfrm>
          <a:off x="1115616" y="1772816"/>
          <a:ext cx="7056784" cy="4053960"/>
        </p:xfrm>
        <a:graphic>
          <a:graphicData uri="http://schemas.openxmlformats.org/drawingml/2006/table">
            <a:tbl>
              <a:tblPr firstRow="1" bandRow="1">
                <a:tableStyleId>{5C22544A-7EE6-4342-B048-85BDC9FD1C3A}</a:tableStyleId>
              </a:tblPr>
              <a:tblGrid>
                <a:gridCol w="4320480"/>
                <a:gridCol w="2736304"/>
              </a:tblGrid>
              <a:tr h="370941">
                <a:tc>
                  <a:txBody>
                    <a:bodyPr/>
                    <a:lstStyle/>
                    <a:p>
                      <a:pPr latinLnBrk="1"/>
                      <a:r>
                        <a:rPr lang="en-US" altLang="ko-KR" sz="2800" dirty="0" smtClean="0">
                          <a:latin typeface="Arial" pitchFamily="34" charset="0"/>
                          <a:cs typeface="Arial" pitchFamily="34" charset="0"/>
                        </a:rPr>
                        <a:t>Type of Injury</a:t>
                      </a:r>
                      <a:endParaRPr lang="ko-KR" altLang="en-US" sz="2800" dirty="0">
                        <a:latin typeface="Arial" pitchFamily="34" charset="0"/>
                        <a:cs typeface="Arial" pitchFamily="34" charset="0"/>
                      </a:endParaRPr>
                    </a:p>
                  </a:txBody>
                  <a:tcPr marL="81280" marR="81280" marT="45732" marB="45732"/>
                </a:tc>
                <a:tc>
                  <a:txBody>
                    <a:bodyPr/>
                    <a:lstStyle/>
                    <a:p>
                      <a:pPr algn="r" latinLnBrk="1"/>
                      <a:r>
                        <a:rPr lang="en-US" altLang="ko-KR" sz="2800" dirty="0" smtClean="0">
                          <a:latin typeface="Arial" pitchFamily="34" charset="0"/>
                          <a:cs typeface="Arial" pitchFamily="34" charset="0"/>
                        </a:rPr>
                        <a:t>Number(%)</a:t>
                      </a:r>
                      <a:endParaRPr lang="ko-KR" altLang="en-US" sz="2800" dirty="0">
                        <a:latin typeface="Arial" pitchFamily="34" charset="0"/>
                        <a:cs typeface="Arial" pitchFamily="34" charset="0"/>
                      </a:endParaRPr>
                    </a:p>
                  </a:txBody>
                  <a:tcPr marL="81280" marR="81280" marT="45732" marB="45732"/>
                </a:tc>
              </a:tr>
              <a:tr h="370941">
                <a:tc>
                  <a:txBody>
                    <a:bodyPr/>
                    <a:lstStyle/>
                    <a:p>
                      <a:pPr latinLnBrk="1"/>
                      <a:r>
                        <a:rPr lang="en-US" altLang="ko-KR" sz="2400" baseline="0" dirty="0" smtClean="0">
                          <a:solidFill>
                            <a:srgbClr val="002060"/>
                          </a:solidFill>
                          <a:latin typeface="Arial" pitchFamily="34" charset="0"/>
                          <a:cs typeface="Arial" pitchFamily="34" charset="0"/>
                        </a:rPr>
                        <a:t>Penetrating thoracic trauma</a:t>
                      </a:r>
                      <a:endParaRPr lang="ko-KR" altLang="en-US" sz="2400" dirty="0">
                        <a:solidFill>
                          <a:srgbClr val="002060"/>
                        </a:solidFill>
                        <a:latin typeface="Arial" pitchFamily="34" charset="0"/>
                        <a:cs typeface="Arial" pitchFamily="34" charset="0"/>
                      </a:endParaRPr>
                    </a:p>
                  </a:txBody>
                  <a:tcPr marL="81280" marR="81280" marT="45732" marB="45732"/>
                </a:tc>
                <a:tc>
                  <a:txBody>
                    <a:bodyPr/>
                    <a:lstStyle/>
                    <a:p>
                      <a:pPr algn="r" latinLnBrk="1"/>
                      <a:r>
                        <a:rPr lang="en-US" altLang="ko-KR" sz="2400" dirty="0" smtClean="0">
                          <a:solidFill>
                            <a:srgbClr val="002060"/>
                          </a:solidFill>
                          <a:latin typeface="Arial" pitchFamily="34" charset="0"/>
                          <a:cs typeface="Arial" pitchFamily="34" charset="0"/>
                        </a:rPr>
                        <a:t>7(31.8)</a:t>
                      </a:r>
                      <a:endParaRPr lang="ko-KR" altLang="en-US" sz="2400" dirty="0">
                        <a:solidFill>
                          <a:srgbClr val="002060"/>
                        </a:solidFill>
                        <a:latin typeface="Arial" pitchFamily="34" charset="0"/>
                        <a:cs typeface="Arial" pitchFamily="34" charset="0"/>
                      </a:endParaRPr>
                    </a:p>
                  </a:txBody>
                  <a:tcPr marL="81280" marR="81280" marT="45732" marB="45732"/>
                </a:tc>
              </a:tr>
              <a:tr h="1737834">
                <a:tc>
                  <a:txBody>
                    <a:bodyPr/>
                    <a:lstStyle/>
                    <a:p>
                      <a:pPr latinLnBrk="1"/>
                      <a:r>
                        <a:rPr lang="en-US" altLang="ko-KR" sz="2000" dirty="0" smtClean="0">
                          <a:latin typeface="Arial" pitchFamily="34" charset="0"/>
                          <a:cs typeface="Arial" pitchFamily="34" charset="0"/>
                        </a:rPr>
                        <a:t> </a:t>
                      </a:r>
                      <a:r>
                        <a:rPr lang="en-US" altLang="ko-KR" sz="2000" baseline="0" dirty="0" smtClean="0">
                          <a:latin typeface="Arial" pitchFamily="34" charset="0"/>
                          <a:cs typeface="Arial" pitchFamily="34" charset="0"/>
                        </a:rPr>
                        <a:t> RV rupture</a:t>
                      </a:r>
                    </a:p>
                    <a:p>
                      <a:pPr latinLnBrk="1"/>
                      <a:r>
                        <a:rPr lang="en-US" altLang="ko-KR" sz="2000" baseline="0" dirty="0" smtClean="0">
                          <a:latin typeface="Arial" pitchFamily="34" charset="0"/>
                          <a:cs typeface="Arial" pitchFamily="34" charset="0"/>
                        </a:rPr>
                        <a:t>  </a:t>
                      </a:r>
                      <a:r>
                        <a:rPr lang="en-US" altLang="ko-KR" sz="2000" baseline="0" dirty="0" err="1" smtClean="0">
                          <a:latin typeface="Arial" pitchFamily="34" charset="0"/>
                          <a:cs typeface="Arial" pitchFamily="34" charset="0"/>
                        </a:rPr>
                        <a:t>Hemopericardium</a:t>
                      </a:r>
                      <a:endParaRPr lang="en-US" altLang="ko-KR" sz="2000" baseline="0" dirty="0" smtClean="0">
                        <a:latin typeface="Arial" pitchFamily="34" charset="0"/>
                        <a:cs typeface="Arial" pitchFamily="34" charset="0"/>
                      </a:endParaRPr>
                    </a:p>
                    <a:p>
                      <a:pPr latinLnBrk="1"/>
                      <a:r>
                        <a:rPr lang="en-US" altLang="ko-KR" sz="2000" baseline="0" dirty="0" smtClean="0">
                          <a:latin typeface="Arial" pitchFamily="34" charset="0"/>
                          <a:cs typeface="Arial" pitchFamily="34" charset="0"/>
                        </a:rPr>
                        <a:t>  </a:t>
                      </a:r>
                      <a:r>
                        <a:rPr lang="en-US" altLang="ko-KR" sz="2000" baseline="0" dirty="0" smtClean="0">
                          <a:solidFill>
                            <a:srgbClr val="FF0000"/>
                          </a:solidFill>
                          <a:latin typeface="Arial" pitchFamily="34" charset="0"/>
                          <a:cs typeface="Arial" pitchFamily="34" charset="0"/>
                        </a:rPr>
                        <a:t>Peripheral vascular rupture</a:t>
                      </a:r>
                    </a:p>
                    <a:p>
                      <a:pPr latinLnBrk="1"/>
                      <a:r>
                        <a:rPr lang="en-US" altLang="ko-KR" sz="2000" baseline="0" dirty="0" smtClean="0">
                          <a:latin typeface="Arial" pitchFamily="34" charset="0"/>
                          <a:cs typeface="Arial" pitchFamily="34" charset="0"/>
                        </a:rPr>
                        <a:t>  Laceration of chest wall</a:t>
                      </a:r>
                    </a:p>
                    <a:p>
                      <a:pPr latinLnBrk="1"/>
                      <a:r>
                        <a:rPr lang="en-US" altLang="ko-KR" sz="2000" baseline="0" dirty="0" smtClean="0">
                          <a:latin typeface="Arial" pitchFamily="34" charset="0"/>
                          <a:cs typeface="Arial" pitchFamily="34" charset="0"/>
                        </a:rPr>
                        <a:t>  Rib fractures</a:t>
                      </a:r>
                    </a:p>
                    <a:p>
                      <a:pPr latinLnBrk="1"/>
                      <a:r>
                        <a:rPr lang="en-US" altLang="ko-KR" sz="2000" baseline="0" dirty="0" smtClean="0">
                          <a:latin typeface="Arial" pitchFamily="34" charset="0"/>
                          <a:cs typeface="Arial" pitchFamily="34" charset="0"/>
                        </a:rPr>
                        <a:t>  Diaphragm rupture</a:t>
                      </a:r>
                    </a:p>
                  </a:txBody>
                  <a:tcPr marL="81280" marR="81280" marT="45732" marB="45732"/>
                </a:tc>
                <a:tc>
                  <a:txBody>
                    <a:bodyPr/>
                    <a:lstStyle/>
                    <a:p>
                      <a:pPr algn="r" latinLnBrk="1"/>
                      <a:r>
                        <a:rPr lang="en-US" altLang="ko-KR" sz="2000" dirty="0" smtClean="0">
                          <a:latin typeface="Arial" pitchFamily="34" charset="0"/>
                          <a:cs typeface="Arial" pitchFamily="34" charset="0"/>
                        </a:rPr>
                        <a:t>1</a:t>
                      </a:r>
                    </a:p>
                    <a:p>
                      <a:pPr algn="r" latinLnBrk="1"/>
                      <a:r>
                        <a:rPr lang="en-US" altLang="ko-KR" sz="2000" dirty="0" smtClean="0">
                          <a:latin typeface="Arial" pitchFamily="34" charset="0"/>
                          <a:cs typeface="Arial" pitchFamily="34" charset="0"/>
                        </a:rPr>
                        <a:t>1</a:t>
                      </a:r>
                    </a:p>
                    <a:p>
                      <a:pPr algn="r" latinLnBrk="1"/>
                      <a:r>
                        <a:rPr lang="en-US" altLang="ko-KR" sz="2000" dirty="0" smtClean="0">
                          <a:solidFill>
                            <a:srgbClr val="FF0000"/>
                          </a:solidFill>
                          <a:latin typeface="Arial" pitchFamily="34" charset="0"/>
                          <a:cs typeface="Arial" pitchFamily="34" charset="0"/>
                        </a:rPr>
                        <a:t>3</a:t>
                      </a:r>
                    </a:p>
                    <a:p>
                      <a:pPr algn="r" latinLnBrk="1"/>
                      <a:r>
                        <a:rPr lang="en-US" altLang="ko-KR" sz="2000" dirty="0" smtClean="0">
                          <a:latin typeface="Arial" pitchFamily="34" charset="0"/>
                          <a:cs typeface="Arial" pitchFamily="34" charset="0"/>
                        </a:rPr>
                        <a:t>1</a:t>
                      </a:r>
                    </a:p>
                    <a:p>
                      <a:pPr algn="r" latinLnBrk="1"/>
                      <a:r>
                        <a:rPr lang="en-US" altLang="ko-KR" sz="2000" dirty="0" smtClean="0">
                          <a:latin typeface="Arial" pitchFamily="34" charset="0"/>
                          <a:cs typeface="Arial" pitchFamily="34" charset="0"/>
                        </a:rPr>
                        <a:t>3</a:t>
                      </a:r>
                    </a:p>
                    <a:p>
                      <a:pPr algn="r" latinLnBrk="1"/>
                      <a:r>
                        <a:rPr lang="en-US" altLang="ko-KR" sz="2000" dirty="0" smtClean="0">
                          <a:latin typeface="Arial" pitchFamily="34" charset="0"/>
                          <a:cs typeface="Arial" pitchFamily="34" charset="0"/>
                        </a:rPr>
                        <a:t>1</a:t>
                      </a:r>
                    </a:p>
                  </a:txBody>
                  <a:tcPr marL="81280" marR="81280" marT="45732" marB="45732"/>
                </a:tc>
              </a:tr>
              <a:tr h="370941">
                <a:tc>
                  <a:txBody>
                    <a:bodyPr/>
                    <a:lstStyle/>
                    <a:p>
                      <a:pPr latinLnBrk="1"/>
                      <a:r>
                        <a:rPr lang="en-US" altLang="ko-KR" sz="2400" baseline="0" dirty="0" smtClean="0">
                          <a:solidFill>
                            <a:srgbClr val="002060"/>
                          </a:solidFill>
                          <a:latin typeface="Arial" pitchFamily="34" charset="0"/>
                          <a:cs typeface="Arial" pitchFamily="34" charset="0"/>
                        </a:rPr>
                        <a:t>Others</a:t>
                      </a:r>
                    </a:p>
                  </a:txBody>
                  <a:tcPr marL="81280" marR="81280" marT="45732" marB="45732"/>
                </a:tc>
                <a:tc>
                  <a:txBody>
                    <a:bodyPr/>
                    <a:lstStyle/>
                    <a:p>
                      <a:pPr algn="r" latinLnBrk="1"/>
                      <a:r>
                        <a:rPr lang="en-US" altLang="ko-KR" sz="2400" dirty="0" smtClean="0">
                          <a:solidFill>
                            <a:srgbClr val="002060"/>
                          </a:solidFill>
                          <a:latin typeface="Arial" pitchFamily="34" charset="0"/>
                          <a:cs typeface="Arial" pitchFamily="34" charset="0"/>
                        </a:rPr>
                        <a:t>3(13.6)</a:t>
                      </a:r>
                    </a:p>
                  </a:txBody>
                  <a:tcPr marL="81280" marR="81280" marT="45732" marB="45732"/>
                </a:tc>
              </a:tr>
              <a:tr h="640255">
                <a:tc>
                  <a:txBody>
                    <a:bodyPr/>
                    <a:lstStyle/>
                    <a:p>
                      <a:pPr latinLnBrk="1"/>
                      <a:r>
                        <a:rPr lang="en-US" altLang="ko-KR" sz="2000" baseline="0" dirty="0" smtClean="0">
                          <a:latin typeface="Arial" pitchFamily="34" charset="0"/>
                          <a:cs typeface="Arial" pitchFamily="34" charset="0"/>
                        </a:rPr>
                        <a:t>  Foreign body in esophagus</a:t>
                      </a:r>
                    </a:p>
                    <a:p>
                      <a:pPr latinLnBrk="1"/>
                      <a:r>
                        <a:rPr lang="en-US" altLang="ko-KR" sz="2000" baseline="0" dirty="0" smtClean="0">
                          <a:latin typeface="Arial" pitchFamily="34" charset="0"/>
                          <a:cs typeface="Arial" pitchFamily="34" charset="0"/>
                        </a:rPr>
                        <a:t>  Laceration of oropharynx</a:t>
                      </a:r>
                    </a:p>
                  </a:txBody>
                  <a:tcPr marL="81280" marR="81280" marT="45732" marB="45732"/>
                </a:tc>
                <a:tc>
                  <a:txBody>
                    <a:bodyPr/>
                    <a:lstStyle/>
                    <a:p>
                      <a:pPr algn="r" latinLnBrk="1"/>
                      <a:r>
                        <a:rPr lang="en-US" altLang="ko-KR" sz="2000" dirty="0" smtClean="0">
                          <a:latin typeface="Arial" pitchFamily="34" charset="0"/>
                          <a:cs typeface="Arial" pitchFamily="34" charset="0"/>
                        </a:rPr>
                        <a:t>3</a:t>
                      </a:r>
                    </a:p>
                    <a:p>
                      <a:pPr algn="r" latinLnBrk="1"/>
                      <a:r>
                        <a:rPr lang="en-US" altLang="ko-KR" sz="2000" dirty="0" smtClean="0">
                          <a:latin typeface="Arial" pitchFamily="34" charset="0"/>
                          <a:cs typeface="Arial" pitchFamily="34" charset="0"/>
                        </a:rPr>
                        <a:t>1</a:t>
                      </a:r>
                    </a:p>
                  </a:txBody>
                  <a:tcPr marL="81280" marR="81280" marT="45732" marB="45732"/>
                </a:tc>
              </a:tr>
            </a:tbl>
          </a:graphicData>
        </a:graphic>
      </p:graphicFrame>
    </p:spTree>
    <p:extLst>
      <p:ext uri="{BB962C8B-B14F-4D97-AF65-F5344CB8AC3E}">
        <p14:creationId xmlns="" xmlns:p14="http://schemas.microsoft.com/office/powerpoint/2010/main" val="35925498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Content Placeholder 4"/>
          <p:cNvSpPr>
            <a:spLocks noGrp="1"/>
          </p:cNvSpPr>
          <p:nvPr>
            <p:ph idx="1"/>
          </p:nvPr>
        </p:nvSpPr>
        <p:spPr>
          <a:xfrm>
            <a:off x="539552" y="1052736"/>
            <a:ext cx="8280920" cy="5472608"/>
          </a:xfrm>
        </p:spPr>
        <p:txBody>
          <a:bodyPr>
            <a:noAutofit/>
          </a:bodyPr>
          <a:lstStyle/>
          <a:p>
            <a:r>
              <a:rPr lang="en-US" sz="3600" b="1" u="sng" dirty="0" smtClean="0">
                <a:latin typeface="Arial" pitchFamily="34" charset="0"/>
                <a:cs typeface="Arial" pitchFamily="34" charset="0"/>
              </a:rPr>
              <a:t>V/Q mismatch</a:t>
            </a:r>
          </a:p>
          <a:p>
            <a:pPr lvl="1"/>
            <a:r>
              <a:rPr lang="en-US" dirty="0" smtClean="0">
                <a:latin typeface="Arial" pitchFamily="34" charset="0"/>
                <a:cs typeface="Arial" pitchFamily="34" charset="0"/>
              </a:rPr>
              <a:t>PEEP/CPAP, </a:t>
            </a:r>
            <a:r>
              <a:rPr lang="en-US" dirty="0" err="1" smtClean="0">
                <a:latin typeface="Arial" pitchFamily="34" charset="0"/>
                <a:cs typeface="Arial" pitchFamily="34" charset="0"/>
              </a:rPr>
              <a:t>extubation</a:t>
            </a:r>
            <a:r>
              <a:rPr lang="en-US" dirty="0" smtClean="0">
                <a:latin typeface="Arial" pitchFamily="34" charset="0"/>
                <a:cs typeface="Arial" pitchFamily="34" charset="0"/>
              </a:rPr>
              <a:t> as early as possible</a:t>
            </a:r>
          </a:p>
          <a:p>
            <a:r>
              <a:rPr lang="en-US" sz="3600" b="1" u="sng" dirty="0" smtClean="0">
                <a:latin typeface="Arial" pitchFamily="34" charset="0"/>
                <a:cs typeface="Arial" pitchFamily="34" charset="0"/>
              </a:rPr>
              <a:t>Pulmonary toilet</a:t>
            </a:r>
          </a:p>
          <a:p>
            <a:pPr lvl="1"/>
            <a:r>
              <a:rPr lang="en-US" dirty="0" smtClean="0">
                <a:latin typeface="Arial" pitchFamily="34" charset="0"/>
                <a:cs typeface="Arial" pitchFamily="34" charset="0"/>
              </a:rPr>
              <a:t>Physiotherapy, NT suctioning</a:t>
            </a:r>
          </a:p>
          <a:p>
            <a:pPr lvl="1"/>
            <a:r>
              <a:rPr lang="en-US" dirty="0" smtClean="0">
                <a:latin typeface="Arial" pitchFamily="34" charset="0"/>
                <a:cs typeface="Arial" pitchFamily="34" charset="0"/>
              </a:rPr>
              <a:t>Timely tracheostomy</a:t>
            </a:r>
          </a:p>
          <a:p>
            <a:r>
              <a:rPr lang="en-US" sz="3600" b="1" u="sng" dirty="0">
                <a:latin typeface="Arial" pitchFamily="34" charset="0"/>
                <a:cs typeface="Arial" pitchFamily="34" charset="0"/>
              </a:rPr>
              <a:t>F</a:t>
            </a:r>
            <a:r>
              <a:rPr lang="en-US" sz="3600" b="1" u="sng" dirty="0" smtClean="0">
                <a:latin typeface="Arial" pitchFamily="34" charset="0"/>
                <a:cs typeface="Arial" pitchFamily="34" charset="0"/>
              </a:rPr>
              <a:t>luid resuscitation</a:t>
            </a:r>
          </a:p>
          <a:p>
            <a:pPr lvl="1"/>
            <a:r>
              <a:rPr lang="en-US" dirty="0" smtClean="0">
                <a:latin typeface="Arial" pitchFamily="34" charset="0"/>
                <a:cs typeface="Arial" pitchFamily="34" charset="0"/>
              </a:rPr>
              <a:t>Colloids? / Hypertonic saline?</a:t>
            </a:r>
          </a:p>
          <a:p>
            <a:r>
              <a:rPr lang="en-US" sz="3600" b="1" u="sng" dirty="0" smtClean="0">
                <a:latin typeface="Arial" pitchFamily="34" charset="0"/>
                <a:cs typeface="Arial" pitchFamily="34" charset="0"/>
              </a:rPr>
              <a:t>Pain management </a:t>
            </a:r>
            <a:r>
              <a:rPr lang="en-US" dirty="0" smtClean="0">
                <a:latin typeface="Arial" pitchFamily="34" charset="0"/>
                <a:cs typeface="Arial" pitchFamily="34" charset="0"/>
              </a:rPr>
              <a:t>: </a:t>
            </a:r>
            <a:r>
              <a:rPr lang="en-US" sz="2800" dirty="0" smtClean="0">
                <a:latin typeface="Arial" pitchFamily="34" charset="0"/>
                <a:cs typeface="Arial" pitchFamily="34" charset="0"/>
              </a:rPr>
              <a:t>epidural PCA / TPVB</a:t>
            </a:r>
          </a:p>
          <a:p>
            <a:r>
              <a:rPr lang="en-US" sz="3600" b="1" i="1" u="sng" dirty="0" smtClean="0">
                <a:solidFill>
                  <a:schemeClr val="accent2">
                    <a:lumMod val="50000"/>
                  </a:schemeClr>
                </a:solidFill>
                <a:latin typeface="Arial" pitchFamily="34" charset="0"/>
                <a:cs typeface="Arial" pitchFamily="34" charset="0"/>
              </a:rPr>
              <a:t>Surgical fixation </a:t>
            </a:r>
            <a:r>
              <a:rPr lang="en-US" sz="2800" i="1" dirty="0" smtClean="0">
                <a:solidFill>
                  <a:schemeClr val="accent2">
                    <a:lumMod val="50000"/>
                  </a:schemeClr>
                </a:solidFill>
                <a:latin typeface="Arial" pitchFamily="34" charset="0"/>
                <a:cs typeface="Arial" pitchFamily="34" charset="0"/>
              </a:rPr>
              <a:t>: selected patients</a:t>
            </a:r>
            <a:endParaRPr lang="en-US" i="1" dirty="0" smtClean="0">
              <a:solidFill>
                <a:schemeClr val="accent2">
                  <a:lumMod val="50000"/>
                </a:schemeClr>
              </a:solidFill>
              <a:latin typeface="Arial" pitchFamily="34" charset="0"/>
              <a:cs typeface="Arial" pitchFamily="34" charset="0"/>
            </a:endParaRPr>
          </a:p>
        </p:txBody>
      </p:sp>
      <p:sp>
        <p:nvSpPr>
          <p:cNvPr id="23553" name="Title 1"/>
          <p:cNvSpPr>
            <a:spLocks noGrp="1"/>
          </p:cNvSpPr>
          <p:nvPr>
            <p:ph type="title"/>
          </p:nvPr>
        </p:nvSpPr>
        <p:spPr>
          <a:xfrm>
            <a:off x="0" y="15994"/>
            <a:ext cx="9144000" cy="1008528"/>
          </a:xfrm>
        </p:spPr>
        <p:txBody>
          <a:bodyPr>
            <a:noAutofit/>
          </a:bodyPr>
          <a:lstStyle/>
          <a:p>
            <a:pPr algn="ctr" fontAlgn="auto">
              <a:spcAft>
                <a:spcPts val="0"/>
              </a:spcAft>
              <a:defRPr/>
            </a:pPr>
            <a:r>
              <a:rPr lang="en-US" sz="4000" b="1" dirty="0" smtClean="0">
                <a:latin typeface="Arial" pitchFamily="34" charset="0"/>
                <a:cs typeface="Arial" pitchFamily="34" charset="0"/>
              </a:rPr>
              <a:t>Flail chest </a:t>
            </a:r>
            <a:r>
              <a:rPr lang="en-US" sz="4000" dirty="0" smtClean="0">
                <a:latin typeface="Arial" pitchFamily="34" charset="0"/>
                <a:cs typeface="Arial" pitchFamily="34" charset="0"/>
              </a:rPr>
              <a:t>&amp;</a:t>
            </a:r>
            <a:r>
              <a:rPr lang="en-US" sz="4000" b="1" dirty="0" smtClean="0">
                <a:latin typeface="Arial" pitchFamily="34" charset="0"/>
                <a:cs typeface="Arial" pitchFamily="34" charset="0"/>
              </a:rPr>
              <a:t> Pulmonary contusion</a:t>
            </a:r>
          </a:p>
        </p:txBody>
      </p:sp>
    </p:spTree>
    <p:extLst>
      <p:ext uri="{BB962C8B-B14F-4D97-AF65-F5344CB8AC3E}">
        <p14:creationId xmlns="" xmlns:p14="http://schemas.microsoft.com/office/powerpoint/2010/main" val="41149089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sz="half" idx="1"/>
            <p:extLst>
              <p:ext uri="{D42A27DB-BD31-4B8C-83A1-F6EECF244321}">
                <p14:modId xmlns="" xmlns:p14="http://schemas.microsoft.com/office/powerpoint/2010/main" val="2065976632"/>
              </p:ext>
            </p:extLst>
          </p:nvPr>
        </p:nvGraphicFramePr>
        <p:xfrm>
          <a:off x="971600" y="2204864"/>
          <a:ext cx="6912769" cy="4104454"/>
        </p:xfrm>
        <a:graphic>
          <a:graphicData uri="http://schemas.openxmlformats.org/drawingml/2006/table">
            <a:tbl>
              <a:tblPr firstRow="1" bandRow="1">
                <a:tableStyleId>{5C22544A-7EE6-4342-B048-85BDC9FD1C3A}</a:tableStyleId>
              </a:tblPr>
              <a:tblGrid>
                <a:gridCol w="2397421"/>
                <a:gridCol w="2341580"/>
                <a:gridCol w="2173768"/>
              </a:tblGrid>
              <a:tr h="830248">
                <a:tc>
                  <a:txBody>
                    <a:bodyPr/>
                    <a:lstStyle/>
                    <a:p>
                      <a:pPr algn="ctr"/>
                      <a:endParaRPr lang="en-US" sz="1600" dirty="0"/>
                    </a:p>
                  </a:txBody>
                  <a:tcPr/>
                </a:tc>
                <a:tc>
                  <a:txBody>
                    <a:bodyPr/>
                    <a:lstStyle/>
                    <a:p>
                      <a:pPr algn="ctr"/>
                      <a:r>
                        <a:rPr lang="en-US" sz="2000" dirty="0" smtClean="0">
                          <a:latin typeface="Arial" pitchFamily="34" charset="0"/>
                          <a:cs typeface="Arial" pitchFamily="34" charset="0"/>
                        </a:rPr>
                        <a:t>Fixation</a:t>
                      </a:r>
                      <a:r>
                        <a:rPr lang="en-US" sz="2000" baseline="0" dirty="0" smtClean="0">
                          <a:latin typeface="Arial" pitchFamily="34" charset="0"/>
                          <a:cs typeface="Arial" pitchFamily="34" charset="0"/>
                        </a:rPr>
                        <a:t> </a:t>
                      </a:r>
                    </a:p>
                    <a:p>
                      <a:pPr algn="ctr"/>
                      <a:r>
                        <a:rPr lang="en-US" sz="2000" baseline="0" dirty="0" smtClean="0">
                          <a:latin typeface="Arial" pitchFamily="34" charset="0"/>
                          <a:cs typeface="Arial" pitchFamily="34" charset="0"/>
                        </a:rPr>
                        <a:t>(n=26)</a:t>
                      </a:r>
                      <a:endParaRPr lang="en-US" sz="2000" dirty="0">
                        <a:latin typeface="Arial" pitchFamily="34" charset="0"/>
                        <a:cs typeface="Arial" pitchFamily="34" charset="0"/>
                      </a:endParaRPr>
                    </a:p>
                  </a:txBody>
                  <a:tcPr/>
                </a:tc>
                <a:tc>
                  <a:txBody>
                    <a:bodyPr/>
                    <a:lstStyle/>
                    <a:p>
                      <a:pPr algn="ctr"/>
                      <a:r>
                        <a:rPr lang="en-US" sz="2000" dirty="0" smtClean="0">
                          <a:latin typeface="Arial" pitchFamily="34" charset="0"/>
                          <a:cs typeface="Arial" pitchFamily="34" charset="0"/>
                        </a:rPr>
                        <a:t>Ventilator</a:t>
                      </a:r>
                    </a:p>
                    <a:p>
                      <a:pPr algn="ctr"/>
                      <a:r>
                        <a:rPr lang="en-US" sz="2000" baseline="0" dirty="0" smtClean="0">
                          <a:latin typeface="Arial" pitchFamily="34" charset="0"/>
                          <a:cs typeface="Arial" pitchFamily="34" charset="0"/>
                        </a:rPr>
                        <a:t>(n=38)</a:t>
                      </a:r>
                      <a:endParaRPr lang="en-US" sz="2000" dirty="0">
                        <a:latin typeface="Arial" pitchFamily="34" charset="0"/>
                        <a:cs typeface="Arial" pitchFamily="34" charset="0"/>
                      </a:endParaRPr>
                    </a:p>
                  </a:txBody>
                  <a:tcPr/>
                </a:tc>
              </a:tr>
              <a:tr h="455226">
                <a:tc>
                  <a:txBody>
                    <a:bodyPr/>
                    <a:lstStyle/>
                    <a:p>
                      <a:r>
                        <a:rPr lang="en-US" sz="2000" dirty="0" smtClean="0">
                          <a:latin typeface="Arial" pitchFamily="34" charset="0"/>
                          <a:cs typeface="Arial" pitchFamily="34" charset="0"/>
                        </a:rPr>
                        <a:t>Ventilator</a:t>
                      </a:r>
                      <a:r>
                        <a:rPr lang="en-US" sz="2000" baseline="0" dirty="0" smtClean="0">
                          <a:latin typeface="Arial" pitchFamily="34" charset="0"/>
                          <a:cs typeface="Arial" pitchFamily="34" charset="0"/>
                        </a:rPr>
                        <a:t>(days)</a:t>
                      </a:r>
                      <a:endParaRPr lang="en-US" sz="2000" dirty="0">
                        <a:latin typeface="Arial" pitchFamily="34" charset="0"/>
                        <a:cs typeface="Arial" pitchFamily="34" charset="0"/>
                      </a:endParaRPr>
                    </a:p>
                  </a:txBody>
                  <a:tcPr/>
                </a:tc>
                <a:tc>
                  <a:txBody>
                    <a:bodyPr/>
                    <a:lstStyle/>
                    <a:p>
                      <a:r>
                        <a:rPr lang="en-US" sz="2000" baseline="0" dirty="0" smtClean="0">
                          <a:latin typeface="Arial" pitchFamily="34" charset="0"/>
                          <a:cs typeface="Arial" pitchFamily="34" charset="0"/>
                        </a:rPr>
                        <a:t>3.9 </a:t>
                      </a:r>
                      <a:endParaRPr lang="en-US" sz="2000" dirty="0">
                        <a:latin typeface="Arial" pitchFamily="34" charset="0"/>
                        <a:cs typeface="Arial" pitchFamily="34" charset="0"/>
                      </a:endParaRPr>
                    </a:p>
                  </a:txBody>
                  <a:tcPr/>
                </a:tc>
                <a:tc>
                  <a:txBody>
                    <a:bodyPr/>
                    <a:lstStyle/>
                    <a:p>
                      <a:r>
                        <a:rPr lang="en-US" sz="2000" dirty="0" smtClean="0">
                          <a:latin typeface="Arial" pitchFamily="34" charset="0"/>
                          <a:cs typeface="Arial" pitchFamily="34" charset="0"/>
                        </a:rPr>
                        <a:t>15</a:t>
                      </a:r>
                      <a:endParaRPr lang="en-US" sz="2000" dirty="0">
                        <a:latin typeface="Arial" pitchFamily="34" charset="0"/>
                        <a:cs typeface="Arial" pitchFamily="34" charset="0"/>
                      </a:endParaRPr>
                    </a:p>
                  </a:txBody>
                  <a:tcPr/>
                </a:tc>
              </a:tr>
              <a:tr h="469830">
                <a:tc>
                  <a:txBody>
                    <a:bodyPr/>
                    <a:lstStyle/>
                    <a:p>
                      <a:r>
                        <a:rPr lang="en-US" sz="2000" dirty="0" smtClean="0">
                          <a:latin typeface="Arial" pitchFamily="34" charset="0"/>
                          <a:cs typeface="Arial" pitchFamily="34" charset="0"/>
                        </a:rPr>
                        <a:t>Tracheostomy</a:t>
                      </a:r>
                      <a:endParaRPr lang="en-US" sz="2000" dirty="0">
                        <a:latin typeface="Arial" pitchFamily="34" charset="0"/>
                        <a:cs typeface="Arial" pitchFamily="34" charset="0"/>
                      </a:endParaRPr>
                    </a:p>
                  </a:txBody>
                  <a:tcPr/>
                </a:tc>
                <a:tc>
                  <a:txBody>
                    <a:bodyPr/>
                    <a:lstStyle/>
                    <a:p>
                      <a:r>
                        <a:rPr lang="en-US" sz="2000" dirty="0" smtClean="0">
                          <a:latin typeface="Arial" pitchFamily="34" charset="0"/>
                          <a:cs typeface="Arial" pitchFamily="34" charset="0"/>
                        </a:rPr>
                        <a:t>11%</a:t>
                      </a:r>
                      <a:endParaRPr lang="en-US" sz="2000" dirty="0">
                        <a:latin typeface="Arial" pitchFamily="34" charset="0"/>
                        <a:cs typeface="Arial" pitchFamily="34" charset="0"/>
                      </a:endParaRPr>
                    </a:p>
                  </a:txBody>
                  <a:tcPr/>
                </a:tc>
                <a:tc>
                  <a:txBody>
                    <a:bodyPr/>
                    <a:lstStyle/>
                    <a:p>
                      <a:r>
                        <a:rPr lang="en-US" sz="2000" dirty="0" smtClean="0">
                          <a:latin typeface="Arial" pitchFamily="34" charset="0"/>
                          <a:cs typeface="Arial" pitchFamily="34" charset="0"/>
                        </a:rPr>
                        <a:t>37%</a:t>
                      </a:r>
                      <a:endParaRPr lang="en-US" sz="2000" dirty="0">
                        <a:latin typeface="Arial" pitchFamily="34" charset="0"/>
                        <a:cs typeface="Arial" pitchFamily="34" charset="0"/>
                      </a:endParaRPr>
                    </a:p>
                  </a:txBody>
                  <a:tcPr/>
                </a:tc>
              </a:tr>
              <a:tr h="469830">
                <a:tc>
                  <a:txBody>
                    <a:bodyPr/>
                    <a:lstStyle/>
                    <a:p>
                      <a:r>
                        <a:rPr lang="en-US" sz="2000" dirty="0" smtClean="0">
                          <a:latin typeface="Arial" pitchFamily="34" charset="0"/>
                          <a:cs typeface="Arial" pitchFamily="34" charset="0"/>
                        </a:rPr>
                        <a:t>VAP</a:t>
                      </a:r>
                      <a:endParaRPr lang="en-US" sz="2000" dirty="0">
                        <a:latin typeface="Arial" pitchFamily="34" charset="0"/>
                        <a:cs typeface="Arial" pitchFamily="34" charset="0"/>
                      </a:endParaRPr>
                    </a:p>
                  </a:txBody>
                  <a:tcPr/>
                </a:tc>
                <a:tc>
                  <a:txBody>
                    <a:bodyPr/>
                    <a:lstStyle/>
                    <a:p>
                      <a:r>
                        <a:rPr lang="en-US" sz="2000" dirty="0" smtClean="0">
                          <a:latin typeface="Arial" pitchFamily="34" charset="0"/>
                          <a:cs typeface="Arial" pitchFamily="34" charset="0"/>
                        </a:rPr>
                        <a:t>15%</a:t>
                      </a:r>
                      <a:endParaRPr lang="en-US" sz="2000" dirty="0">
                        <a:latin typeface="Arial" pitchFamily="34" charset="0"/>
                        <a:cs typeface="Arial" pitchFamily="34" charset="0"/>
                      </a:endParaRPr>
                    </a:p>
                  </a:txBody>
                  <a:tcPr/>
                </a:tc>
                <a:tc>
                  <a:txBody>
                    <a:bodyPr/>
                    <a:lstStyle/>
                    <a:p>
                      <a:r>
                        <a:rPr lang="en-US" sz="2000" dirty="0" smtClean="0">
                          <a:latin typeface="Arial" pitchFamily="34" charset="0"/>
                          <a:cs typeface="Arial" pitchFamily="34" charset="0"/>
                        </a:rPr>
                        <a:t>50%</a:t>
                      </a:r>
                      <a:endParaRPr lang="en-US" sz="2000" dirty="0">
                        <a:latin typeface="Arial" pitchFamily="34" charset="0"/>
                        <a:cs typeface="Arial" pitchFamily="34" charset="0"/>
                      </a:endParaRPr>
                    </a:p>
                  </a:txBody>
                  <a:tcPr/>
                </a:tc>
              </a:tr>
              <a:tr h="469830">
                <a:tc>
                  <a:txBody>
                    <a:bodyPr/>
                    <a:lstStyle/>
                    <a:p>
                      <a:r>
                        <a:rPr lang="en-US" sz="2000" dirty="0" smtClean="0">
                          <a:latin typeface="Arial" pitchFamily="34" charset="0"/>
                          <a:cs typeface="Arial" pitchFamily="34" charset="0"/>
                        </a:rPr>
                        <a:t>Sepsis</a:t>
                      </a:r>
                      <a:endParaRPr lang="en-US" sz="2000" dirty="0">
                        <a:latin typeface="Arial" pitchFamily="34" charset="0"/>
                        <a:cs typeface="Arial" pitchFamily="34" charset="0"/>
                      </a:endParaRPr>
                    </a:p>
                  </a:txBody>
                  <a:tcPr/>
                </a:tc>
                <a:tc>
                  <a:txBody>
                    <a:bodyPr/>
                    <a:lstStyle/>
                    <a:p>
                      <a:r>
                        <a:rPr lang="en-US" sz="2000" dirty="0" smtClean="0">
                          <a:latin typeface="Arial" pitchFamily="34" charset="0"/>
                          <a:cs typeface="Arial" pitchFamily="34" charset="0"/>
                        </a:rPr>
                        <a:t>4%</a:t>
                      </a:r>
                      <a:endParaRPr lang="en-US" sz="2000" dirty="0">
                        <a:latin typeface="Arial" pitchFamily="34" charset="0"/>
                        <a:cs typeface="Arial" pitchFamily="34" charset="0"/>
                      </a:endParaRPr>
                    </a:p>
                  </a:txBody>
                  <a:tcPr/>
                </a:tc>
                <a:tc>
                  <a:txBody>
                    <a:bodyPr/>
                    <a:lstStyle/>
                    <a:p>
                      <a:r>
                        <a:rPr lang="en-US" sz="2000" dirty="0" smtClean="0">
                          <a:latin typeface="Arial" pitchFamily="34" charset="0"/>
                          <a:cs typeface="Arial" pitchFamily="34" charset="0"/>
                        </a:rPr>
                        <a:t>24%</a:t>
                      </a:r>
                      <a:endParaRPr lang="en-US" sz="2000" dirty="0">
                        <a:latin typeface="Arial" pitchFamily="34" charset="0"/>
                        <a:cs typeface="Arial" pitchFamily="34" charset="0"/>
                      </a:endParaRPr>
                    </a:p>
                  </a:txBody>
                  <a:tcPr/>
                </a:tc>
              </a:tr>
              <a:tr h="469830">
                <a:tc>
                  <a:txBody>
                    <a:bodyPr/>
                    <a:lstStyle/>
                    <a:p>
                      <a:r>
                        <a:rPr lang="en-US" sz="2000" dirty="0" smtClean="0">
                          <a:latin typeface="Arial" pitchFamily="34" charset="0"/>
                          <a:cs typeface="Arial" pitchFamily="34" charset="0"/>
                        </a:rPr>
                        <a:t>Barotrauma</a:t>
                      </a:r>
                      <a:endParaRPr lang="en-US" sz="2000" dirty="0">
                        <a:latin typeface="Arial" pitchFamily="34" charset="0"/>
                        <a:cs typeface="Arial" pitchFamily="34" charset="0"/>
                      </a:endParaRPr>
                    </a:p>
                  </a:txBody>
                  <a:tcPr/>
                </a:tc>
                <a:tc>
                  <a:txBody>
                    <a:bodyPr/>
                    <a:lstStyle/>
                    <a:p>
                      <a:r>
                        <a:rPr lang="en-US" sz="2000" dirty="0" smtClean="0">
                          <a:latin typeface="Arial" pitchFamily="34" charset="0"/>
                          <a:cs typeface="Arial" pitchFamily="34" charset="0"/>
                        </a:rPr>
                        <a:t>0%</a:t>
                      </a:r>
                      <a:endParaRPr lang="en-US" sz="2000" dirty="0">
                        <a:latin typeface="Arial" pitchFamily="34" charset="0"/>
                        <a:cs typeface="Arial" pitchFamily="34" charset="0"/>
                      </a:endParaRPr>
                    </a:p>
                  </a:txBody>
                  <a:tcPr/>
                </a:tc>
                <a:tc>
                  <a:txBody>
                    <a:bodyPr/>
                    <a:lstStyle/>
                    <a:p>
                      <a:r>
                        <a:rPr lang="en-US" sz="2000" dirty="0" smtClean="0">
                          <a:latin typeface="Arial" pitchFamily="34" charset="0"/>
                          <a:cs typeface="Arial" pitchFamily="34" charset="0"/>
                        </a:rPr>
                        <a:t>8%</a:t>
                      </a:r>
                      <a:endParaRPr lang="en-US" sz="2000" dirty="0">
                        <a:latin typeface="Arial" pitchFamily="34" charset="0"/>
                        <a:cs typeface="Arial" pitchFamily="34" charset="0"/>
                      </a:endParaRPr>
                    </a:p>
                  </a:txBody>
                  <a:tcPr/>
                </a:tc>
              </a:tr>
              <a:tr h="469830">
                <a:tc>
                  <a:txBody>
                    <a:bodyPr/>
                    <a:lstStyle/>
                    <a:p>
                      <a:r>
                        <a:rPr lang="en-US" sz="2000" dirty="0" smtClean="0">
                          <a:latin typeface="Arial" pitchFamily="34" charset="0"/>
                          <a:cs typeface="Arial" pitchFamily="34" charset="0"/>
                        </a:rPr>
                        <a:t>ICU LOS</a:t>
                      </a:r>
                      <a:endParaRPr lang="en-US" sz="2000" dirty="0">
                        <a:latin typeface="Arial" pitchFamily="34" charset="0"/>
                        <a:cs typeface="Arial" pitchFamily="34" charset="0"/>
                      </a:endParaRPr>
                    </a:p>
                  </a:txBody>
                  <a:tcPr/>
                </a:tc>
                <a:tc>
                  <a:txBody>
                    <a:bodyPr/>
                    <a:lstStyle/>
                    <a:p>
                      <a:r>
                        <a:rPr lang="en-US" sz="2000" dirty="0" smtClean="0">
                          <a:latin typeface="Arial" pitchFamily="34" charset="0"/>
                          <a:cs typeface="Arial" pitchFamily="34" charset="0"/>
                        </a:rPr>
                        <a:t>9 days</a:t>
                      </a:r>
                      <a:endParaRPr lang="en-US" sz="2000" dirty="0">
                        <a:latin typeface="Arial" pitchFamily="34" charset="0"/>
                        <a:cs typeface="Arial" pitchFamily="34" charset="0"/>
                      </a:endParaRPr>
                    </a:p>
                  </a:txBody>
                  <a:tcPr/>
                </a:tc>
                <a:tc>
                  <a:txBody>
                    <a:bodyPr/>
                    <a:lstStyle/>
                    <a:p>
                      <a:r>
                        <a:rPr lang="en-US" sz="2000" dirty="0" smtClean="0">
                          <a:latin typeface="Arial" pitchFamily="34" charset="0"/>
                          <a:cs typeface="Arial" pitchFamily="34" charset="0"/>
                        </a:rPr>
                        <a:t>21 days</a:t>
                      </a:r>
                      <a:endParaRPr lang="en-US" sz="2000" dirty="0">
                        <a:latin typeface="Arial" pitchFamily="34" charset="0"/>
                        <a:cs typeface="Arial" pitchFamily="34" charset="0"/>
                      </a:endParaRPr>
                    </a:p>
                  </a:txBody>
                  <a:tcPr/>
                </a:tc>
              </a:tr>
              <a:tr h="469830">
                <a:tc>
                  <a:txBody>
                    <a:bodyPr/>
                    <a:lstStyle/>
                    <a:p>
                      <a:r>
                        <a:rPr lang="en-US" sz="2000" dirty="0" smtClean="0">
                          <a:latin typeface="Arial" pitchFamily="34" charset="0"/>
                          <a:cs typeface="Arial" pitchFamily="34" charset="0"/>
                        </a:rPr>
                        <a:t>Mortality</a:t>
                      </a:r>
                      <a:endParaRPr lang="en-US" sz="2000" dirty="0">
                        <a:latin typeface="Arial" pitchFamily="34" charset="0"/>
                        <a:cs typeface="Arial" pitchFamily="34" charset="0"/>
                      </a:endParaRPr>
                    </a:p>
                  </a:txBody>
                  <a:tcPr/>
                </a:tc>
                <a:tc>
                  <a:txBody>
                    <a:bodyPr/>
                    <a:lstStyle/>
                    <a:p>
                      <a:r>
                        <a:rPr lang="en-US" sz="2000" dirty="0" smtClean="0">
                          <a:latin typeface="Arial" pitchFamily="34" charset="0"/>
                          <a:cs typeface="Arial" pitchFamily="34" charset="0"/>
                        </a:rPr>
                        <a:t>8%</a:t>
                      </a:r>
                      <a:endParaRPr lang="en-US" sz="2000" dirty="0">
                        <a:latin typeface="Arial" pitchFamily="34" charset="0"/>
                        <a:cs typeface="Arial" pitchFamily="34" charset="0"/>
                      </a:endParaRPr>
                    </a:p>
                  </a:txBody>
                  <a:tcPr/>
                </a:tc>
                <a:tc>
                  <a:txBody>
                    <a:bodyPr/>
                    <a:lstStyle/>
                    <a:p>
                      <a:r>
                        <a:rPr lang="en-US" sz="2000" dirty="0" smtClean="0">
                          <a:latin typeface="Arial" pitchFamily="34" charset="0"/>
                          <a:cs typeface="Arial" pitchFamily="34" charset="0"/>
                        </a:rPr>
                        <a:t>29%</a:t>
                      </a:r>
                      <a:endParaRPr lang="en-US" sz="2000" dirty="0">
                        <a:latin typeface="Arial" pitchFamily="34" charset="0"/>
                        <a:cs typeface="Arial" pitchFamily="34" charset="0"/>
                      </a:endParaRPr>
                    </a:p>
                  </a:txBody>
                  <a:tcPr/>
                </a:tc>
              </a:tr>
            </a:tbl>
          </a:graphicData>
        </a:graphic>
      </p:graphicFrame>
      <p:sp>
        <p:nvSpPr>
          <p:cNvPr id="44033" name="Title 1"/>
          <p:cNvSpPr>
            <a:spLocks noGrp="1"/>
          </p:cNvSpPr>
          <p:nvPr>
            <p:ph type="title"/>
          </p:nvPr>
        </p:nvSpPr>
        <p:spPr>
          <a:xfrm>
            <a:off x="539552" y="44624"/>
            <a:ext cx="8229600" cy="1143000"/>
          </a:xfrm>
        </p:spPr>
        <p:txBody>
          <a:bodyPr/>
          <a:lstStyle/>
          <a:p>
            <a:pPr algn="ctr" fontAlgn="auto">
              <a:spcAft>
                <a:spcPts val="0"/>
              </a:spcAft>
              <a:defRPr/>
            </a:pPr>
            <a:r>
              <a:rPr lang="en-US" b="1" dirty="0" smtClean="0">
                <a:effectLst/>
                <a:latin typeface="Arial" pitchFamily="34" charset="0"/>
                <a:cs typeface="Arial" pitchFamily="34" charset="0"/>
              </a:rPr>
              <a:t>Rib fixation </a:t>
            </a:r>
            <a:r>
              <a:rPr lang="en-US" dirty="0" err="1" smtClean="0">
                <a:effectLst/>
                <a:latin typeface="Arial" pitchFamily="34" charset="0"/>
                <a:cs typeface="Arial" pitchFamily="34" charset="0"/>
              </a:rPr>
              <a:t>vs</a:t>
            </a:r>
            <a:r>
              <a:rPr lang="en-US" b="1" dirty="0" smtClean="0">
                <a:effectLst/>
                <a:latin typeface="Arial" pitchFamily="34" charset="0"/>
                <a:cs typeface="Arial" pitchFamily="34" charset="0"/>
              </a:rPr>
              <a:t> Ventilator</a:t>
            </a:r>
          </a:p>
        </p:txBody>
      </p:sp>
      <p:sp>
        <p:nvSpPr>
          <p:cNvPr id="56356" name="TextBox 14"/>
          <p:cNvSpPr txBox="1">
            <a:spLocks noChangeArrowheads="1"/>
          </p:cNvSpPr>
          <p:nvPr/>
        </p:nvSpPr>
        <p:spPr bwMode="auto">
          <a:xfrm>
            <a:off x="323528" y="1196752"/>
            <a:ext cx="8496944" cy="830997"/>
          </a:xfrm>
          <a:prstGeom prst="rect">
            <a:avLst/>
          </a:prstGeom>
          <a:noFill/>
          <a:ln w="9525">
            <a:noFill/>
            <a:miter lim="800000"/>
            <a:headEnd/>
            <a:tailEnd/>
          </a:ln>
        </p:spPr>
        <p:txBody>
          <a:bodyPr wrap="square">
            <a:spAutoFit/>
          </a:bodyPr>
          <a:lstStyle/>
          <a:p>
            <a:r>
              <a:rPr lang="en-US" sz="2400" dirty="0">
                <a:latin typeface="Arial" pitchFamily="34" charset="0"/>
                <a:cs typeface="Arial" pitchFamily="34" charset="0"/>
              </a:rPr>
              <a:t>64 patients with primarily flail chest and </a:t>
            </a:r>
            <a:r>
              <a:rPr lang="en-US" sz="2400" dirty="0" smtClean="0">
                <a:latin typeface="Arial" pitchFamily="34" charset="0"/>
                <a:cs typeface="Arial" pitchFamily="34" charset="0"/>
              </a:rPr>
              <a:t>pulmonary </a:t>
            </a:r>
            <a:r>
              <a:rPr lang="en-US" sz="2400" dirty="0">
                <a:latin typeface="Arial" pitchFamily="34" charset="0"/>
                <a:cs typeface="Arial" pitchFamily="34" charset="0"/>
              </a:rPr>
              <a:t>contusion over 10 years in UAE</a:t>
            </a:r>
          </a:p>
        </p:txBody>
      </p:sp>
    </p:spTree>
    <p:extLst>
      <p:ext uri="{BB962C8B-B14F-4D97-AF65-F5344CB8AC3E}">
        <p14:creationId xmlns="" xmlns:p14="http://schemas.microsoft.com/office/powerpoint/2010/main" val="34736502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ontent Placeholder 4"/>
          <p:cNvSpPr>
            <a:spLocks noGrp="1"/>
          </p:cNvSpPr>
          <p:nvPr>
            <p:ph sz="half" idx="1"/>
          </p:nvPr>
        </p:nvSpPr>
        <p:spPr>
          <a:xfrm>
            <a:off x="325438" y="1754188"/>
            <a:ext cx="4174554" cy="4087812"/>
          </a:xfrm>
        </p:spPr>
        <p:txBody>
          <a:bodyPr/>
          <a:lstStyle/>
          <a:p>
            <a:r>
              <a:rPr lang="en-US" dirty="0" smtClean="0">
                <a:latin typeface="Arial" pitchFamily="34" charset="0"/>
                <a:cs typeface="Arial" pitchFamily="34" charset="0"/>
              </a:rPr>
              <a:t>MCW(Medical College of Wisconsin)</a:t>
            </a:r>
          </a:p>
          <a:p>
            <a:r>
              <a:rPr lang="en-US" dirty="0" smtClean="0">
                <a:latin typeface="Arial" pitchFamily="34" charset="0"/>
                <a:cs typeface="Arial" pitchFamily="34" charset="0"/>
              </a:rPr>
              <a:t>1996 - 2000</a:t>
            </a:r>
          </a:p>
          <a:p>
            <a:r>
              <a:rPr lang="en-US" dirty="0" smtClean="0">
                <a:latin typeface="Arial" pitchFamily="34" charset="0"/>
                <a:cs typeface="Arial" pitchFamily="34" charset="0"/>
              </a:rPr>
              <a:t>Matched</a:t>
            </a:r>
            <a:r>
              <a:rPr lang="en-US" dirty="0">
                <a:latin typeface="Arial" pitchFamily="34" charset="0"/>
                <a:cs typeface="Arial" pitchFamily="34" charset="0"/>
              </a:rPr>
              <a:t> </a:t>
            </a:r>
            <a:r>
              <a:rPr lang="en-US" dirty="0" smtClean="0">
                <a:latin typeface="Arial" pitchFamily="34" charset="0"/>
                <a:cs typeface="Arial" pitchFamily="34" charset="0"/>
              </a:rPr>
              <a:t>&amp;</a:t>
            </a:r>
          </a:p>
          <a:p>
            <a:pPr marL="0" indent="0">
              <a:buNone/>
            </a:pPr>
            <a:r>
              <a:rPr lang="en-US" dirty="0">
                <a:latin typeface="Arial" pitchFamily="34" charset="0"/>
                <a:cs typeface="Arial" pitchFamily="34" charset="0"/>
              </a:rPr>
              <a:t> </a:t>
            </a:r>
            <a:r>
              <a:rPr lang="en-US" dirty="0" smtClean="0">
                <a:latin typeface="Arial" pitchFamily="34" charset="0"/>
                <a:cs typeface="Arial" pitchFamily="34" charset="0"/>
              </a:rPr>
              <a:t>    case-controlled study</a:t>
            </a:r>
          </a:p>
          <a:p>
            <a:r>
              <a:rPr lang="en-US" dirty="0" smtClean="0">
                <a:latin typeface="Arial" pitchFamily="34" charset="0"/>
                <a:cs typeface="Arial" pitchFamily="34" charset="0"/>
              </a:rPr>
              <a:t>30 patients each </a:t>
            </a:r>
          </a:p>
          <a:p>
            <a:r>
              <a:rPr lang="en-US" dirty="0" smtClean="0">
                <a:latin typeface="Arial" pitchFamily="34" charset="0"/>
                <a:cs typeface="Arial" pitchFamily="34" charset="0"/>
              </a:rPr>
              <a:t>Struts used after </a:t>
            </a:r>
          </a:p>
          <a:p>
            <a:pPr marL="0" indent="0">
              <a:buNone/>
            </a:pPr>
            <a:r>
              <a:rPr lang="en-US" dirty="0">
                <a:latin typeface="Arial" pitchFamily="34" charset="0"/>
                <a:cs typeface="Arial" pitchFamily="34" charset="0"/>
              </a:rPr>
              <a:t> </a:t>
            </a:r>
            <a:r>
              <a:rPr lang="en-US" dirty="0" smtClean="0">
                <a:latin typeface="Arial" pitchFamily="34" charset="0"/>
                <a:cs typeface="Arial" pitchFamily="34" charset="0"/>
              </a:rPr>
              <a:t>     thoracotomy</a:t>
            </a:r>
          </a:p>
        </p:txBody>
      </p:sp>
      <p:sp>
        <p:nvSpPr>
          <p:cNvPr id="45057" name="Title 1"/>
          <p:cNvSpPr>
            <a:spLocks noGrp="1"/>
          </p:cNvSpPr>
          <p:nvPr>
            <p:ph type="title"/>
          </p:nvPr>
        </p:nvSpPr>
        <p:spPr>
          <a:xfrm>
            <a:off x="468105" y="44624"/>
            <a:ext cx="8229600" cy="1143000"/>
          </a:xfrm>
        </p:spPr>
        <p:txBody>
          <a:bodyPr/>
          <a:lstStyle/>
          <a:p>
            <a:pPr algn="ctr" fontAlgn="auto">
              <a:spcAft>
                <a:spcPts val="0"/>
              </a:spcAft>
              <a:defRPr/>
            </a:pPr>
            <a:r>
              <a:rPr lang="en-US" b="1" dirty="0" smtClean="0">
                <a:effectLst/>
                <a:latin typeface="Arial" pitchFamily="34" charset="0"/>
                <a:cs typeface="Arial" pitchFamily="34" charset="0"/>
              </a:rPr>
              <a:t>Ventilator days</a:t>
            </a:r>
          </a:p>
        </p:txBody>
      </p:sp>
      <p:graphicFrame>
        <p:nvGraphicFramePr>
          <p:cNvPr id="5" name="내용 개체 틀 3"/>
          <p:cNvGraphicFramePr>
            <a:graphicFrameLocks noGrp="1"/>
          </p:cNvGraphicFramePr>
          <p:nvPr>
            <p:ph idx="1"/>
            <p:extLst>
              <p:ext uri="{D42A27DB-BD31-4B8C-83A1-F6EECF244321}">
                <p14:modId xmlns="" xmlns:p14="http://schemas.microsoft.com/office/powerpoint/2010/main" val="2597864805"/>
              </p:ext>
            </p:extLst>
          </p:nvPr>
        </p:nvGraphicFramePr>
        <p:xfrm>
          <a:off x="4499992" y="2132856"/>
          <a:ext cx="4392488" cy="3672408"/>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7740352" y="3711515"/>
            <a:ext cx="756938" cy="307777"/>
          </a:xfrm>
          <a:prstGeom prst="rect">
            <a:avLst/>
          </a:prstGeom>
          <a:noFill/>
        </p:spPr>
        <p:txBody>
          <a:bodyPr wrap="none" rtlCol="0">
            <a:spAutoFit/>
          </a:bodyPr>
          <a:lstStyle/>
          <a:p>
            <a:r>
              <a:rPr lang="en-US" altLang="ko-KR" sz="1400" dirty="0" smtClean="0">
                <a:latin typeface="Arial" pitchFamily="34" charset="0"/>
                <a:cs typeface="Arial" pitchFamily="34" charset="0"/>
              </a:rPr>
              <a:t>P=0.02</a:t>
            </a:r>
            <a:endParaRPr lang="ko-KR" altLang="en-US" sz="1400" dirty="0">
              <a:latin typeface="Arial" pitchFamily="34" charset="0"/>
              <a:cs typeface="Arial" pitchFamily="34" charset="0"/>
            </a:endParaRPr>
          </a:p>
        </p:txBody>
      </p:sp>
    </p:spTree>
    <p:extLst>
      <p:ext uri="{BB962C8B-B14F-4D97-AF65-F5344CB8AC3E}">
        <p14:creationId xmlns="" xmlns:p14="http://schemas.microsoft.com/office/powerpoint/2010/main" val="7799471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b="1" dirty="0" smtClean="0">
                <a:latin typeface="Arial" pitchFamily="34" charset="0"/>
                <a:cs typeface="Arial" pitchFamily="34" charset="0"/>
              </a:rPr>
              <a:t>외상외과 세부전문의</a:t>
            </a:r>
            <a:r>
              <a:rPr lang="en-US" altLang="ko-KR" dirty="0" smtClean="0">
                <a:latin typeface="Arial" pitchFamily="34" charset="0"/>
                <a:cs typeface="Arial" pitchFamily="34" charset="0"/>
              </a:rPr>
              <a:t>(2010. 12)</a:t>
            </a:r>
            <a:endParaRPr lang="ko-KR" altLang="en-US" dirty="0">
              <a:latin typeface="Arial" pitchFamily="34" charset="0"/>
              <a:cs typeface="Arial" pitchFamily="34" charset="0"/>
            </a:endParaRPr>
          </a:p>
        </p:txBody>
      </p:sp>
      <p:graphicFrame>
        <p:nvGraphicFramePr>
          <p:cNvPr id="4" name="내용 개체 틀 3"/>
          <p:cNvGraphicFramePr>
            <a:graphicFrameLocks noGrp="1"/>
          </p:cNvGraphicFramePr>
          <p:nvPr>
            <p:ph idx="1"/>
            <p:extLst>
              <p:ext uri="{D42A27DB-BD31-4B8C-83A1-F6EECF244321}">
                <p14:modId xmlns="" xmlns:p14="http://schemas.microsoft.com/office/powerpoint/2010/main" val="1866013919"/>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23827227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Content Placeholder 7"/>
          <p:cNvSpPr>
            <a:spLocks noGrp="1"/>
          </p:cNvSpPr>
          <p:nvPr>
            <p:ph sz="half" idx="1"/>
          </p:nvPr>
        </p:nvSpPr>
        <p:spPr>
          <a:xfrm>
            <a:off x="53975" y="2016262"/>
            <a:ext cx="5021263" cy="3349625"/>
          </a:xfrm>
        </p:spPr>
        <p:txBody>
          <a:bodyPr>
            <a:normAutofit/>
          </a:bodyPr>
          <a:lstStyle/>
          <a:p>
            <a:r>
              <a:rPr lang="en-US" sz="2200" dirty="0" smtClean="0">
                <a:latin typeface="Arial" pitchFamily="34" charset="0"/>
                <a:cs typeface="Arial" pitchFamily="34" charset="0"/>
              </a:rPr>
              <a:t>Berne, Switzerland</a:t>
            </a:r>
          </a:p>
          <a:p>
            <a:r>
              <a:rPr lang="en-US" sz="2200" dirty="0" smtClean="0">
                <a:latin typeface="Arial" pitchFamily="34" charset="0"/>
                <a:cs typeface="Arial" pitchFamily="34" charset="0"/>
              </a:rPr>
              <a:t>Prospective evaluation</a:t>
            </a:r>
          </a:p>
          <a:p>
            <a:r>
              <a:rPr lang="en-US" sz="2200" dirty="0" smtClean="0">
                <a:latin typeface="Arial" pitchFamily="34" charset="0"/>
                <a:cs typeface="Arial" pitchFamily="34" charset="0"/>
              </a:rPr>
              <a:t>Surgical Stabilization of flail chest</a:t>
            </a:r>
          </a:p>
          <a:p>
            <a:r>
              <a:rPr lang="en-US" sz="2200" dirty="0" smtClean="0">
                <a:latin typeface="Arial" pitchFamily="34" charset="0"/>
                <a:cs typeface="Arial" pitchFamily="34" charset="0"/>
              </a:rPr>
              <a:t>1990-1999</a:t>
            </a:r>
          </a:p>
          <a:p>
            <a:r>
              <a:rPr lang="en-US" sz="2200" dirty="0" smtClean="0">
                <a:latin typeface="Arial" pitchFamily="34" charset="0"/>
                <a:cs typeface="Arial" pitchFamily="34" charset="0"/>
              </a:rPr>
              <a:t>66 patients</a:t>
            </a:r>
          </a:p>
          <a:p>
            <a:pPr marL="457200" lvl="1" indent="0">
              <a:buNone/>
            </a:pPr>
            <a:r>
              <a:rPr lang="en-US" sz="2200" dirty="0" smtClean="0">
                <a:latin typeface="Arial" pitchFamily="34" charset="0"/>
                <a:cs typeface="Arial" pitchFamily="34" charset="0"/>
              </a:rPr>
              <a:t>Median time to fixation: 2.8 days</a:t>
            </a:r>
          </a:p>
          <a:p>
            <a:pPr marL="457200" lvl="1" indent="0">
              <a:buNone/>
            </a:pPr>
            <a:r>
              <a:rPr lang="en-US" sz="2200" dirty="0" err="1" smtClean="0">
                <a:latin typeface="Arial" pitchFamily="34" charset="0"/>
                <a:cs typeface="Arial" pitchFamily="34" charset="0"/>
              </a:rPr>
              <a:t>Extubation</a:t>
            </a:r>
            <a:r>
              <a:rPr lang="en-US" sz="2200" dirty="0" smtClean="0">
                <a:latin typeface="Arial" pitchFamily="34" charset="0"/>
                <a:cs typeface="Arial" pitchFamily="34" charset="0"/>
              </a:rPr>
              <a:t> 7days post-op: 85%</a:t>
            </a:r>
          </a:p>
          <a:p>
            <a:pPr marL="457200" lvl="1" indent="0">
              <a:buNone/>
            </a:pPr>
            <a:r>
              <a:rPr lang="en-US" sz="2200" b="1" dirty="0" smtClean="0">
                <a:latin typeface="Arial" pitchFamily="34" charset="0"/>
                <a:cs typeface="Arial" pitchFamily="34" charset="0"/>
              </a:rPr>
              <a:t>30 day Mortality 11% (ARDS)</a:t>
            </a:r>
          </a:p>
          <a:p>
            <a:pPr lvl="1"/>
            <a:endParaRPr lang="en-US" sz="2200" dirty="0" smtClean="0">
              <a:latin typeface="Arial" pitchFamily="34" charset="0"/>
              <a:cs typeface="Arial" pitchFamily="34" charset="0"/>
            </a:endParaRPr>
          </a:p>
        </p:txBody>
      </p:sp>
      <p:sp>
        <p:nvSpPr>
          <p:cNvPr id="46081" name="Title 1"/>
          <p:cNvSpPr>
            <a:spLocks noGrp="1"/>
          </p:cNvSpPr>
          <p:nvPr>
            <p:ph type="title"/>
          </p:nvPr>
        </p:nvSpPr>
        <p:spPr>
          <a:xfrm>
            <a:off x="0" y="44624"/>
            <a:ext cx="9144000" cy="1143000"/>
          </a:xfrm>
        </p:spPr>
        <p:txBody>
          <a:bodyPr>
            <a:normAutofit/>
          </a:bodyPr>
          <a:lstStyle/>
          <a:p>
            <a:pPr algn="ctr" fontAlgn="auto">
              <a:spcAft>
                <a:spcPts val="0"/>
              </a:spcAft>
              <a:defRPr/>
            </a:pPr>
            <a:r>
              <a:rPr lang="en-US" sz="4000" b="1" dirty="0" smtClean="0">
                <a:effectLst/>
                <a:latin typeface="Arial" pitchFamily="34" charset="0"/>
                <a:cs typeface="Arial" pitchFamily="34" charset="0"/>
              </a:rPr>
              <a:t>Pulmonary Function after Fixation</a:t>
            </a:r>
          </a:p>
        </p:txBody>
      </p:sp>
      <p:pic>
        <p:nvPicPr>
          <p:cNvPr id="60420" name="Picture 3"/>
          <p:cNvPicPr>
            <a:picLocks noChangeAspect="1" noChangeArrowheads="1"/>
          </p:cNvPicPr>
          <p:nvPr/>
        </p:nvPicPr>
        <p:blipFill>
          <a:blip r:embed="rId3" cstate="print"/>
          <a:srcRect/>
          <a:stretch>
            <a:fillRect/>
          </a:stretch>
        </p:blipFill>
        <p:spPr bwMode="auto">
          <a:xfrm>
            <a:off x="5075238" y="2328863"/>
            <a:ext cx="3733800" cy="2774950"/>
          </a:xfrm>
          <a:prstGeom prst="rect">
            <a:avLst/>
          </a:prstGeom>
          <a:noFill/>
          <a:ln w="9525">
            <a:noFill/>
            <a:miter lim="800000"/>
            <a:headEnd/>
            <a:tailEnd/>
          </a:ln>
        </p:spPr>
      </p:pic>
      <p:sp>
        <p:nvSpPr>
          <p:cNvPr id="46085" name="TextBox 5"/>
          <p:cNvSpPr txBox="1">
            <a:spLocks noChangeArrowheads="1"/>
          </p:cNvSpPr>
          <p:nvPr/>
        </p:nvSpPr>
        <p:spPr bwMode="auto">
          <a:xfrm>
            <a:off x="5184234" y="5343525"/>
            <a:ext cx="3836986" cy="400110"/>
          </a:xfrm>
          <a:prstGeom prst="rect">
            <a:avLst/>
          </a:prstGeom>
          <a:noFill/>
          <a:ln w="9525">
            <a:noFill/>
            <a:miter lim="800000"/>
            <a:headEnd/>
            <a:tailEnd/>
          </a:ln>
        </p:spPr>
        <p:txBody>
          <a:bodyPr wrap="square">
            <a:spAutoFit/>
          </a:bodyPr>
          <a:lstStyle/>
          <a:p>
            <a:pPr>
              <a:defRPr/>
            </a:pPr>
            <a:r>
              <a:rPr lang="en-US" sz="1000" dirty="0">
                <a:effectLst>
                  <a:outerShdw blurRad="38100" dist="38100" dir="2700000" algn="tl">
                    <a:srgbClr val="000000">
                      <a:alpha val="43137"/>
                    </a:srgbClr>
                  </a:outerShdw>
                </a:effectLst>
                <a:latin typeface="Arial" pitchFamily="34" charset="0"/>
                <a:cs typeface="Arial" pitchFamily="34" charset="0"/>
              </a:rPr>
              <a:t>Significant difference </a:t>
            </a:r>
            <a:r>
              <a:rPr lang="en-US" sz="1000" dirty="0" smtClean="0">
                <a:effectLst>
                  <a:outerShdw blurRad="38100" dist="38100" dir="2700000" algn="tl">
                    <a:srgbClr val="000000">
                      <a:alpha val="43137"/>
                    </a:srgbClr>
                  </a:outerShdw>
                </a:effectLst>
                <a:latin typeface="Arial" pitchFamily="34" charset="0"/>
                <a:cs typeface="Arial" pitchFamily="34" charset="0"/>
              </a:rPr>
              <a:t>at 6 months of </a:t>
            </a:r>
            <a:r>
              <a:rPr lang="en-US" sz="1000" dirty="0">
                <a:effectLst>
                  <a:outerShdw blurRad="38100" dist="38100" dir="2700000" algn="tl">
                    <a:srgbClr val="000000">
                      <a:alpha val="43137"/>
                    </a:srgbClr>
                  </a:outerShdw>
                </a:effectLst>
                <a:latin typeface="Arial" pitchFamily="34" charset="0"/>
                <a:cs typeface="Arial" pitchFamily="34" charset="0"/>
              </a:rPr>
              <a:t>predicted vs. recorded TLC </a:t>
            </a:r>
          </a:p>
          <a:p>
            <a:pPr>
              <a:defRPr/>
            </a:pPr>
            <a:r>
              <a:rPr lang="en-US" sz="1000" dirty="0">
                <a:effectLst>
                  <a:outerShdw blurRad="38100" dist="38100" dir="2700000" algn="tl">
                    <a:srgbClr val="000000">
                      <a:alpha val="43137"/>
                    </a:srgbClr>
                  </a:outerShdw>
                </a:effectLst>
                <a:latin typeface="Arial" pitchFamily="34" charset="0"/>
                <a:cs typeface="Arial" pitchFamily="34" charset="0"/>
              </a:rPr>
              <a:t>Line = 85% of value of the predicted TLC</a:t>
            </a:r>
          </a:p>
        </p:txBody>
      </p:sp>
    </p:spTree>
    <p:extLst>
      <p:ext uri="{BB962C8B-B14F-4D97-AF65-F5344CB8AC3E}">
        <p14:creationId xmlns="" xmlns:p14="http://schemas.microsoft.com/office/powerpoint/2010/main" val="12777701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Content Placeholder 2"/>
          <p:cNvSpPr>
            <a:spLocks noGrp="1"/>
          </p:cNvSpPr>
          <p:nvPr>
            <p:ph sz="half" idx="1"/>
          </p:nvPr>
        </p:nvSpPr>
        <p:spPr>
          <a:xfrm>
            <a:off x="251520" y="1628800"/>
            <a:ext cx="4238625" cy="2567235"/>
          </a:xfrm>
        </p:spPr>
        <p:txBody>
          <a:bodyPr/>
          <a:lstStyle/>
          <a:p>
            <a:r>
              <a:rPr lang="en-US" dirty="0" smtClean="0">
                <a:latin typeface="Arial" pitchFamily="34" charset="0"/>
                <a:cs typeface="Arial" pitchFamily="34" charset="0"/>
              </a:rPr>
              <a:t>37 flail chest patients</a:t>
            </a:r>
          </a:p>
          <a:p>
            <a:pPr marL="0" indent="0">
              <a:buNone/>
            </a:pPr>
            <a:r>
              <a:rPr lang="en-US" dirty="0">
                <a:latin typeface="Arial" pitchFamily="34" charset="0"/>
                <a:cs typeface="Arial" pitchFamily="34" charset="0"/>
              </a:rPr>
              <a:t> </a:t>
            </a:r>
            <a:r>
              <a:rPr lang="en-US" dirty="0" smtClean="0">
                <a:latin typeface="Arial" pitchFamily="34" charset="0"/>
                <a:cs typeface="Arial" pitchFamily="34" charset="0"/>
              </a:rPr>
              <a:t>  Randomization after </a:t>
            </a:r>
          </a:p>
          <a:p>
            <a:pPr marL="0" indent="0">
              <a:buNone/>
            </a:pPr>
            <a:r>
              <a:rPr lang="en-US" dirty="0" smtClean="0">
                <a:latin typeface="Arial" pitchFamily="34" charset="0"/>
                <a:cs typeface="Arial" pitchFamily="34" charset="0"/>
              </a:rPr>
              <a:t>     5 days on ventilation</a:t>
            </a:r>
          </a:p>
          <a:p>
            <a:pPr marL="457200" lvl="1" indent="0">
              <a:buNone/>
            </a:pPr>
            <a:r>
              <a:rPr lang="en-US" dirty="0">
                <a:latin typeface="Arial" pitchFamily="34" charset="0"/>
                <a:cs typeface="Arial" pitchFamily="34" charset="0"/>
              </a:rPr>
              <a:t> </a:t>
            </a:r>
            <a:r>
              <a:rPr lang="en-US" dirty="0" smtClean="0">
                <a:latin typeface="Arial" pitchFamily="34" charset="0"/>
                <a:cs typeface="Arial" pitchFamily="34" charset="0"/>
              </a:rPr>
              <a:t>   -18 rib fixation</a:t>
            </a:r>
          </a:p>
          <a:p>
            <a:pPr marL="457200" lvl="1" indent="0">
              <a:buNone/>
            </a:pPr>
            <a:r>
              <a:rPr lang="en-US" dirty="0">
                <a:latin typeface="Arial" pitchFamily="34" charset="0"/>
                <a:cs typeface="Arial" pitchFamily="34" charset="0"/>
              </a:rPr>
              <a:t> </a:t>
            </a:r>
            <a:r>
              <a:rPr lang="en-US" dirty="0" smtClean="0">
                <a:latin typeface="Arial" pitchFamily="34" charset="0"/>
                <a:cs typeface="Arial" pitchFamily="34" charset="0"/>
              </a:rPr>
              <a:t>   -19 internal pneumatic</a:t>
            </a:r>
          </a:p>
        </p:txBody>
      </p:sp>
      <p:pic>
        <p:nvPicPr>
          <p:cNvPr id="62467" name="Picture 7" descr="Cover"/>
          <p:cNvPicPr>
            <a:picLocks noGrp="1" noChangeAspect="1" noChangeArrowheads="1"/>
          </p:cNvPicPr>
          <p:nvPr>
            <p:ph sz="half" idx="2"/>
          </p:nvPr>
        </p:nvPicPr>
        <p:blipFill>
          <a:blip r:embed="rId3" cstate="print"/>
          <a:srcRect/>
          <a:stretch>
            <a:fillRect/>
          </a:stretch>
        </p:blipFill>
        <p:spPr>
          <a:xfrm>
            <a:off x="4572000" y="1412776"/>
            <a:ext cx="4391025" cy="2959100"/>
          </a:xfrm>
          <a:ln>
            <a:solidFill>
              <a:srgbClr val="000000"/>
            </a:solidFill>
          </a:ln>
        </p:spPr>
      </p:pic>
      <p:sp>
        <p:nvSpPr>
          <p:cNvPr id="47105" name="Title 1"/>
          <p:cNvSpPr>
            <a:spLocks noGrp="1"/>
          </p:cNvSpPr>
          <p:nvPr>
            <p:ph type="title"/>
          </p:nvPr>
        </p:nvSpPr>
        <p:spPr>
          <a:xfrm>
            <a:off x="539552" y="30682"/>
            <a:ext cx="8229600" cy="1143000"/>
          </a:xfrm>
        </p:spPr>
        <p:txBody>
          <a:bodyPr/>
          <a:lstStyle/>
          <a:p>
            <a:pPr fontAlgn="auto">
              <a:spcAft>
                <a:spcPts val="0"/>
              </a:spcAft>
              <a:defRPr/>
            </a:pPr>
            <a:r>
              <a:rPr lang="en-US" b="1" dirty="0" smtClean="0">
                <a:effectLst/>
                <a:latin typeface="Arial" pitchFamily="34" charset="0"/>
                <a:cs typeface="Arial" pitchFamily="34" charset="0"/>
              </a:rPr>
              <a:t>Prospective Trial from Japan</a:t>
            </a:r>
          </a:p>
        </p:txBody>
      </p:sp>
      <p:pic>
        <p:nvPicPr>
          <p:cNvPr id="62469" name="Picture 7" descr="Cover"/>
          <p:cNvPicPr>
            <a:picLocks noChangeAspect="1" noChangeArrowheads="1"/>
          </p:cNvPicPr>
          <p:nvPr/>
        </p:nvPicPr>
        <p:blipFill>
          <a:blip r:embed="rId4" cstate="print"/>
          <a:srcRect/>
          <a:stretch>
            <a:fillRect/>
          </a:stretch>
        </p:blipFill>
        <p:spPr bwMode="auto">
          <a:xfrm>
            <a:off x="1115616" y="4725144"/>
            <a:ext cx="7008877" cy="1584176"/>
          </a:xfrm>
          <a:prstGeom prst="rect">
            <a:avLst/>
          </a:prstGeom>
          <a:noFill/>
          <a:ln w="9525">
            <a:solidFill>
              <a:srgbClr val="000000"/>
            </a:solidFill>
            <a:miter lim="800000"/>
            <a:headEnd/>
            <a:tailEnd/>
          </a:ln>
        </p:spPr>
      </p:pic>
    </p:spTree>
    <p:extLst>
      <p:ext uri="{BB962C8B-B14F-4D97-AF65-F5344CB8AC3E}">
        <p14:creationId xmlns="" xmlns:p14="http://schemas.microsoft.com/office/powerpoint/2010/main" val="13706562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 xmlns:p14="http://schemas.microsoft.com/office/powerpoint/2010/main" val="4148276955"/>
              </p:ext>
            </p:extLst>
          </p:nvPr>
        </p:nvGraphicFramePr>
        <p:xfrm>
          <a:off x="395536" y="1628800"/>
          <a:ext cx="8496944" cy="4536504"/>
        </p:xfrm>
        <a:graphic>
          <a:graphicData uri="http://schemas.openxmlformats.org/drawingml/2006/table">
            <a:tbl>
              <a:tblPr firstRow="1" bandRow="1">
                <a:tableStyleId>{5C22544A-7EE6-4342-B048-85BDC9FD1C3A}</a:tableStyleId>
              </a:tblPr>
              <a:tblGrid>
                <a:gridCol w="2937469"/>
                <a:gridCol w="2447891"/>
                <a:gridCol w="2308011"/>
                <a:gridCol w="803573"/>
              </a:tblGrid>
              <a:tr h="473092">
                <a:tc>
                  <a:txBody>
                    <a:bodyPr/>
                    <a:lstStyle/>
                    <a:p>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r>
                        <a:rPr lang="en-US" sz="1400" dirty="0" smtClean="0">
                          <a:solidFill>
                            <a:schemeClr val="tx1"/>
                          </a:solidFill>
                        </a:rPr>
                        <a:t>Surgical (n=18)</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r>
                        <a:rPr lang="en-US" sz="1400" dirty="0" smtClean="0">
                          <a:solidFill>
                            <a:schemeClr val="tx1"/>
                          </a:solidFill>
                        </a:rPr>
                        <a:t>“internal” (n=19)</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73092">
                <a:tc>
                  <a:txBody>
                    <a:bodyPr/>
                    <a:lstStyle/>
                    <a:p>
                      <a:r>
                        <a:rPr lang="en-US" sz="1400" dirty="0" smtClean="0">
                          <a:solidFill>
                            <a:schemeClr val="tx1"/>
                          </a:solidFill>
                        </a:rPr>
                        <a:t>Pneumonia</a:t>
                      </a:r>
                      <a:r>
                        <a:rPr lang="en-US" sz="1400" baseline="0" dirty="0" smtClean="0">
                          <a:solidFill>
                            <a:schemeClr val="tx1"/>
                          </a:solidFill>
                        </a:rPr>
                        <a:t>, day 7</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smtClean="0">
                          <a:solidFill>
                            <a:schemeClr val="tx1"/>
                          </a:solidFill>
                        </a:rPr>
                        <a:t>5%</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smtClean="0">
                          <a:solidFill>
                            <a:schemeClr val="tx1"/>
                          </a:solidFill>
                        </a:rPr>
                        <a:t>16%</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smtClean="0">
                          <a:solidFill>
                            <a:schemeClr val="tx1"/>
                          </a:solidFill>
                        </a:rPr>
                        <a:t>NS</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3092">
                <a:tc>
                  <a:txBody>
                    <a:bodyPr/>
                    <a:lstStyle/>
                    <a:p>
                      <a:r>
                        <a:rPr lang="en-US" sz="1400" dirty="0" smtClean="0">
                          <a:solidFill>
                            <a:schemeClr val="tx1"/>
                          </a:solidFill>
                        </a:rPr>
                        <a:t>Pneumonia, day 21</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r>
                        <a:rPr lang="en-US" sz="1400" dirty="0" smtClean="0">
                          <a:solidFill>
                            <a:schemeClr val="tx1"/>
                          </a:solidFill>
                        </a:rPr>
                        <a:t>22%</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r>
                        <a:rPr lang="en-US" sz="1400" dirty="0" smtClean="0">
                          <a:solidFill>
                            <a:schemeClr val="tx1"/>
                          </a:solidFill>
                        </a:rPr>
                        <a:t>90%</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r>
                        <a:rPr lang="en-US" sz="1400" b="1" dirty="0" smtClean="0">
                          <a:solidFill>
                            <a:srgbClr val="FF0000"/>
                          </a:solidFill>
                          <a:effectLst>
                            <a:outerShdw blurRad="38100" dist="38100" dir="2700000" algn="tl">
                              <a:srgbClr val="000000">
                                <a:alpha val="43137"/>
                              </a:srgbClr>
                            </a:outerShdw>
                          </a:effectLst>
                        </a:rPr>
                        <a:t>&lt;.05</a:t>
                      </a:r>
                      <a:endParaRPr lang="en-US" sz="1400" b="1" dirty="0">
                        <a:solidFill>
                          <a:srgbClr val="FF0000"/>
                        </a:solidFill>
                        <a:effectLst>
                          <a:outerShdw blurRad="38100" dist="38100" dir="2700000" algn="tl">
                            <a:srgbClr val="000000">
                              <a:alpha val="43137"/>
                            </a:srgbClr>
                          </a:outerShdw>
                        </a:effectLst>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661034">
                <a:tc>
                  <a:txBody>
                    <a:bodyPr/>
                    <a:lstStyle/>
                    <a:p>
                      <a:r>
                        <a:rPr lang="en-US" sz="1400" dirty="0" smtClean="0">
                          <a:solidFill>
                            <a:schemeClr val="tx1"/>
                          </a:solidFill>
                        </a:rPr>
                        <a:t>Ventilator</a:t>
                      </a:r>
                      <a:r>
                        <a:rPr lang="en-US" sz="1400" baseline="0" dirty="0" smtClean="0">
                          <a:solidFill>
                            <a:schemeClr val="tx1"/>
                          </a:solidFill>
                        </a:rPr>
                        <a:t> days, total (post-op)</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r>
                        <a:rPr lang="en-US" sz="1400" dirty="0" smtClean="0">
                          <a:solidFill>
                            <a:schemeClr val="tx1"/>
                          </a:solidFill>
                        </a:rPr>
                        <a:t>10.8 (2.5)</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r>
                        <a:rPr lang="en-US" sz="1400" dirty="0" smtClean="0">
                          <a:solidFill>
                            <a:schemeClr val="tx1"/>
                          </a:solidFill>
                        </a:rPr>
                        <a:t>18.3</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r>
                        <a:rPr lang="en-US" sz="1400" b="1" dirty="0" smtClean="0">
                          <a:solidFill>
                            <a:srgbClr val="FF0000"/>
                          </a:solidFill>
                          <a:effectLst>
                            <a:outerShdw blurRad="38100" dist="38100" dir="2700000" algn="tl">
                              <a:srgbClr val="000000">
                                <a:alpha val="43137"/>
                              </a:srgbClr>
                            </a:outerShdw>
                          </a:effectLst>
                        </a:rPr>
                        <a:t>&lt;.05</a:t>
                      </a:r>
                      <a:endParaRPr lang="en-US" sz="1400" b="1" dirty="0">
                        <a:solidFill>
                          <a:srgbClr val="FF0000"/>
                        </a:solidFill>
                        <a:effectLst>
                          <a:outerShdw blurRad="38100" dist="38100" dir="2700000" algn="tl">
                            <a:srgbClr val="000000">
                              <a:alpha val="43137"/>
                            </a:srgbClr>
                          </a:outerShdw>
                        </a:effectLst>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661034">
                <a:tc>
                  <a:txBody>
                    <a:bodyPr/>
                    <a:lstStyle/>
                    <a:p>
                      <a:r>
                        <a:rPr lang="en-US" sz="1400" dirty="0" smtClean="0">
                          <a:solidFill>
                            <a:schemeClr val="tx1"/>
                          </a:solidFill>
                        </a:rPr>
                        <a:t>Tracheostomy,</a:t>
                      </a:r>
                      <a:r>
                        <a:rPr lang="en-US" sz="1400" baseline="0" dirty="0" smtClean="0">
                          <a:solidFill>
                            <a:schemeClr val="tx1"/>
                          </a:solidFill>
                        </a:rPr>
                        <a:t> day 7</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smtClean="0">
                          <a:solidFill>
                            <a:schemeClr val="tx1"/>
                          </a:solidFill>
                        </a:rPr>
                        <a:t>0</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smtClean="0">
                          <a:solidFill>
                            <a:schemeClr val="tx1"/>
                          </a:solidFill>
                        </a:rPr>
                        <a:t>5/19</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smtClean="0">
                          <a:solidFill>
                            <a:schemeClr val="tx1"/>
                          </a:solidFill>
                        </a:rPr>
                        <a:t>NS</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61034">
                <a:tc>
                  <a:txBody>
                    <a:bodyPr/>
                    <a:lstStyle/>
                    <a:p>
                      <a:r>
                        <a:rPr lang="en-US" sz="1400" dirty="0" smtClean="0">
                          <a:solidFill>
                            <a:schemeClr val="tx1"/>
                          </a:solidFill>
                        </a:rPr>
                        <a:t>Tracheostomy, day 21</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r>
                        <a:rPr lang="en-US" sz="1400" dirty="0" smtClean="0">
                          <a:solidFill>
                            <a:schemeClr val="tx1"/>
                          </a:solidFill>
                        </a:rPr>
                        <a:t>3/18</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r>
                        <a:rPr lang="en-US" sz="1400" dirty="0" smtClean="0">
                          <a:solidFill>
                            <a:schemeClr val="tx1"/>
                          </a:solidFill>
                        </a:rPr>
                        <a:t>15/19</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r>
                        <a:rPr lang="en-US" sz="1400" b="1" strike="noStrike" dirty="0" smtClean="0">
                          <a:solidFill>
                            <a:srgbClr val="FF0000"/>
                          </a:solidFill>
                          <a:effectLst>
                            <a:outerShdw blurRad="38100" dist="38100" dir="2700000" algn="tl">
                              <a:srgbClr val="000000">
                                <a:alpha val="43137"/>
                              </a:srgbClr>
                            </a:outerShdw>
                          </a:effectLst>
                        </a:rPr>
                        <a:t>&lt;.05</a:t>
                      </a:r>
                      <a:endParaRPr lang="en-US" sz="1400" b="1" strike="noStrike" dirty="0">
                        <a:solidFill>
                          <a:srgbClr val="FF0000"/>
                        </a:solidFill>
                        <a:effectLst>
                          <a:outerShdw blurRad="38100" dist="38100" dir="2700000" algn="tl">
                            <a:srgbClr val="000000">
                              <a:alpha val="43137"/>
                            </a:srgbClr>
                          </a:outerShdw>
                        </a:effectLst>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661034">
                <a:tc>
                  <a:txBody>
                    <a:bodyPr/>
                    <a:lstStyle/>
                    <a:p>
                      <a:r>
                        <a:rPr lang="en-US" sz="1400" dirty="0" smtClean="0">
                          <a:solidFill>
                            <a:schemeClr val="tx1"/>
                          </a:solidFill>
                        </a:rPr>
                        <a:t>Total ICU stay (post-op)</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r>
                        <a:rPr lang="en-US" sz="1400" dirty="0" smtClean="0">
                          <a:solidFill>
                            <a:schemeClr val="tx1"/>
                          </a:solidFill>
                        </a:rPr>
                        <a:t>16.5</a:t>
                      </a:r>
                      <a:r>
                        <a:rPr lang="en-US" sz="1400" baseline="0" dirty="0" smtClean="0">
                          <a:solidFill>
                            <a:schemeClr val="tx1"/>
                          </a:solidFill>
                        </a:rPr>
                        <a:t> (9.2)</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r>
                        <a:rPr lang="en-US" sz="1400" dirty="0" smtClean="0">
                          <a:solidFill>
                            <a:schemeClr val="tx1"/>
                          </a:solidFill>
                        </a:rPr>
                        <a:t>26.8</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r>
                        <a:rPr lang="en-US" sz="1400" b="1" strike="noStrike" dirty="0" smtClean="0">
                          <a:solidFill>
                            <a:srgbClr val="FF0000"/>
                          </a:solidFill>
                          <a:effectLst>
                            <a:outerShdw blurRad="38100" dist="38100" dir="2700000" algn="tl">
                              <a:srgbClr val="000000">
                                <a:alpha val="43137"/>
                              </a:srgbClr>
                            </a:outerShdw>
                          </a:effectLst>
                        </a:rPr>
                        <a:t>&lt;.05</a:t>
                      </a:r>
                      <a:endParaRPr lang="en-US" sz="1400" b="1" strike="noStrike" dirty="0">
                        <a:solidFill>
                          <a:srgbClr val="FF0000"/>
                        </a:solidFill>
                        <a:effectLst>
                          <a:outerShdw blurRad="38100" dist="38100" dir="2700000" algn="tl">
                            <a:srgbClr val="000000">
                              <a:alpha val="43137"/>
                            </a:srgbClr>
                          </a:outerShdw>
                        </a:effectLst>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473092">
                <a:tc>
                  <a:txBody>
                    <a:bodyPr/>
                    <a:lstStyle/>
                    <a:p>
                      <a:r>
                        <a:rPr lang="en-US" sz="1400" dirty="0" smtClean="0">
                          <a:solidFill>
                            <a:schemeClr val="tx1"/>
                          </a:solidFill>
                        </a:rPr>
                        <a:t>Medical</a:t>
                      </a:r>
                      <a:r>
                        <a:rPr lang="en-US" sz="1400" baseline="0" dirty="0" smtClean="0">
                          <a:solidFill>
                            <a:schemeClr val="tx1"/>
                          </a:solidFill>
                        </a:rPr>
                        <a:t> expense</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r>
                        <a:rPr lang="en-US" sz="1400" dirty="0" smtClean="0">
                          <a:solidFill>
                            <a:schemeClr val="tx1"/>
                          </a:solidFill>
                        </a:rPr>
                        <a:t>$13,455</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r>
                        <a:rPr lang="en-US" sz="1400" dirty="0" smtClean="0">
                          <a:solidFill>
                            <a:schemeClr val="tx1"/>
                          </a:solidFill>
                        </a:rPr>
                        <a:t>$23,423</a:t>
                      </a:r>
                      <a:endParaRPr lang="en-US" sz="1400" dirty="0">
                        <a:solidFill>
                          <a:schemeClr val="tx1"/>
                        </a:solidFill>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r>
                        <a:rPr lang="en-US" sz="1400" b="1" strike="noStrike" dirty="0" smtClean="0">
                          <a:solidFill>
                            <a:srgbClr val="FF0000"/>
                          </a:solidFill>
                          <a:effectLst>
                            <a:outerShdw blurRad="38100" dist="38100" dir="2700000" algn="tl">
                              <a:srgbClr val="000000">
                                <a:alpha val="43137"/>
                              </a:srgbClr>
                            </a:outerShdw>
                          </a:effectLst>
                        </a:rPr>
                        <a:t>&lt;0.5</a:t>
                      </a:r>
                      <a:endParaRPr lang="en-US" sz="1400" b="1" strike="noStrike" dirty="0">
                        <a:solidFill>
                          <a:srgbClr val="FF0000"/>
                        </a:solidFill>
                        <a:effectLst>
                          <a:outerShdw blurRad="38100" dist="38100" dir="2700000" algn="tl">
                            <a:srgbClr val="000000">
                              <a:alpha val="43137"/>
                            </a:srgbClr>
                          </a:outerShdw>
                        </a:effectLst>
                      </a:endParaRPr>
                    </a:p>
                  </a:txBody>
                  <a:tcPr marL="182736" marR="18273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bl>
          </a:graphicData>
        </a:graphic>
      </p:graphicFrame>
      <p:sp>
        <p:nvSpPr>
          <p:cNvPr id="48129" name="Title 7"/>
          <p:cNvSpPr>
            <a:spLocks noGrp="1"/>
          </p:cNvSpPr>
          <p:nvPr>
            <p:ph type="title"/>
          </p:nvPr>
        </p:nvSpPr>
        <p:spPr>
          <a:xfrm>
            <a:off x="539552" y="116632"/>
            <a:ext cx="8229600" cy="1143000"/>
          </a:xfrm>
        </p:spPr>
        <p:txBody>
          <a:bodyPr/>
          <a:lstStyle/>
          <a:p>
            <a:pPr algn="ctr" fontAlgn="auto">
              <a:spcAft>
                <a:spcPts val="0"/>
              </a:spcAft>
              <a:defRPr/>
            </a:pPr>
            <a:r>
              <a:rPr lang="en-US" b="1" dirty="0" smtClean="0">
                <a:effectLst/>
                <a:latin typeface="Arial" pitchFamily="34" charset="0"/>
                <a:cs typeface="Arial" pitchFamily="34" charset="0"/>
              </a:rPr>
              <a:t>Immediate Results</a:t>
            </a:r>
          </a:p>
        </p:txBody>
      </p:sp>
    </p:spTree>
    <p:extLst>
      <p:ext uri="{BB962C8B-B14F-4D97-AF65-F5344CB8AC3E}">
        <p14:creationId xmlns="" xmlns:p14="http://schemas.microsoft.com/office/powerpoint/2010/main" val="292723030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a:xfrm>
            <a:off x="457200" y="116632"/>
            <a:ext cx="8229600" cy="1143000"/>
          </a:xfrm>
        </p:spPr>
        <p:txBody>
          <a:bodyPr/>
          <a:lstStyle/>
          <a:p>
            <a:pPr algn="ctr" fontAlgn="auto">
              <a:spcAft>
                <a:spcPts val="0"/>
              </a:spcAft>
              <a:defRPr/>
            </a:pPr>
            <a:r>
              <a:rPr lang="en-US" b="1" dirty="0" smtClean="0">
                <a:effectLst/>
                <a:latin typeface="Arial" pitchFamily="34" charset="0"/>
                <a:cs typeface="Arial" pitchFamily="34" charset="0"/>
              </a:rPr>
              <a:t>Long-term Results</a:t>
            </a:r>
          </a:p>
        </p:txBody>
      </p:sp>
      <p:pic>
        <p:nvPicPr>
          <p:cNvPr id="66562" name="Picture 3"/>
          <p:cNvPicPr>
            <a:picLocks noChangeAspect="1"/>
          </p:cNvPicPr>
          <p:nvPr/>
        </p:nvPicPr>
        <p:blipFill>
          <a:blip r:embed="rId3" cstate="print"/>
          <a:srcRect/>
          <a:stretch>
            <a:fillRect/>
          </a:stretch>
        </p:blipFill>
        <p:spPr bwMode="auto">
          <a:xfrm>
            <a:off x="317089" y="1988840"/>
            <a:ext cx="4134871" cy="2592288"/>
          </a:xfrm>
          <a:prstGeom prst="rect">
            <a:avLst/>
          </a:prstGeom>
          <a:noFill/>
          <a:ln w="9525">
            <a:noFill/>
            <a:miter lim="800000"/>
            <a:headEnd/>
            <a:tailEnd/>
          </a:ln>
        </p:spPr>
      </p:pic>
      <p:sp>
        <p:nvSpPr>
          <p:cNvPr id="66564" name="TextBox 5"/>
          <p:cNvSpPr txBox="1">
            <a:spLocks noChangeArrowheads="1"/>
          </p:cNvSpPr>
          <p:nvPr/>
        </p:nvSpPr>
        <p:spPr bwMode="auto">
          <a:xfrm>
            <a:off x="763365" y="4847088"/>
            <a:ext cx="3242320" cy="523875"/>
          </a:xfrm>
          <a:prstGeom prst="rect">
            <a:avLst/>
          </a:prstGeom>
          <a:noFill/>
          <a:ln w="9525">
            <a:noFill/>
            <a:miter lim="800000"/>
            <a:headEnd/>
            <a:tailEnd/>
          </a:ln>
        </p:spPr>
        <p:txBody>
          <a:bodyPr wrap="square">
            <a:spAutoFit/>
          </a:bodyPr>
          <a:lstStyle/>
          <a:p>
            <a:r>
              <a:rPr lang="en-US" sz="1400" dirty="0">
                <a:latin typeface="Georgia" pitchFamily="18" charset="0"/>
              </a:rPr>
              <a:t>Forced expiratory functional capacity, 0-12 months</a:t>
            </a:r>
          </a:p>
        </p:txBody>
      </p:sp>
      <p:graphicFrame>
        <p:nvGraphicFramePr>
          <p:cNvPr id="6" name="내용 개체 틀 3"/>
          <p:cNvGraphicFramePr>
            <a:graphicFrameLocks noGrp="1"/>
          </p:cNvGraphicFramePr>
          <p:nvPr>
            <p:ph idx="1"/>
            <p:extLst>
              <p:ext uri="{D42A27DB-BD31-4B8C-83A1-F6EECF244321}">
                <p14:modId xmlns="" xmlns:p14="http://schemas.microsoft.com/office/powerpoint/2010/main" val="2519906491"/>
              </p:ext>
            </p:extLst>
          </p:nvPr>
        </p:nvGraphicFramePr>
        <p:xfrm>
          <a:off x="4570437" y="2912225"/>
          <a:ext cx="4251683" cy="1920240"/>
        </p:xfrm>
        <a:graphic>
          <a:graphicData uri="http://schemas.openxmlformats.org/drawingml/2006/table">
            <a:tbl>
              <a:tblPr firstRow="1" bandRow="1">
                <a:tableStyleId>{5C22544A-7EE6-4342-B048-85BDC9FD1C3A}</a:tableStyleId>
              </a:tblPr>
              <a:tblGrid>
                <a:gridCol w="1258316"/>
                <a:gridCol w="1152128"/>
                <a:gridCol w="1008112"/>
                <a:gridCol w="833127"/>
              </a:tblGrid>
              <a:tr h="355837">
                <a:tc>
                  <a:txBody>
                    <a:bodyPr/>
                    <a:lstStyle/>
                    <a:p>
                      <a:pPr latinLnBrk="1"/>
                      <a:endParaRPr lang="ko-KR"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1400" dirty="0" smtClean="0">
                          <a:solidFill>
                            <a:schemeClr val="tx1"/>
                          </a:solidFill>
                        </a:rPr>
                        <a:t>I</a:t>
                      </a:r>
                      <a:r>
                        <a:rPr lang="en-US" altLang="ko-KR" sz="1400" baseline="0" dirty="0" smtClean="0">
                          <a:solidFill>
                            <a:schemeClr val="tx1"/>
                          </a:solidFill>
                        </a:rPr>
                        <a:t> group</a:t>
                      </a:r>
                      <a:endParaRPr lang="ko-KR" altLang="en-US" sz="14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1400" dirty="0" smtClean="0">
                          <a:solidFill>
                            <a:schemeClr val="tx1"/>
                          </a:solidFill>
                        </a:rPr>
                        <a:t>S group</a:t>
                      </a:r>
                      <a:endParaRPr lang="ko-KR" altLang="en-US" sz="14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r>
                        <a:rPr lang="en-US" altLang="ko-KR" sz="1400" i="0" dirty="0" smtClean="0">
                          <a:solidFill>
                            <a:schemeClr val="tx1"/>
                          </a:solidFill>
                        </a:rPr>
                        <a:t>p</a:t>
                      </a:r>
                      <a:r>
                        <a:rPr lang="en-US" altLang="ko-KR" sz="1400" dirty="0" smtClean="0">
                          <a:solidFill>
                            <a:schemeClr val="tx1"/>
                          </a:solidFill>
                        </a:rPr>
                        <a:t> value</a:t>
                      </a:r>
                      <a:endParaRPr lang="ko-KR" altLang="en-US" sz="14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96531">
                <a:tc>
                  <a:txBody>
                    <a:bodyPr/>
                    <a:lstStyle/>
                    <a:p>
                      <a:pPr latinLnBrk="1"/>
                      <a:r>
                        <a:rPr lang="en-US" altLang="ko-KR" sz="1400" dirty="0" smtClean="0"/>
                        <a:t>Chest tightness</a:t>
                      </a:r>
                      <a:endParaRPr lang="ko-KR" altLang="en-US" sz="1400" dirty="0"/>
                    </a:p>
                  </a:txBody>
                  <a:tcPr>
                    <a:lnT w="12700" cap="flat" cmpd="sng" algn="ctr">
                      <a:solidFill>
                        <a:schemeClr val="tx1"/>
                      </a:solidFill>
                      <a:prstDash val="solid"/>
                      <a:round/>
                      <a:headEnd type="none" w="med" len="med"/>
                      <a:tailEnd type="none" w="med" len="med"/>
                    </a:lnT>
                    <a:solidFill>
                      <a:schemeClr val="bg1"/>
                    </a:solidFill>
                  </a:tcPr>
                </a:tc>
                <a:tc>
                  <a:txBody>
                    <a:bodyPr/>
                    <a:lstStyle/>
                    <a:p>
                      <a:pPr latinLnBrk="1"/>
                      <a:r>
                        <a:rPr lang="en-US" altLang="ko-KR" sz="1400" dirty="0" smtClean="0"/>
                        <a:t>16/19(84%)</a:t>
                      </a:r>
                      <a:endParaRPr lang="ko-KR" altLang="en-US" sz="1400" dirty="0"/>
                    </a:p>
                  </a:txBody>
                  <a:tcPr>
                    <a:lnT w="12700" cap="flat" cmpd="sng" algn="ctr">
                      <a:solidFill>
                        <a:schemeClr val="tx1"/>
                      </a:solidFill>
                      <a:prstDash val="solid"/>
                      <a:round/>
                      <a:headEnd type="none" w="med" len="med"/>
                      <a:tailEnd type="none" w="med" len="med"/>
                    </a:lnT>
                    <a:solidFill>
                      <a:schemeClr val="bg1"/>
                    </a:solidFill>
                  </a:tcPr>
                </a:tc>
                <a:tc>
                  <a:txBody>
                    <a:bodyPr/>
                    <a:lstStyle/>
                    <a:p>
                      <a:pPr latinLnBrk="1"/>
                      <a:r>
                        <a:rPr lang="en-US" altLang="ko-KR" sz="1400" dirty="0" smtClean="0"/>
                        <a:t>6/18(33%)</a:t>
                      </a:r>
                      <a:endParaRPr lang="ko-KR" altLang="en-US" sz="1400" dirty="0"/>
                    </a:p>
                  </a:txBody>
                  <a:tcPr>
                    <a:lnT w="12700" cap="flat" cmpd="sng" algn="ctr">
                      <a:solidFill>
                        <a:schemeClr val="tx1"/>
                      </a:solidFill>
                      <a:prstDash val="solid"/>
                      <a:round/>
                      <a:headEnd type="none" w="med" len="med"/>
                      <a:tailEnd type="none" w="med" len="med"/>
                    </a:lnT>
                    <a:solidFill>
                      <a:schemeClr val="bg1"/>
                    </a:solidFill>
                  </a:tcPr>
                </a:tc>
                <a:tc>
                  <a:txBody>
                    <a:bodyPr/>
                    <a:lstStyle/>
                    <a:p>
                      <a:pPr latinLnBrk="1"/>
                      <a:r>
                        <a:rPr lang="en-US" altLang="ko-KR" sz="1400" dirty="0" smtClean="0"/>
                        <a:t>&lt;0.05</a:t>
                      </a:r>
                      <a:endParaRPr lang="ko-KR" altLang="en-US" sz="1400" dirty="0"/>
                    </a:p>
                  </a:txBody>
                  <a:tcPr>
                    <a:lnT w="12700" cap="flat" cmpd="sng" algn="ctr">
                      <a:solidFill>
                        <a:schemeClr val="tx1"/>
                      </a:solidFill>
                      <a:prstDash val="solid"/>
                      <a:round/>
                      <a:headEnd type="none" w="med" len="med"/>
                      <a:tailEnd type="none" w="med" len="med"/>
                    </a:lnT>
                    <a:solidFill>
                      <a:schemeClr val="bg1"/>
                    </a:solidFill>
                  </a:tcPr>
                </a:tc>
              </a:tr>
              <a:tr h="517190">
                <a:tc>
                  <a:txBody>
                    <a:bodyPr/>
                    <a:lstStyle/>
                    <a:p>
                      <a:pPr latinLnBrk="1"/>
                      <a:r>
                        <a:rPr lang="en-US" altLang="ko-KR" sz="1400" dirty="0" smtClean="0"/>
                        <a:t>Thoracic</a:t>
                      </a:r>
                      <a:r>
                        <a:rPr lang="en-US" altLang="ko-KR" sz="1400" baseline="0" dirty="0" smtClean="0"/>
                        <a:t> cage pain</a:t>
                      </a:r>
                      <a:endParaRPr lang="ko-KR" altLang="en-US" sz="1400" dirty="0"/>
                    </a:p>
                  </a:txBody>
                  <a:tcPr>
                    <a:solidFill>
                      <a:schemeClr val="bg1"/>
                    </a:solidFill>
                  </a:tcPr>
                </a:tc>
                <a:tc>
                  <a:txBody>
                    <a:bodyPr/>
                    <a:lstStyle/>
                    <a:p>
                      <a:pPr latinLnBrk="1"/>
                      <a:r>
                        <a:rPr lang="en-US" altLang="ko-KR" sz="1400" dirty="0" smtClean="0"/>
                        <a:t>17/19(89%)</a:t>
                      </a:r>
                      <a:endParaRPr lang="ko-KR" altLang="en-US" sz="1400" dirty="0"/>
                    </a:p>
                  </a:txBody>
                  <a:tcPr>
                    <a:solidFill>
                      <a:schemeClr val="bg1"/>
                    </a:solidFill>
                  </a:tcPr>
                </a:tc>
                <a:tc>
                  <a:txBody>
                    <a:bodyPr/>
                    <a:lstStyle/>
                    <a:p>
                      <a:pPr latinLnBrk="1"/>
                      <a:r>
                        <a:rPr lang="en-US" altLang="ko-KR" sz="1400" dirty="0" smtClean="0"/>
                        <a:t>7/18(39%)</a:t>
                      </a:r>
                      <a:endParaRPr lang="ko-KR" altLang="en-US" sz="1400" dirty="0"/>
                    </a:p>
                  </a:txBody>
                  <a:tcPr>
                    <a:solidFill>
                      <a:schemeClr val="bg1"/>
                    </a:solidFill>
                  </a:tcPr>
                </a:tc>
                <a:tc>
                  <a:txBody>
                    <a:bodyPr/>
                    <a:lstStyle/>
                    <a:p>
                      <a:pPr latinLnBrk="1"/>
                      <a:r>
                        <a:rPr lang="en-US" altLang="ko-KR" sz="1400" dirty="0" smtClean="0"/>
                        <a:t>&lt;0.05</a:t>
                      </a:r>
                      <a:endParaRPr lang="ko-KR" altLang="en-US" sz="1400" dirty="0"/>
                    </a:p>
                  </a:txBody>
                  <a:tcPr>
                    <a:solidFill>
                      <a:schemeClr val="bg1"/>
                    </a:solidFill>
                  </a:tcPr>
                </a:tc>
              </a:tr>
              <a:tr h="517190">
                <a:tc>
                  <a:txBody>
                    <a:bodyPr/>
                    <a:lstStyle/>
                    <a:p>
                      <a:pPr latinLnBrk="1"/>
                      <a:r>
                        <a:rPr lang="en-US" altLang="ko-KR" sz="1400" dirty="0" smtClean="0"/>
                        <a:t>Dyspnea on effort</a:t>
                      </a:r>
                      <a:endParaRPr lang="ko-KR" altLang="en-US" sz="1400" dirty="0"/>
                    </a:p>
                  </a:txBody>
                  <a:tcPr>
                    <a:lnB w="12700" cap="flat" cmpd="sng" algn="ctr">
                      <a:solidFill>
                        <a:schemeClr val="tx1"/>
                      </a:solidFill>
                      <a:prstDash val="solid"/>
                      <a:round/>
                      <a:headEnd type="none" w="med" len="med"/>
                      <a:tailEnd type="none" w="med" len="med"/>
                    </a:lnB>
                    <a:solidFill>
                      <a:schemeClr val="bg1"/>
                    </a:solidFill>
                  </a:tcPr>
                </a:tc>
                <a:tc>
                  <a:txBody>
                    <a:bodyPr/>
                    <a:lstStyle/>
                    <a:p>
                      <a:pPr latinLnBrk="1"/>
                      <a:r>
                        <a:rPr lang="en-US" altLang="ko-KR" sz="1400" dirty="0" smtClean="0"/>
                        <a:t>12/19(63%)</a:t>
                      </a:r>
                      <a:endParaRPr lang="ko-KR" altLang="en-US" sz="1400" dirty="0"/>
                    </a:p>
                  </a:txBody>
                  <a:tcPr>
                    <a:lnB w="12700" cap="flat" cmpd="sng" algn="ctr">
                      <a:solidFill>
                        <a:schemeClr val="tx1"/>
                      </a:solidFill>
                      <a:prstDash val="solid"/>
                      <a:round/>
                      <a:headEnd type="none" w="med" len="med"/>
                      <a:tailEnd type="none" w="med" len="med"/>
                    </a:lnB>
                    <a:solidFill>
                      <a:schemeClr val="bg1"/>
                    </a:solidFill>
                  </a:tcPr>
                </a:tc>
                <a:tc>
                  <a:txBody>
                    <a:bodyPr/>
                    <a:lstStyle/>
                    <a:p>
                      <a:pPr latinLnBrk="1"/>
                      <a:r>
                        <a:rPr lang="en-US" altLang="ko-KR" sz="1400" dirty="0" smtClean="0"/>
                        <a:t>5/18(28%)</a:t>
                      </a:r>
                      <a:endParaRPr lang="ko-KR" altLang="en-US" sz="1400" dirty="0"/>
                    </a:p>
                  </a:txBody>
                  <a:tcPr>
                    <a:lnB w="12700" cap="flat" cmpd="sng" algn="ctr">
                      <a:solidFill>
                        <a:schemeClr val="tx1"/>
                      </a:solidFill>
                      <a:prstDash val="solid"/>
                      <a:round/>
                      <a:headEnd type="none" w="med" len="med"/>
                      <a:tailEnd type="none" w="med" len="med"/>
                    </a:lnB>
                    <a:solidFill>
                      <a:schemeClr val="bg1"/>
                    </a:solidFill>
                  </a:tcPr>
                </a:tc>
                <a:tc>
                  <a:txBody>
                    <a:bodyPr/>
                    <a:lstStyle/>
                    <a:p>
                      <a:pPr latinLnBrk="1"/>
                      <a:r>
                        <a:rPr lang="en-US" altLang="ko-KR" sz="1400" dirty="0" smtClean="0"/>
                        <a:t>&lt;0.05</a:t>
                      </a:r>
                      <a:endParaRPr lang="ko-KR" altLang="en-US" sz="1400" dirty="0"/>
                    </a:p>
                  </a:txBody>
                  <a:tcPr>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2" name="TextBox 1"/>
          <p:cNvSpPr txBox="1"/>
          <p:nvPr/>
        </p:nvSpPr>
        <p:spPr>
          <a:xfrm>
            <a:off x="4572000" y="2201604"/>
            <a:ext cx="4326826" cy="400110"/>
          </a:xfrm>
          <a:prstGeom prst="rect">
            <a:avLst/>
          </a:prstGeom>
          <a:noFill/>
        </p:spPr>
        <p:txBody>
          <a:bodyPr wrap="none" rtlCol="0">
            <a:spAutoFit/>
          </a:bodyPr>
          <a:lstStyle/>
          <a:p>
            <a:r>
              <a:rPr lang="en-US" altLang="ko-KR" sz="2000" dirty="0" smtClean="0">
                <a:latin typeface="Arial" pitchFamily="34" charset="0"/>
                <a:cs typeface="Arial" pitchFamily="34" charset="0"/>
              </a:rPr>
              <a:t>Questionnaire </a:t>
            </a:r>
            <a:r>
              <a:rPr lang="en-US" altLang="ko-KR" dirty="0" smtClean="0">
                <a:latin typeface="Arial" pitchFamily="34" charset="0"/>
                <a:cs typeface="Arial" pitchFamily="34" charset="0"/>
              </a:rPr>
              <a:t>at 12 months after injury</a:t>
            </a:r>
            <a:endParaRPr lang="ko-KR" altLang="en-US" dirty="0">
              <a:latin typeface="Arial" pitchFamily="34" charset="0"/>
              <a:cs typeface="Arial" pitchFamily="34" charset="0"/>
            </a:endParaRPr>
          </a:p>
        </p:txBody>
      </p:sp>
    </p:spTree>
    <p:extLst>
      <p:ext uri="{BB962C8B-B14F-4D97-AF65-F5344CB8AC3E}">
        <p14:creationId xmlns="" xmlns:p14="http://schemas.microsoft.com/office/powerpoint/2010/main" val="8875387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p:txBody>
          <a:bodyPr/>
          <a:lstStyle/>
          <a:p>
            <a:pPr algn="ctr" fontAlgn="auto">
              <a:spcAft>
                <a:spcPts val="0"/>
              </a:spcAft>
              <a:defRPr/>
            </a:pPr>
            <a:r>
              <a:rPr lang="en-US" dirty="0" smtClean="0">
                <a:effectLst/>
                <a:latin typeface="Arial" pitchFamily="34" charset="0"/>
                <a:cs typeface="Arial" pitchFamily="34" charset="0"/>
              </a:rPr>
              <a:t>“Italian” Algorithm</a:t>
            </a:r>
          </a:p>
        </p:txBody>
      </p:sp>
      <p:pic>
        <p:nvPicPr>
          <p:cNvPr id="70658" name="Picture 2"/>
          <p:cNvPicPr>
            <a:picLocks noChangeAspect="1" noChangeArrowheads="1"/>
          </p:cNvPicPr>
          <p:nvPr/>
        </p:nvPicPr>
        <p:blipFill>
          <a:blip r:embed="rId3" cstate="print"/>
          <a:srcRect/>
          <a:stretch>
            <a:fillRect/>
          </a:stretch>
        </p:blipFill>
        <p:spPr bwMode="auto">
          <a:xfrm>
            <a:off x="683568" y="1179566"/>
            <a:ext cx="7704856" cy="5297090"/>
          </a:xfrm>
          <a:prstGeom prst="rect">
            <a:avLst/>
          </a:prstGeom>
          <a:noFill/>
          <a:ln w="9525">
            <a:noFill/>
            <a:miter lim="800000"/>
            <a:headEnd/>
            <a:tailEnd/>
          </a:ln>
        </p:spPr>
      </p:pic>
      <p:sp>
        <p:nvSpPr>
          <p:cNvPr id="5" name="직사각형 4"/>
          <p:cNvSpPr/>
          <p:nvPr/>
        </p:nvSpPr>
        <p:spPr>
          <a:xfrm>
            <a:off x="1547664" y="5517232"/>
            <a:ext cx="6264696" cy="648072"/>
          </a:xfrm>
          <a:prstGeom prst="rect">
            <a:avLst/>
          </a:prstGeom>
          <a:solidFill>
            <a:schemeClr val="accent4">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 xmlns:p14="http://schemas.microsoft.com/office/powerpoint/2010/main" val="29749426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ext Box 1"/>
          <p:cNvSpPr txBox="1">
            <a:spLocks noChangeArrowheads="1"/>
          </p:cNvSpPr>
          <p:nvPr/>
        </p:nvSpPr>
        <p:spPr bwMode="auto">
          <a:xfrm>
            <a:off x="3276600" y="503238"/>
            <a:ext cx="1981200" cy="279180"/>
          </a:xfrm>
          <a:prstGeom prst="rect">
            <a:avLst/>
          </a:prstGeom>
          <a:noFill/>
          <a:ln w="25560">
            <a:solidFill>
              <a:srgbClr val="000000"/>
            </a:solidFill>
            <a:miter lim="800000"/>
            <a:headEnd/>
            <a:tailEnd/>
          </a:ln>
        </p:spPr>
        <p:txBody>
          <a:bodyPr lIns="90000" tIns="46800" rIns="90000" bIns="46800">
            <a:spAutoFit/>
          </a:bodyPr>
          <a:lstStyle/>
          <a:p>
            <a:pPr algn="ctr">
              <a:spcBef>
                <a:spcPts val="7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Chest trauma with rib </a:t>
            </a:r>
            <a:r>
              <a:rPr lang="en-US" sz="1200" dirty="0" err="1">
                <a:solidFill>
                  <a:srgbClr val="000000"/>
                </a:solidFill>
                <a:latin typeface="Arial" pitchFamily="34" charset="0"/>
                <a:ea typeface="SimSun"/>
                <a:cs typeface="Arial" pitchFamily="34" charset="0"/>
              </a:rPr>
              <a:t>F</a:t>
            </a:r>
            <a:r>
              <a:rPr lang="en-US" sz="1200" dirty="0" err="1" smtClean="0">
                <a:solidFill>
                  <a:srgbClr val="000000"/>
                </a:solidFill>
                <a:latin typeface="Arial" pitchFamily="34" charset="0"/>
                <a:ea typeface="SimSun"/>
                <a:cs typeface="Arial" pitchFamily="34" charset="0"/>
              </a:rPr>
              <a:t>x</a:t>
            </a:r>
            <a:endParaRPr lang="en-US" sz="1200" dirty="0">
              <a:solidFill>
                <a:srgbClr val="000000"/>
              </a:solidFill>
              <a:latin typeface="Arial" pitchFamily="34" charset="0"/>
              <a:ea typeface="SimSun"/>
              <a:cs typeface="Arial" pitchFamily="34" charset="0"/>
            </a:endParaRPr>
          </a:p>
        </p:txBody>
      </p:sp>
      <p:sp>
        <p:nvSpPr>
          <p:cNvPr id="71682" name="Text Box 2"/>
          <p:cNvSpPr txBox="1">
            <a:spLocks noChangeArrowheads="1"/>
          </p:cNvSpPr>
          <p:nvPr/>
        </p:nvSpPr>
        <p:spPr bwMode="auto">
          <a:xfrm>
            <a:off x="228600" y="1346200"/>
            <a:ext cx="1981200" cy="279180"/>
          </a:xfrm>
          <a:prstGeom prst="rect">
            <a:avLst/>
          </a:prstGeom>
          <a:noFill/>
          <a:ln w="25560">
            <a:solidFill>
              <a:srgbClr val="000000"/>
            </a:solidFill>
            <a:miter lim="800000"/>
            <a:headEnd/>
            <a:tailEnd/>
          </a:ln>
        </p:spPr>
        <p:txBody>
          <a:bodyPr lIns="90000" tIns="46800" rIns="90000" bIns="46800">
            <a:spAutoFit/>
          </a:bodyPr>
          <a:lstStyle/>
          <a:p>
            <a:pPr algn="ctr">
              <a:spcBef>
                <a:spcPts val="7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Single / few rib </a:t>
            </a:r>
            <a:r>
              <a:rPr lang="en-US" sz="1200" dirty="0" err="1">
                <a:solidFill>
                  <a:srgbClr val="000000"/>
                </a:solidFill>
                <a:latin typeface="Arial" pitchFamily="34" charset="0"/>
                <a:ea typeface="SimSun"/>
                <a:cs typeface="Arial" pitchFamily="34" charset="0"/>
              </a:rPr>
              <a:t>F</a:t>
            </a:r>
            <a:r>
              <a:rPr lang="en-US" sz="1200" dirty="0" err="1" smtClean="0">
                <a:solidFill>
                  <a:srgbClr val="000000"/>
                </a:solidFill>
                <a:latin typeface="Arial" pitchFamily="34" charset="0"/>
                <a:ea typeface="SimSun"/>
                <a:cs typeface="Arial" pitchFamily="34" charset="0"/>
              </a:rPr>
              <a:t>x</a:t>
            </a:r>
            <a:endParaRPr lang="en-US" sz="1200" dirty="0">
              <a:solidFill>
                <a:srgbClr val="000000"/>
              </a:solidFill>
              <a:latin typeface="Arial" pitchFamily="34" charset="0"/>
              <a:ea typeface="SimSun"/>
              <a:cs typeface="Arial" pitchFamily="34" charset="0"/>
            </a:endParaRPr>
          </a:p>
        </p:txBody>
      </p:sp>
      <p:sp>
        <p:nvSpPr>
          <p:cNvPr id="71683" name="Text Box 3"/>
          <p:cNvSpPr txBox="1">
            <a:spLocks noChangeArrowheads="1"/>
          </p:cNvSpPr>
          <p:nvPr/>
        </p:nvSpPr>
        <p:spPr bwMode="auto">
          <a:xfrm>
            <a:off x="3200400" y="1346200"/>
            <a:ext cx="2133600" cy="279180"/>
          </a:xfrm>
          <a:prstGeom prst="rect">
            <a:avLst/>
          </a:prstGeom>
          <a:solidFill>
            <a:schemeClr val="accent5">
              <a:lumMod val="75000"/>
            </a:schemeClr>
          </a:solidFill>
          <a:ln w="25560">
            <a:solidFill>
              <a:srgbClr val="000000"/>
            </a:solidFill>
            <a:miter lim="800000"/>
            <a:headEnd/>
            <a:tailEnd/>
          </a:ln>
        </p:spPr>
        <p:txBody>
          <a:bodyPr lIns="90000" tIns="46800" rIns="90000" bIns="46800">
            <a:spAutoFit/>
          </a:bodyPr>
          <a:lstStyle/>
          <a:p>
            <a:pPr algn="ctr">
              <a:spcBef>
                <a:spcPts val="7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Unilateral rib series </a:t>
            </a:r>
            <a:r>
              <a:rPr lang="en-US" sz="1200" dirty="0" err="1">
                <a:solidFill>
                  <a:srgbClr val="000000"/>
                </a:solidFill>
                <a:latin typeface="Arial" pitchFamily="34" charset="0"/>
                <a:ea typeface="SimSun"/>
                <a:cs typeface="Arial" pitchFamily="34" charset="0"/>
              </a:rPr>
              <a:t>F</a:t>
            </a:r>
            <a:r>
              <a:rPr lang="en-US" sz="1200" dirty="0" err="1" smtClean="0">
                <a:solidFill>
                  <a:srgbClr val="000000"/>
                </a:solidFill>
                <a:latin typeface="Arial" pitchFamily="34" charset="0"/>
                <a:ea typeface="SimSun"/>
                <a:cs typeface="Arial" pitchFamily="34" charset="0"/>
              </a:rPr>
              <a:t>x</a:t>
            </a:r>
            <a:endParaRPr lang="en-US" sz="1200" dirty="0">
              <a:solidFill>
                <a:srgbClr val="000000"/>
              </a:solidFill>
              <a:latin typeface="Arial" pitchFamily="34" charset="0"/>
              <a:ea typeface="SimSun"/>
              <a:cs typeface="Arial" pitchFamily="34" charset="0"/>
            </a:endParaRPr>
          </a:p>
        </p:txBody>
      </p:sp>
      <p:sp>
        <p:nvSpPr>
          <p:cNvPr id="71684" name="Text Box 4"/>
          <p:cNvSpPr txBox="1">
            <a:spLocks noChangeArrowheads="1"/>
          </p:cNvSpPr>
          <p:nvPr/>
        </p:nvSpPr>
        <p:spPr bwMode="auto">
          <a:xfrm>
            <a:off x="6629400" y="1346200"/>
            <a:ext cx="1981200" cy="279180"/>
          </a:xfrm>
          <a:prstGeom prst="rect">
            <a:avLst/>
          </a:prstGeom>
          <a:solidFill>
            <a:schemeClr val="accent6">
              <a:lumMod val="75000"/>
            </a:schemeClr>
          </a:solidFill>
          <a:ln w="25560">
            <a:solidFill>
              <a:srgbClr val="000000"/>
            </a:solidFill>
            <a:miter lim="800000"/>
            <a:headEnd/>
            <a:tailEnd/>
          </a:ln>
        </p:spPr>
        <p:txBody>
          <a:bodyPr lIns="90000" tIns="46800" rIns="90000" bIns="46800">
            <a:spAutoFit/>
          </a:bodyPr>
          <a:lstStyle/>
          <a:p>
            <a:pPr algn="ctr">
              <a:spcBef>
                <a:spcPts val="7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Bilateral rib series </a:t>
            </a:r>
            <a:r>
              <a:rPr lang="en-US" sz="1200" dirty="0" err="1">
                <a:solidFill>
                  <a:srgbClr val="000000"/>
                </a:solidFill>
                <a:latin typeface="Arial" pitchFamily="34" charset="0"/>
                <a:ea typeface="SimSun"/>
                <a:cs typeface="Arial" pitchFamily="34" charset="0"/>
              </a:rPr>
              <a:t>F</a:t>
            </a:r>
            <a:r>
              <a:rPr lang="en-US" sz="1200" dirty="0" err="1" smtClean="0">
                <a:solidFill>
                  <a:srgbClr val="000000"/>
                </a:solidFill>
                <a:latin typeface="Arial" pitchFamily="34" charset="0"/>
                <a:ea typeface="SimSun"/>
                <a:cs typeface="Arial" pitchFamily="34" charset="0"/>
              </a:rPr>
              <a:t>x</a:t>
            </a:r>
            <a:endParaRPr lang="en-US" sz="1200" dirty="0">
              <a:solidFill>
                <a:srgbClr val="000000"/>
              </a:solidFill>
              <a:latin typeface="Arial" pitchFamily="34" charset="0"/>
              <a:ea typeface="SimSun"/>
              <a:cs typeface="Arial" pitchFamily="34" charset="0"/>
            </a:endParaRPr>
          </a:p>
        </p:txBody>
      </p:sp>
      <p:sp>
        <p:nvSpPr>
          <p:cNvPr id="71685" name="Text Box 5"/>
          <p:cNvSpPr txBox="1">
            <a:spLocks noChangeArrowheads="1"/>
          </p:cNvSpPr>
          <p:nvPr/>
        </p:nvSpPr>
        <p:spPr bwMode="auto">
          <a:xfrm>
            <a:off x="230777" y="2200275"/>
            <a:ext cx="1981200" cy="833178"/>
          </a:xfrm>
          <a:prstGeom prst="rect">
            <a:avLst/>
          </a:prstGeom>
          <a:noFill/>
          <a:ln w="25560">
            <a:solidFill>
              <a:srgbClr val="000000"/>
            </a:solidFill>
            <a:miter lim="800000"/>
            <a:headEnd/>
            <a:tailEnd/>
          </a:ln>
        </p:spPr>
        <p:txBody>
          <a:bodyPr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Adequate pain med. </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PO </a:t>
            </a:r>
            <a:r>
              <a:rPr lang="en-US" sz="1200" dirty="0" err="1">
                <a:solidFill>
                  <a:srgbClr val="000000"/>
                </a:solidFill>
                <a:latin typeface="Arial" pitchFamily="34" charset="0"/>
                <a:ea typeface="SimSun"/>
                <a:cs typeface="Arial" pitchFamily="34" charset="0"/>
              </a:rPr>
              <a:t>vs</a:t>
            </a:r>
            <a:r>
              <a:rPr lang="en-US" sz="1200" dirty="0">
                <a:solidFill>
                  <a:srgbClr val="000000"/>
                </a:solidFill>
                <a:latin typeface="Arial" pitchFamily="34" charset="0"/>
                <a:ea typeface="SimSun"/>
                <a:cs typeface="Arial" pitchFamily="34" charset="0"/>
              </a:rPr>
              <a:t> </a:t>
            </a:r>
            <a:r>
              <a:rPr lang="en-US" sz="1200" dirty="0" smtClean="0">
                <a:solidFill>
                  <a:srgbClr val="000000"/>
                </a:solidFill>
                <a:latin typeface="Arial" pitchFamily="34" charset="0"/>
                <a:ea typeface="SimSun"/>
                <a:cs typeface="Arial" pitchFamily="34" charset="0"/>
              </a:rPr>
              <a:t>IV </a:t>
            </a:r>
            <a:endParaRPr lang="en-US" sz="1200" dirty="0">
              <a:solidFill>
                <a:srgbClr val="000000"/>
              </a:solidFill>
              <a:latin typeface="Arial" pitchFamily="34" charset="0"/>
              <a:ea typeface="SimSun"/>
              <a:cs typeface="Arial" pitchFamily="34" charset="0"/>
            </a:endParaRP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Resp. training</a:t>
            </a:r>
          </a:p>
          <a:p>
            <a:pPr algn="ctr"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smtClean="0">
                <a:solidFill>
                  <a:srgbClr val="000000"/>
                </a:solidFill>
                <a:latin typeface="Arial" pitchFamily="34" charset="0"/>
                <a:cs typeface="Arial" pitchFamily="34" charset="0"/>
              </a:rPr>
              <a:t>VC </a:t>
            </a:r>
            <a:r>
              <a:rPr lang="en-US" sz="1200" dirty="0">
                <a:solidFill>
                  <a:srgbClr val="000000"/>
                </a:solidFill>
                <a:latin typeface="Arial" pitchFamily="34" charset="0"/>
                <a:cs typeface="Arial" pitchFamily="34" charset="0"/>
              </a:rPr>
              <a:t>≥800</a:t>
            </a:r>
          </a:p>
        </p:txBody>
      </p:sp>
      <p:sp>
        <p:nvSpPr>
          <p:cNvPr id="71686" name="Text Box 6"/>
          <p:cNvSpPr txBox="1">
            <a:spLocks noChangeArrowheads="1"/>
          </p:cNvSpPr>
          <p:nvPr/>
        </p:nvSpPr>
        <p:spPr bwMode="auto">
          <a:xfrm>
            <a:off x="2895600" y="2230438"/>
            <a:ext cx="1295400" cy="463846"/>
          </a:xfrm>
          <a:prstGeom prst="rect">
            <a:avLst/>
          </a:prstGeom>
          <a:noFill/>
          <a:ln w="25560">
            <a:solidFill>
              <a:srgbClr val="000000"/>
            </a:solidFill>
            <a:miter lim="800000"/>
            <a:headEnd/>
            <a:tailEnd/>
          </a:ln>
        </p:spPr>
        <p:txBody>
          <a:bodyPr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No flail chest</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not intubated</a:t>
            </a:r>
          </a:p>
        </p:txBody>
      </p:sp>
      <p:sp>
        <p:nvSpPr>
          <p:cNvPr id="71687" name="Text Box 7"/>
          <p:cNvSpPr txBox="1">
            <a:spLocks noChangeArrowheads="1"/>
          </p:cNvSpPr>
          <p:nvPr/>
        </p:nvSpPr>
        <p:spPr bwMode="auto">
          <a:xfrm>
            <a:off x="4344194" y="2230438"/>
            <a:ext cx="1446212" cy="463846"/>
          </a:xfrm>
          <a:prstGeom prst="rect">
            <a:avLst/>
          </a:prstGeom>
          <a:solidFill>
            <a:schemeClr val="accent5">
              <a:lumMod val="60000"/>
              <a:lumOff val="40000"/>
            </a:schemeClr>
          </a:solidFill>
          <a:ln w="25560">
            <a:solidFill>
              <a:srgbClr val="000000"/>
            </a:solidFill>
            <a:miter lim="800000"/>
            <a:headEnd/>
            <a:tailEnd/>
          </a:ln>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Flail chest </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Intubated or not</a:t>
            </a:r>
          </a:p>
        </p:txBody>
      </p:sp>
      <p:sp>
        <p:nvSpPr>
          <p:cNvPr id="71688" name="Rectangle 8"/>
          <p:cNvSpPr>
            <a:spLocks noChangeArrowheads="1"/>
          </p:cNvSpPr>
          <p:nvPr/>
        </p:nvSpPr>
        <p:spPr bwMode="auto">
          <a:xfrm>
            <a:off x="7620001" y="2103438"/>
            <a:ext cx="1371599" cy="833178"/>
          </a:xfrm>
          <a:prstGeom prst="rect">
            <a:avLst/>
          </a:prstGeom>
          <a:solidFill>
            <a:schemeClr val="accent6">
              <a:lumMod val="60000"/>
              <a:lumOff val="40000"/>
            </a:schemeClr>
          </a:solidFill>
          <a:ln w="25560">
            <a:solidFill>
              <a:srgbClr val="000000"/>
            </a:solidFill>
            <a:miter lim="800000"/>
            <a:headEnd/>
            <a:tailEnd/>
          </a:ln>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True flail chest </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with or without </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sternum </a:t>
            </a:r>
            <a:r>
              <a:rPr lang="en-US" sz="1200" dirty="0" err="1" smtClean="0">
                <a:solidFill>
                  <a:srgbClr val="000000"/>
                </a:solidFill>
                <a:latin typeface="Arial" pitchFamily="34" charset="0"/>
                <a:ea typeface="SimSun"/>
                <a:cs typeface="Arial" pitchFamily="34" charset="0"/>
              </a:rPr>
              <a:t>Fx</a:t>
            </a:r>
            <a:endParaRPr lang="en-US" sz="1200" dirty="0">
              <a:solidFill>
                <a:srgbClr val="000000"/>
              </a:solidFill>
              <a:latin typeface="Arial" pitchFamily="34" charset="0"/>
              <a:ea typeface="SimSun"/>
              <a:cs typeface="Arial" pitchFamily="34" charset="0"/>
            </a:endParaRP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Intubated </a:t>
            </a:r>
            <a:r>
              <a:rPr lang="en-US" sz="1200" dirty="0" smtClean="0">
                <a:solidFill>
                  <a:srgbClr val="000000"/>
                </a:solidFill>
                <a:latin typeface="Arial" pitchFamily="34" charset="0"/>
                <a:ea typeface="SimSun"/>
                <a:cs typeface="Arial" pitchFamily="34" charset="0"/>
              </a:rPr>
              <a:t>or </a:t>
            </a:r>
            <a:r>
              <a:rPr lang="en-US" sz="1200" dirty="0">
                <a:solidFill>
                  <a:srgbClr val="000000"/>
                </a:solidFill>
                <a:latin typeface="Arial" pitchFamily="34" charset="0"/>
                <a:ea typeface="SimSun"/>
                <a:cs typeface="Arial" pitchFamily="34" charset="0"/>
              </a:rPr>
              <a:t>not</a:t>
            </a:r>
          </a:p>
        </p:txBody>
      </p:sp>
      <p:sp>
        <p:nvSpPr>
          <p:cNvPr id="71689" name="Rectangle 9"/>
          <p:cNvSpPr>
            <a:spLocks noChangeArrowheads="1"/>
          </p:cNvSpPr>
          <p:nvPr/>
        </p:nvSpPr>
        <p:spPr bwMode="auto">
          <a:xfrm>
            <a:off x="5865220" y="2103438"/>
            <a:ext cx="1635919" cy="463846"/>
          </a:xfrm>
          <a:prstGeom prst="rect">
            <a:avLst/>
          </a:prstGeom>
          <a:solidFill>
            <a:schemeClr val="accent6">
              <a:lumMod val="60000"/>
              <a:lumOff val="40000"/>
            </a:schemeClr>
          </a:solidFill>
          <a:ln w="25560">
            <a:solidFill>
              <a:srgbClr val="000000"/>
            </a:solidFill>
            <a:miter lim="800000"/>
            <a:headEnd/>
            <a:tailEnd/>
          </a:ln>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Not true flail chest</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Intubated </a:t>
            </a:r>
            <a:r>
              <a:rPr lang="en-US" sz="1200" dirty="0" smtClean="0">
                <a:solidFill>
                  <a:srgbClr val="000000"/>
                </a:solidFill>
                <a:latin typeface="Arial" pitchFamily="34" charset="0"/>
                <a:ea typeface="SimSun"/>
                <a:cs typeface="Arial" pitchFamily="34" charset="0"/>
              </a:rPr>
              <a:t>or </a:t>
            </a:r>
            <a:r>
              <a:rPr lang="en-US" sz="1200" dirty="0">
                <a:solidFill>
                  <a:srgbClr val="000000"/>
                </a:solidFill>
                <a:latin typeface="Arial" pitchFamily="34" charset="0"/>
                <a:ea typeface="SimSun"/>
                <a:cs typeface="Arial" pitchFamily="34" charset="0"/>
              </a:rPr>
              <a:t>not</a:t>
            </a:r>
          </a:p>
        </p:txBody>
      </p:sp>
      <p:sp>
        <p:nvSpPr>
          <p:cNvPr id="71690" name="Rectangle 10"/>
          <p:cNvSpPr>
            <a:spLocks noChangeArrowheads="1"/>
          </p:cNvSpPr>
          <p:nvPr/>
        </p:nvSpPr>
        <p:spPr bwMode="auto">
          <a:xfrm>
            <a:off x="1885950" y="3200400"/>
            <a:ext cx="1461770" cy="463846"/>
          </a:xfrm>
          <a:prstGeom prst="rect">
            <a:avLst/>
          </a:prstGeom>
          <a:noFill/>
          <a:ln w="25560">
            <a:solidFill>
              <a:srgbClr val="000000"/>
            </a:solidFill>
            <a:miter lim="800000"/>
            <a:headEnd/>
            <a:tailEnd/>
          </a:ln>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smtClean="0">
                <a:solidFill>
                  <a:srgbClr val="000000"/>
                </a:solidFill>
                <a:latin typeface="Arial" pitchFamily="34" charset="0"/>
                <a:ea typeface="SimSun"/>
                <a:cs typeface="Arial" pitchFamily="34" charset="0"/>
              </a:rPr>
              <a:t>VC </a:t>
            </a:r>
            <a:r>
              <a:rPr lang="en-US" sz="1200" dirty="0">
                <a:solidFill>
                  <a:srgbClr val="000000"/>
                </a:solidFill>
                <a:latin typeface="Arial" pitchFamily="34" charset="0"/>
                <a:ea typeface="SimSun"/>
                <a:cs typeface="Arial" pitchFamily="34" charset="0"/>
              </a:rPr>
              <a:t>≥800 &amp;</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Adequate </a:t>
            </a:r>
            <a:r>
              <a:rPr lang="en-US" sz="1200" dirty="0" smtClean="0">
                <a:solidFill>
                  <a:srgbClr val="000000"/>
                </a:solidFill>
                <a:latin typeface="Arial" pitchFamily="34" charset="0"/>
                <a:ea typeface="SimSun"/>
                <a:cs typeface="Arial" pitchFamily="34" charset="0"/>
              </a:rPr>
              <a:t>pain </a:t>
            </a:r>
            <a:endParaRPr lang="en-US" sz="1200" dirty="0">
              <a:solidFill>
                <a:srgbClr val="000000"/>
              </a:solidFill>
              <a:latin typeface="Arial" pitchFamily="34" charset="0"/>
              <a:ea typeface="SimSun"/>
              <a:cs typeface="Arial" pitchFamily="34" charset="0"/>
            </a:endParaRPr>
          </a:p>
        </p:txBody>
      </p:sp>
      <p:sp>
        <p:nvSpPr>
          <p:cNvPr id="71691" name="Rectangle 11"/>
          <p:cNvSpPr>
            <a:spLocks noChangeArrowheads="1"/>
          </p:cNvSpPr>
          <p:nvPr/>
        </p:nvSpPr>
        <p:spPr bwMode="auto">
          <a:xfrm>
            <a:off x="1885950" y="4562475"/>
            <a:ext cx="1447800" cy="648512"/>
          </a:xfrm>
          <a:prstGeom prst="rect">
            <a:avLst/>
          </a:prstGeom>
          <a:solidFill>
            <a:schemeClr val="accent5">
              <a:lumMod val="60000"/>
              <a:lumOff val="40000"/>
            </a:schemeClr>
          </a:solidFill>
          <a:ln w="25560">
            <a:solidFill>
              <a:srgbClr val="000000"/>
            </a:solidFill>
            <a:miter lim="800000"/>
            <a:headEnd/>
            <a:tailEnd/>
          </a:ln>
        </p:spPr>
        <p:txBody>
          <a:bodyPr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smtClean="0">
                <a:solidFill>
                  <a:srgbClr val="000000"/>
                </a:solidFill>
                <a:latin typeface="Arial" pitchFamily="34" charset="0"/>
                <a:ea typeface="SimSun"/>
                <a:cs typeface="Arial" pitchFamily="34" charset="0"/>
              </a:rPr>
              <a:t>VC&lt; </a:t>
            </a:r>
            <a:r>
              <a:rPr lang="en-US" sz="1200" dirty="0">
                <a:solidFill>
                  <a:srgbClr val="000000"/>
                </a:solidFill>
                <a:latin typeface="Arial" pitchFamily="34" charset="0"/>
                <a:ea typeface="SimSun"/>
                <a:cs typeface="Arial" pitchFamily="34" charset="0"/>
              </a:rPr>
              <a:t>800 </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Pain score &gt;7 </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COPD Patient</a:t>
            </a:r>
          </a:p>
        </p:txBody>
      </p:sp>
      <p:sp>
        <p:nvSpPr>
          <p:cNvPr id="71692" name="Rectangle 12"/>
          <p:cNvSpPr>
            <a:spLocks noChangeArrowheads="1"/>
          </p:cNvSpPr>
          <p:nvPr/>
        </p:nvSpPr>
        <p:spPr bwMode="auto">
          <a:xfrm>
            <a:off x="4495800" y="3205163"/>
            <a:ext cx="1143000" cy="463846"/>
          </a:xfrm>
          <a:prstGeom prst="rect">
            <a:avLst/>
          </a:prstGeom>
          <a:noFill/>
          <a:ln w="25560">
            <a:solidFill>
              <a:srgbClr val="000000"/>
            </a:solidFill>
            <a:miter lim="800000"/>
            <a:headEnd/>
            <a:tailEnd/>
          </a:ln>
        </p:spPr>
        <p:txBody>
          <a:bodyPr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ORIF only </a:t>
            </a:r>
            <a:endParaRPr lang="en-US" sz="1200" dirty="0" smtClean="0">
              <a:solidFill>
                <a:srgbClr val="000000"/>
              </a:solidFill>
              <a:latin typeface="Arial" pitchFamily="34" charset="0"/>
              <a:ea typeface="SimSun"/>
              <a:cs typeface="Arial" pitchFamily="34" charset="0"/>
            </a:endParaRP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smtClean="0">
                <a:solidFill>
                  <a:srgbClr val="000000"/>
                </a:solidFill>
                <a:latin typeface="Arial" pitchFamily="34" charset="0"/>
                <a:ea typeface="SimSun"/>
                <a:cs typeface="Arial" pitchFamily="34" charset="0"/>
              </a:rPr>
              <a:t>(</a:t>
            </a:r>
            <a:r>
              <a:rPr lang="en-US" sz="1200" dirty="0">
                <a:solidFill>
                  <a:srgbClr val="000000"/>
                </a:solidFill>
                <a:latin typeface="Arial" pitchFamily="34" charset="0"/>
                <a:ea typeface="SimSun"/>
                <a:cs typeface="Arial" pitchFamily="34" charset="0"/>
              </a:rPr>
              <a:t>ant./lat</a:t>
            </a:r>
            <a:r>
              <a:rPr lang="en-US" sz="1200" dirty="0" smtClean="0">
                <a:solidFill>
                  <a:srgbClr val="000000"/>
                </a:solidFill>
                <a:latin typeface="Arial" pitchFamily="34" charset="0"/>
                <a:ea typeface="SimSun"/>
                <a:cs typeface="Arial" pitchFamily="34" charset="0"/>
              </a:rPr>
              <a:t>. </a:t>
            </a:r>
            <a:r>
              <a:rPr lang="en-US" sz="1200" dirty="0" err="1" smtClean="0">
                <a:solidFill>
                  <a:srgbClr val="000000"/>
                </a:solidFill>
                <a:latin typeface="Arial" pitchFamily="34" charset="0"/>
                <a:ea typeface="SimSun"/>
                <a:cs typeface="Arial" pitchFamily="34" charset="0"/>
              </a:rPr>
              <a:t>Fx</a:t>
            </a:r>
            <a:r>
              <a:rPr lang="en-US" sz="1200" dirty="0" smtClean="0">
                <a:solidFill>
                  <a:srgbClr val="000000"/>
                </a:solidFill>
                <a:latin typeface="Arial" pitchFamily="34" charset="0"/>
                <a:ea typeface="SimSun"/>
                <a:cs typeface="Arial" pitchFamily="34" charset="0"/>
              </a:rPr>
              <a:t>)</a:t>
            </a:r>
            <a:endParaRPr lang="en-US" sz="1200" dirty="0">
              <a:solidFill>
                <a:srgbClr val="000000"/>
              </a:solidFill>
              <a:latin typeface="Arial" pitchFamily="34" charset="0"/>
              <a:ea typeface="SimSun"/>
              <a:cs typeface="Arial" pitchFamily="34" charset="0"/>
            </a:endParaRPr>
          </a:p>
        </p:txBody>
      </p:sp>
      <p:sp>
        <p:nvSpPr>
          <p:cNvPr id="71693" name="Rectangle 13"/>
          <p:cNvSpPr>
            <a:spLocks noChangeArrowheads="1"/>
          </p:cNvSpPr>
          <p:nvPr/>
        </p:nvSpPr>
        <p:spPr bwMode="auto">
          <a:xfrm>
            <a:off x="6118031" y="3349625"/>
            <a:ext cx="1143000" cy="648512"/>
          </a:xfrm>
          <a:prstGeom prst="rect">
            <a:avLst/>
          </a:prstGeom>
          <a:noFill/>
          <a:ln w="25560">
            <a:solidFill>
              <a:srgbClr val="000000"/>
            </a:solidFill>
            <a:miter lim="800000"/>
            <a:headEnd/>
            <a:tailEnd/>
          </a:ln>
        </p:spPr>
        <p:txBody>
          <a:bodyPr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ORIF only </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ant./lat.  for</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displaced </a:t>
            </a:r>
            <a:r>
              <a:rPr lang="en-US" sz="1200" dirty="0" err="1">
                <a:solidFill>
                  <a:srgbClr val="000000"/>
                </a:solidFill>
                <a:latin typeface="Arial" pitchFamily="34" charset="0"/>
                <a:ea typeface="SimSun"/>
                <a:cs typeface="Arial" pitchFamily="34" charset="0"/>
              </a:rPr>
              <a:t>F</a:t>
            </a:r>
            <a:r>
              <a:rPr lang="en-US" sz="1200" dirty="0" err="1" smtClean="0">
                <a:solidFill>
                  <a:srgbClr val="000000"/>
                </a:solidFill>
                <a:latin typeface="Arial" pitchFamily="34" charset="0"/>
                <a:ea typeface="SimSun"/>
                <a:cs typeface="Arial" pitchFamily="34" charset="0"/>
              </a:rPr>
              <a:t>x</a:t>
            </a:r>
            <a:endParaRPr lang="en-US" sz="1200" dirty="0">
              <a:solidFill>
                <a:srgbClr val="000000"/>
              </a:solidFill>
              <a:latin typeface="Arial" pitchFamily="34" charset="0"/>
              <a:ea typeface="SimSun"/>
              <a:cs typeface="Arial" pitchFamily="34" charset="0"/>
            </a:endParaRPr>
          </a:p>
        </p:txBody>
      </p:sp>
      <p:sp>
        <p:nvSpPr>
          <p:cNvPr id="71694" name="Rectangle 14"/>
          <p:cNvSpPr>
            <a:spLocks noChangeArrowheads="1"/>
          </p:cNvSpPr>
          <p:nvPr/>
        </p:nvSpPr>
        <p:spPr bwMode="auto">
          <a:xfrm>
            <a:off x="7658100" y="3435350"/>
            <a:ext cx="1295400" cy="833178"/>
          </a:xfrm>
          <a:prstGeom prst="rect">
            <a:avLst/>
          </a:prstGeom>
          <a:noFill/>
          <a:ln w="25560">
            <a:solidFill>
              <a:srgbClr val="000000"/>
            </a:solidFill>
            <a:miter lim="800000"/>
            <a:headEnd/>
            <a:tailEnd/>
          </a:ln>
        </p:spPr>
        <p:txBody>
          <a:bodyPr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Bilateral ORIF </a:t>
            </a:r>
            <a:endParaRPr lang="en-US" sz="1200" dirty="0" smtClean="0">
              <a:solidFill>
                <a:srgbClr val="000000"/>
              </a:solidFill>
              <a:latin typeface="Arial" pitchFamily="34" charset="0"/>
              <a:ea typeface="SimSun"/>
              <a:cs typeface="Arial" pitchFamily="34" charset="0"/>
            </a:endParaRP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smtClean="0">
                <a:solidFill>
                  <a:srgbClr val="000000"/>
                </a:solidFill>
                <a:latin typeface="Arial" pitchFamily="34" charset="0"/>
                <a:ea typeface="SimSun"/>
                <a:cs typeface="Arial" pitchFamily="34" charset="0"/>
              </a:rPr>
              <a:t>only </a:t>
            </a:r>
            <a:r>
              <a:rPr lang="en-US" sz="1200" dirty="0">
                <a:solidFill>
                  <a:srgbClr val="000000"/>
                </a:solidFill>
                <a:latin typeface="Arial" pitchFamily="34" charset="0"/>
                <a:ea typeface="SimSun"/>
                <a:cs typeface="Arial" pitchFamily="34" charset="0"/>
              </a:rPr>
              <a:t>ant./lat.</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 sternum ORIF</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if displaced</a:t>
            </a:r>
          </a:p>
        </p:txBody>
      </p:sp>
      <p:sp>
        <p:nvSpPr>
          <p:cNvPr id="71695" name="Rectangle 15"/>
          <p:cNvSpPr>
            <a:spLocks noChangeArrowheads="1"/>
          </p:cNvSpPr>
          <p:nvPr/>
        </p:nvSpPr>
        <p:spPr bwMode="auto">
          <a:xfrm>
            <a:off x="5972343" y="4741808"/>
            <a:ext cx="1447800" cy="463846"/>
          </a:xfrm>
          <a:prstGeom prst="rect">
            <a:avLst/>
          </a:prstGeom>
          <a:noFill/>
          <a:ln w="25560">
            <a:solidFill>
              <a:srgbClr val="000000"/>
            </a:solidFill>
            <a:miter lim="800000"/>
            <a:headEnd/>
            <a:tailEnd/>
          </a:ln>
        </p:spPr>
        <p:txBody>
          <a:bodyPr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err="1">
                <a:solidFill>
                  <a:srgbClr val="000000"/>
                </a:solidFill>
                <a:latin typeface="Arial" pitchFamily="34" charset="0"/>
                <a:ea typeface="SimSun"/>
                <a:cs typeface="Arial" pitchFamily="34" charset="0"/>
              </a:rPr>
              <a:t>OnQ</a:t>
            </a:r>
            <a:r>
              <a:rPr lang="en-US" sz="1200" dirty="0">
                <a:solidFill>
                  <a:srgbClr val="000000"/>
                </a:solidFill>
                <a:latin typeface="Arial" pitchFamily="34" charset="0"/>
                <a:ea typeface="SimSun"/>
                <a:cs typeface="Arial" pitchFamily="34" charset="0"/>
              </a:rPr>
              <a:t> Pump for </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Contralateral </a:t>
            </a:r>
            <a:r>
              <a:rPr lang="en-US" sz="1200" dirty="0" smtClean="0">
                <a:solidFill>
                  <a:srgbClr val="000000"/>
                </a:solidFill>
                <a:latin typeface="Arial" pitchFamily="34" charset="0"/>
                <a:ea typeface="SimSun"/>
                <a:cs typeface="Arial" pitchFamily="34" charset="0"/>
              </a:rPr>
              <a:t>side</a:t>
            </a:r>
            <a:endParaRPr lang="en-US" sz="1200" dirty="0">
              <a:solidFill>
                <a:srgbClr val="000000"/>
              </a:solidFill>
              <a:latin typeface="Arial" pitchFamily="34" charset="0"/>
              <a:ea typeface="SimSun"/>
              <a:cs typeface="Arial" pitchFamily="34" charset="0"/>
            </a:endParaRPr>
          </a:p>
        </p:txBody>
      </p:sp>
      <p:cxnSp>
        <p:nvCxnSpPr>
          <p:cNvPr id="71700" name="AutoShape 20"/>
          <p:cNvCxnSpPr>
            <a:cxnSpLocks noChangeShapeType="1"/>
            <a:stCxn id="71688" idx="2"/>
            <a:endCxn id="71694" idx="0"/>
          </p:cNvCxnSpPr>
          <p:nvPr/>
        </p:nvCxnSpPr>
        <p:spPr bwMode="auto">
          <a:xfrm rot="5400000">
            <a:off x="8056434" y="3185983"/>
            <a:ext cx="498734" cy="1"/>
          </a:xfrm>
          <a:prstGeom prst="bentConnector3">
            <a:avLst>
              <a:gd name="adj1" fmla="val 50000"/>
            </a:avLst>
          </a:prstGeom>
          <a:noFill/>
          <a:ln w="9525">
            <a:solidFill>
              <a:srgbClr val="000000"/>
            </a:solidFill>
            <a:round/>
            <a:headEnd/>
            <a:tailEnd/>
          </a:ln>
        </p:spPr>
      </p:cxnSp>
      <p:cxnSp>
        <p:nvCxnSpPr>
          <p:cNvPr id="71701" name="AutoShape 21"/>
          <p:cNvCxnSpPr>
            <a:cxnSpLocks noChangeShapeType="1"/>
            <a:stCxn id="71681" idx="2"/>
            <a:endCxn id="71682" idx="0"/>
          </p:cNvCxnSpPr>
          <p:nvPr/>
        </p:nvCxnSpPr>
        <p:spPr bwMode="auto">
          <a:xfrm rot="5400000">
            <a:off x="2461309" y="-459691"/>
            <a:ext cx="563782" cy="3048000"/>
          </a:xfrm>
          <a:prstGeom prst="bentConnector3">
            <a:avLst>
              <a:gd name="adj1" fmla="val 50000"/>
            </a:avLst>
          </a:prstGeom>
          <a:noFill/>
          <a:ln w="19050">
            <a:solidFill>
              <a:srgbClr val="000000"/>
            </a:solidFill>
            <a:round/>
            <a:headEnd/>
            <a:tailEnd/>
          </a:ln>
        </p:spPr>
      </p:cxnSp>
      <p:cxnSp>
        <p:nvCxnSpPr>
          <p:cNvPr id="71702" name="AutoShape 22"/>
          <p:cNvCxnSpPr>
            <a:cxnSpLocks noChangeShapeType="1"/>
            <a:stCxn id="71681" idx="2"/>
            <a:endCxn id="71683" idx="0"/>
          </p:cNvCxnSpPr>
          <p:nvPr/>
        </p:nvCxnSpPr>
        <p:spPr bwMode="auto">
          <a:xfrm rot="5400000">
            <a:off x="3985309" y="1064309"/>
            <a:ext cx="563782" cy="12700"/>
          </a:xfrm>
          <a:prstGeom prst="bentConnector3">
            <a:avLst>
              <a:gd name="adj1" fmla="val 50000"/>
            </a:avLst>
          </a:prstGeom>
          <a:noFill/>
          <a:ln w="19050">
            <a:solidFill>
              <a:srgbClr val="000000"/>
            </a:solidFill>
            <a:round/>
            <a:headEnd/>
            <a:tailEnd/>
          </a:ln>
        </p:spPr>
      </p:cxnSp>
      <p:cxnSp>
        <p:nvCxnSpPr>
          <p:cNvPr id="71703" name="AutoShape 23"/>
          <p:cNvCxnSpPr>
            <a:cxnSpLocks noChangeShapeType="1"/>
            <a:stCxn id="71683" idx="2"/>
            <a:endCxn id="71686" idx="0"/>
          </p:cNvCxnSpPr>
          <p:nvPr/>
        </p:nvCxnSpPr>
        <p:spPr bwMode="auto">
          <a:xfrm rot="5400000">
            <a:off x="3602721" y="1565959"/>
            <a:ext cx="605058" cy="723900"/>
          </a:xfrm>
          <a:prstGeom prst="bentConnector3">
            <a:avLst>
              <a:gd name="adj1" fmla="val 50000"/>
            </a:avLst>
          </a:prstGeom>
          <a:noFill/>
          <a:ln w="9525">
            <a:solidFill>
              <a:srgbClr val="000000"/>
            </a:solidFill>
            <a:round/>
            <a:headEnd/>
            <a:tailEnd/>
          </a:ln>
        </p:spPr>
      </p:cxnSp>
      <p:cxnSp>
        <p:nvCxnSpPr>
          <p:cNvPr id="71704" name="AutoShape 24"/>
          <p:cNvCxnSpPr>
            <a:cxnSpLocks noChangeShapeType="1"/>
            <a:stCxn id="71683" idx="2"/>
            <a:endCxn id="71687" idx="0"/>
          </p:cNvCxnSpPr>
          <p:nvPr/>
        </p:nvCxnSpPr>
        <p:spPr bwMode="auto">
          <a:xfrm rot="16200000" flipH="1">
            <a:off x="4364721" y="1527859"/>
            <a:ext cx="605058" cy="800100"/>
          </a:xfrm>
          <a:prstGeom prst="bentConnector3">
            <a:avLst>
              <a:gd name="adj1" fmla="val 50000"/>
            </a:avLst>
          </a:prstGeom>
          <a:noFill/>
          <a:ln w="9525">
            <a:solidFill>
              <a:srgbClr val="000000"/>
            </a:solidFill>
            <a:round/>
            <a:headEnd/>
            <a:tailEnd/>
          </a:ln>
        </p:spPr>
      </p:cxnSp>
      <p:cxnSp>
        <p:nvCxnSpPr>
          <p:cNvPr id="71705" name="AutoShape 25"/>
          <p:cNvCxnSpPr>
            <a:cxnSpLocks noChangeShapeType="1"/>
            <a:stCxn id="71684" idx="2"/>
            <a:endCxn id="71689" idx="0"/>
          </p:cNvCxnSpPr>
          <p:nvPr/>
        </p:nvCxnSpPr>
        <p:spPr bwMode="auto">
          <a:xfrm rot="5400000">
            <a:off x="6912561" y="1395999"/>
            <a:ext cx="478058" cy="936820"/>
          </a:xfrm>
          <a:prstGeom prst="bentConnector3">
            <a:avLst>
              <a:gd name="adj1" fmla="val 50000"/>
            </a:avLst>
          </a:prstGeom>
          <a:noFill/>
          <a:ln w="9525">
            <a:solidFill>
              <a:srgbClr val="000000"/>
            </a:solidFill>
            <a:round/>
            <a:headEnd/>
            <a:tailEnd/>
          </a:ln>
        </p:spPr>
      </p:cxnSp>
      <p:cxnSp>
        <p:nvCxnSpPr>
          <p:cNvPr id="71706" name="AutoShape 26"/>
          <p:cNvCxnSpPr>
            <a:cxnSpLocks noChangeShapeType="1"/>
            <a:stCxn id="71684" idx="0"/>
            <a:endCxn id="71681" idx="2"/>
          </p:cNvCxnSpPr>
          <p:nvPr/>
        </p:nvCxnSpPr>
        <p:spPr bwMode="auto">
          <a:xfrm rot="16200000" flipV="1">
            <a:off x="5661709" y="-612091"/>
            <a:ext cx="563782" cy="3352800"/>
          </a:xfrm>
          <a:prstGeom prst="bentConnector3">
            <a:avLst>
              <a:gd name="adj1" fmla="val 50000"/>
            </a:avLst>
          </a:prstGeom>
          <a:noFill/>
          <a:ln w="19050">
            <a:solidFill>
              <a:srgbClr val="000000"/>
            </a:solidFill>
            <a:round/>
            <a:headEnd/>
            <a:tailEnd/>
          </a:ln>
        </p:spPr>
      </p:cxnSp>
      <p:cxnSp>
        <p:nvCxnSpPr>
          <p:cNvPr id="71707" name="AutoShape 27"/>
          <p:cNvCxnSpPr>
            <a:cxnSpLocks noChangeShapeType="1"/>
            <a:stCxn id="71686" idx="2"/>
            <a:endCxn id="71690" idx="3"/>
          </p:cNvCxnSpPr>
          <p:nvPr/>
        </p:nvCxnSpPr>
        <p:spPr bwMode="auto">
          <a:xfrm rot="5400000">
            <a:off x="3076491" y="2965513"/>
            <a:ext cx="738039" cy="195580"/>
          </a:xfrm>
          <a:prstGeom prst="bentConnector2">
            <a:avLst/>
          </a:prstGeom>
          <a:noFill/>
          <a:ln w="9525">
            <a:solidFill>
              <a:srgbClr val="000000"/>
            </a:solidFill>
            <a:round/>
            <a:headEnd/>
            <a:tailEnd/>
          </a:ln>
        </p:spPr>
      </p:cxnSp>
      <p:cxnSp>
        <p:nvCxnSpPr>
          <p:cNvPr id="71708" name="AutoShape 28"/>
          <p:cNvCxnSpPr>
            <a:cxnSpLocks noChangeShapeType="1"/>
            <a:stCxn id="71684" idx="2"/>
            <a:endCxn id="71688" idx="0"/>
          </p:cNvCxnSpPr>
          <p:nvPr/>
        </p:nvCxnSpPr>
        <p:spPr bwMode="auto">
          <a:xfrm rot="16200000" flipH="1">
            <a:off x="7723871" y="1521508"/>
            <a:ext cx="478058" cy="685801"/>
          </a:xfrm>
          <a:prstGeom prst="bentConnector3">
            <a:avLst>
              <a:gd name="adj1" fmla="val 50000"/>
            </a:avLst>
          </a:prstGeom>
          <a:noFill/>
          <a:ln w="9525">
            <a:solidFill>
              <a:srgbClr val="000000"/>
            </a:solidFill>
            <a:round/>
            <a:headEnd/>
            <a:tailEnd/>
          </a:ln>
        </p:spPr>
      </p:cxnSp>
      <p:sp>
        <p:nvSpPr>
          <p:cNvPr id="71709" name="Text Box 30"/>
          <p:cNvSpPr txBox="1">
            <a:spLocks noChangeArrowheads="1"/>
          </p:cNvSpPr>
          <p:nvPr/>
        </p:nvSpPr>
        <p:spPr bwMode="auto">
          <a:xfrm>
            <a:off x="1968500" y="3962400"/>
            <a:ext cx="1295400" cy="279180"/>
          </a:xfrm>
          <a:prstGeom prst="rect">
            <a:avLst/>
          </a:prstGeom>
          <a:noFill/>
          <a:ln w="25560">
            <a:solidFill>
              <a:srgbClr val="000000"/>
            </a:solidFill>
            <a:miter lim="800000"/>
            <a:headEnd/>
            <a:tailEnd/>
          </a:ln>
        </p:spPr>
        <p:txBody>
          <a:bodyPr lIns="90000" tIns="46800" rIns="90000" bIns="46800">
            <a:spAutoFit/>
          </a:bodyPr>
          <a:lstStyle/>
          <a:p>
            <a:pPr algn="ctr">
              <a:spcBef>
                <a:spcPts val="7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err="1">
                <a:solidFill>
                  <a:srgbClr val="000000"/>
                </a:solidFill>
                <a:latin typeface="Arial" pitchFamily="34" charset="0"/>
                <a:ea typeface="SimSun"/>
                <a:cs typeface="Arial" pitchFamily="34" charset="0"/>
              </a:rPr>
              <a:t>OnQ</a:t>
            </a:r>
            <a:r>
              <a:rPr lang="en-US" sz="1200" dirty="0">
                <a:solidFill>
                  <a:srgbClr val="000000"/>
                </a:solidFill>
                <a:latin typeface="Arial" pitchFamily="34" charset="0"/>
                <a:ea typeface="SimSun"/>
                <a:cs typeface="Arial" pitchFamily="34" charset="0"/>
              </a:rPr>
              <a:t> Pump</a:t>
            </a:r>
          </a:p>
        </p:txBody>
      </p:sp>
      <p:cxnSp>
        <p:nvCxnSpPr>
          <p:cNvPr id="71710" name="AutoShape 31"/>
          <p:cNvCxnSpPr>
            <a:cxnSpLocks noChangeShapeType="1"/>
            <a:stCxn id="71690" idx="2"/>
            <a:endCxn id="71709" idx="0"/>
          </p:cNvCxnSpPr>
          <p:nvPr/>
        </p:nvCxnSpPr>
        <p:spPr bwMode="auto">
          <a:xfrm rot="5400000">
            <a:off x="2467441" y="3813006"/>
            <a:ext cx="298154" cy="635"/>
          </a:xfrm>
          <a:prstGeom prst="bentConnector3">
            <a:avLst>
              <a:gd name="adj1" fmla="val 50000"/>
            </a:avLst>
          </a:prstGeom>
          <a:noFill/>
          <a:ln w="9525">
            <a:solidFill>
              <a:srgbClr val="000000"/>
            </a:solidFill>
            <a:round/>
            <a:headEnd/>
            <a:tailEnd/>
          </a:ln>
        </p:spPr>
      </p:cxnSp>
      <p:sp>
        <p:nvSpPr>
          <p:cNvPr id="71711" name="Rectangle 32"/>
          <p:cNvSpPr>
            <a:spLocks noChangeArrowheads="1"/>
          </p:cNvSpPr>
          <p:nvPr/>
        </p:nvSpPr>
        <p:spPr bwMode="auto">
          <a:xfrm>
            <a:off x="1968500" y="5649125"/>
            <a:ext cx="1270000" cy="463846"/>
          </a:xfrm>
          <a:prstGeom prst="rect">
            <a:avLst/>
          </a:prstGeom>
          <a:noFill/>
          <a:ln w="25560">
            <a:solidFill>
              <a:srgbClr val="000000"/>
            </a:solidFill>
            <a:miter lim="800000"/>
            <a:headEnd/>
            <a:tailEnd/>
          </a:ln>
        </p:spPr>
        <p:txBody>
          <a:bodyPr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ORIF </a:t>
            </a:r>
            <a:r>
              <a:rPr lang="en-US" sz="1200" dirty="0" smtClean="0">
                <a:solidFill>
                  <a:srgbClr val="000000"/>
                </a:solidFill>
                <a:latin typeface="Arial" pitchFamily="34" charset="0"/>
                <a:ea typeface="SimSun"/>
                <a:cs typeface="Arial" pitchFamily="34" charset="0"/>
              </a:rPr>
              <a:t>only</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smtClean="0">
                <a:solidFill>
                  <a:srgbClr val="000000"/>
                </a:solidFill>
                <a:latin typeface="Arial" pitchFamily="34" charset="0"/>
                <a:ea typeface="SimSun"/>
                <a:cs typeface="Arial" pitchFamily="34" charset="0"/>
              </a:rPr>
              <a:t> </a:t>
            </a:r>
            <a:r>
              <a:rPr lang="en-US" sz="1200" dirty="0">
                <a:solidFill>
                  <a:srgbClr val="000000"/>
                </a:solidFill>
                <a:latin typeface="Arial" pitchFamily="34" charset="0"/>
                <a:ea typeface="SimSun"/>
                <a:cs typeface="Arial" pitchFamily="34" charset="0"/>
              </a:rPr>
              <a:t>(ant./lat</a:t>
            </a:r>
            <a:r>
              <a:rPr lang="en-US" sz="1200" dirty="0" smtClean="0">
                <a:solidFill>
                  <a:srgbClr val="000000"/>
                </a:solidFill>
                <a:latin typeface="Arial" pitchFamily="34" charset="0"/>
                <a:ea typeface="SimSun"/>
                <a:cs typeface="Arial" pitchFamily="34" charset="0"/>
              </a:rPr>
              <a:t>. </a:t>
            </a:r>
            <a:r>
              <a:rPr lang="en-US" sz="1200" dirty="0" err="1" smtClean="0">
                <a:solidFill>
                  <a:srgbClr val="000000"/>
                </a:solidFill>
                <a:latin typeface="Arial" pitchFamily="34" charset="0"/>
                <a:ea typeface="SimSun"/>
                <a:cs typeface="Arial" pitchFamily="34" charset="0"/>
              </a:rPr>
              <a:t>Fx</a:t>
            </a:r>
            <a:r>
              <a:rPr lang="en-US" sz="1200" dirty="0" smtClean="0">
                <a:solidFill>
                  <a:srgbClr val="000000"/>
                </a:solidFill>
                <a:latin typeface="Arial" pitchFamily="34" charset="0"/>
                <a:ea typeface="SimSun"/>
                <a:cs typeface="Arial" pitchFamily="34" charset="0"/>
              </a:rPr>
              <a:t>)</a:t>
            </a:r>
            <a:endParaRPr lang="en-US" sz="1200" dirty="0">
              <a:solidFill>
                <a:srgbClr val="000000"/>
              </a:solidFill>
              <a:latin typeface="Arial" pitchFamily="34" charset="0"/>
              <a:ea typeface="SimSun"/>
              <a:cs typeface="Arial" pitchFamily="34" charset="0"/>
            </a:endParaRPr>
          </a:p>
        </p:txBody>
      </p:sp>
      <p:sp>
        <p:nvSpPr>
          <p:cNvPr id="71713" name="Rectangle 34"/>
          <p:cNvSpPr>
            <a:spLocks noChangeArrowheads="1"/>
          </p:cNvSpPr>
          <p:nvPr/>
        </p:nvSpPr>
        <p:spPr bwMode="auto">
          <a:xfrm>
            <a:off x="4344194" y="3962400"/>
            <a:ext cx="1446212" cy="648512"/>
          </a:xfrm>
          <a:prstGeom prst="rect">
            <a:avLst/>
          </a:prstGeom>
          <a:noFill/>
          <a:ln w="25560">
            <a:solidFill>
              <a:srgbClr val="000000"/>
            </a:solidFill>
            <a:miter lim="800000"/>
            <a:headEnd/>
            <a:tailEnd/>
          </a:ln>
        </p:spPr>
        <p:txBody>
          <a:bodyPr wrap="squar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a:solidFill>
                  <a:srgbClr val="000000"/>
                </a:solidFill>
                <a:latin typeface="Arial" pitchFamily="34" charset="0"/>
                <a:ea typeface="SimSun"/>
                <a:cs typeface="Arial" pitchFamily="34" charset="0"/>
              </a:rPr>
              <a:t>Consider </a:t>
            </a:r>
            <a:r>
              <a:rPr lang="en-US" sz="1200" dirty="0" err="1">
                <a:solidFill>
                  <a:srgbClr val="000000"/>
                </a:solidFill>
                <a:latin typeface="Arial" pitchFamily="34" charset="0"/>
                <a:ea typeface="SimSun"/>
                <a:cs typeface="Arial" pitchFamily="34" charset="0"/>
              </a:rPr>
              <a:t>OnQ</a:t>
            </a:r>
            <a:r>
              <a:rPr lang="en-US" sz="1200" dirty="0">
                <a:solidFill>
                  <a:srgbClr val="000000"/>
                </a:solidFill>
                <a:latin typeface="Arial" pitchFamily="34" charset="0"/>
                <a:ea typeface="SimSun"/>
                <a:cs typeface="Arial" pitchFamily="34" charset="0"/>
              </a:rPr>
              <a:t> </a:t>
            </a:r>
            <a:endParaRPr lang="en-US" sz="1200" dirty="0" smtClean="0">
              <a:solidFill>
                <a:srgbClr val="000000"/>
              </a:solidFill>
              <a:latin typeface="Arial" pitchFamily="34" charset="0"/>
              <a:ea typeface="SimSun"/>
              <a:cs typeface="Arial" pitchFamily="34" charset="0"/>
            </a:endParaRP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smtClean="0">
                <a:solidFill>
                  <a:srgbClr val="000000"/>
                </a:solidFill>
                <a:latin typeface="Arial" pitchFamily="34" charset="0"/>
                <a:ea typeface="SimSun"/>
                <a:cs typeface="Arial" pitchFamily="34" charset="0"/>
              </a:rPr>
              <a:t>Pump </a:t>
            </a:r>
            <a:r>
              <a:rPr lang="en-US" sz="1200" dirty="0">
                <a:solidFill>
                  <a:srgbClr val="000000"/>
                </a:solidFill>
                <a:latin typeface="Arial" pitchFamily="34" charset="0"/>
                <a:ea typeface="SimSun"/>
                <a:cs typeface="Arial" pitchFamily="34" charset="0"/>
              </a:rPr>
              <a:t>for 72 </a:t>
            </a:r>
            <a:r>
              <a:rPr lang="en-US" sz="1200" dirty="0" err="1">
                <a:solidFill>
                  <a:srgbClr val="000000"/>
                </a:solidFill>
                <a:latin typeface="Arial" pitchFamily="34" charset="0"/>
                <a:ea typeface="SimSun"/>
                <a:cs typeface="Arial" pitchFamily="34" charset="0"/>
              </a:rPr>
              <a:t>hrs</a:t>
            </a:r>
            <a:r>
              <a:rPr lang="en-US" sz="1200" dirty="0">
                <a:solidFill>
                  <a:srgbClr val="000000"/>
                </a:solidFill>
                <a:latin typeface="Arial" pitchFamily="34" charset="0"/>
                <a:ea typeface="SimSun"/>
                <a:cs typeface="Arial" pitchFamily="34" charset="0"/>
              </a:rPr>
              <a:t> </a:t>
            </a:r>
            <a:endParaRPr lang="en-US" sz="1200" dirty="0" smtClean="0">
              <a:solidFill>
                <a:srgbClr val="000000"/>
              </a:solidFill>
              <a:latin typeface="Arial" pitchFamily="34" charset="0"/>
              <a:ea typeface="SimSun"/>
              <a:cs typeface="Arial" pitchFamily="34" charset="0"/>
            </a:endParaRP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dirty="0" smtClean="0">
                <a:solidFill>
                  <a:srgbClr val="000000"/>
                </a:solidFill>
                <a:latin typeface="Arial" pitchFamily="34" charset="0"/>
                <a:ea typeface="SimSun"/>
                <a:cs typeface="Arial" pitchFamily="34" charset="0"/>
              </a:rPr>
              <a:t>post </a:t>
            </a:r>
            <a:r>
              <a:rPr lang="en-US" sz="1200" dirty="0">
                <a:solidFill>
                  <a:srgbClr val="000000"/>
                </a:solidFill>
                <a:latin typeface="Arial" pitchFamily="34" charset="0"/>
                <a:ea typeface="SimSun"/>
                <a:cs typeface="Arial" pitchFamily="34" charset="0"/>
              </a:rPr>
              <a:t>op</a:t>
            </a:r>
          </a:p>
        </p:txBody>
      </p:sp>
      <p:sp>
        <p:nvSpPr>
          <p:cNvPr id="39" name="TextBox 38"/>
          <p:cNvSpPr txBox="1"/>
          <p:nvPr/>
        </p:nvSpPr>
        <p:spPr>
          <a:xfrm>
            <a:off x="5067301" y="5649125"/>
            <a:ext cx="3924299" cy="276999"/>
          </a:xfrm>
          <a:prstGeom prst="rect">
            <a:avLst/>
          </a:prstGeom>
          <a:noFill/>
        </p:spPr>
        <p:txBody>
          <a:bodyPr wrap="square" rtlCol="0">
            <a:spAutoFit/>
          </a:bodyPr>
          <a:lstStyle/>
          <a:p>
            <a:r>
              <a:rPr lang="en-US" sz="1200" b="1" dirty="0" smtClean="0"/>
              <a:t>VC= Vital Capacity tested on incentive </a:t>
            </a:r>
            <a:r>
              <a:rPr lang="en-US" sz="1200" b="1" dirty="0" err="1" smtClean="0"/>
              <a:t>spirometer</a:t>
            </a:r>
            <a:r>
              <a:rPr lang="en-US" sz="1200" b="1" dirty="0" smtClean="0"/>
              <a:t> </a:t>
            </a:r>
            <a:endParaRPr lang="en-US" sz="1200" b="1" dirty="0"/>
          </a:p>
        </p:txBody>
      </p:sp>
      <p:cxnSp>
        <p:nvCxnSpPr>
          <p:cNvPr id="4" name="직선 연결선 3"/>
          <p:cNvCxnSpPr>
            <a:stCxn id="71692" idx="2"/>
            <a:endCxn id="71713" idx="0"/>
          </p:cNvCxnSpPr>
          <p:nvPr/>
        </p:nvCxnSpPr>
        <p:spPr>
          <a:xfrm>
            <a:off x="5067300" y="3669009"/>
            <a:ext cx="0" cy="2933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직선 연결선 25"/>
          <p:cNvCxnSpPr>
            <a:stCxn id="71687" idx="2"/>
            <a:endCxn id="71692" idx="0"/>
          </p:cNvCxnSpPr>
          <p:nvPr/>
        </p:nvCxnSpPr>
        <p:spPr>
          <a:xfrm>
            <a:off x="5067300" y="2694284"/>
            <a:ext cx="0" cy="5108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직선 연결선 29"/>
          <p:cNvCxnSpPr>
            <a:stCxn id="71691" idx="2"/>
            <a:endCxn id="71711" idx="0"/>
          </p:cNvCxnSpPr>
          <p:nvPr/>
        </p:nvCxnSpPr>
        <p:spPr>
          <a:xfrm flipH="1">
            <a:off x="2603500" y="5210987"/>
            <a:ext cx="6350" cy="4381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719" name="직선 연결선 71718"/>
          <p:cNvCxnSpPr>
            <a:stCxn id="71709" idx="2"/>
            <a:endCxn id="71691" idx="0"/>
          </p:cNvCxnSpPr>
          <p:nvPr/>
        </p:nvCxnSpPr>
        <p:spPr>
          <a:xfrm flipH="1">
            <a:off x="2609850" y="4241580"/>
            <a:ext cx="6350" cy="3208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직선 연결선 50"/>
          <p:cNvCxnSpPr>
            <a:stCxn id="71689" idx="2"/>
            <a:endCxn id="71693" idx="0"/>
          </p:cNvCxnSpPr>
          <p:nvPr/>
        </p:nvCxnSpPr>
        <p:spPr>
          <a:xfrm>
            <a:off x="6683180" y="2567284"/>
            <a:ext cx="6351" cy="78234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직선 연결선 52"/>
          <p:cNvCxnSpPr>
            <a:stCxn id="71693" idx="2"/>
            <a:endCxn id="71695" idx="0"/>
          </p:cNvCxnSpPr>
          <p:nvPr/>
        </p:nvCxnSpPr>
        <p:spPr>
          <a:xfrm>
            <a:off x="6689531" y="3998137"/>
            <a:ext cx="6712" cy="743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직선 연결선 61"/>
          <p:cNvCxnSpPr>
            <a:stCxn id="71682" idx="2"/>
            <a:endCxn id="71685" idx="0"/>
          </p:cNvCxnSpPr>
          <p:nvPr/>
        </p:nvCxnSpPr>
        <p:spPr>
          <a:xfrm>
            <a:off x="1219200" y="1625380"/>
            <a:ext cx="2177" cy="5748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19494127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457200" y="19050"/>
            <a:ext cx="8229600" cy="1417638"/>
          </a:xfrm>
        </p:spPr>
        <p:txBody>
          <a:bodyPr>
            <a:normAutofit/>
          </a:bodyPr>
          <a:lstStyle/>
          <a:p>
            <a:pPr algn="ctr" fontAlgn="auto">
              <a:spcAft>
                <a:spcPts val="0"/>
              </a:spcAft>
              <a:defRPr/>
            </a:pPr>
            <a:r>
              <a:rPr lang="en-US" b="1" dirty="0" smtClean="0">
                <a:effectLst/>
                <a:latin typeface="Arial" pitchFamily="34" charset="0"/>
                <a:cs typeface="Arial" pitchFamily="34" charset="0"/>
              </a:rPr>
              <a:t>Various rib fixation options</a:t>
            </a:r>
          </a:p>
        </p:txBody>
      </p:sp>
      <p:pic>
        <p:nvPicPr>
          <p:cNvPr id="54274" name="Picture 2"/>
          <p:cNvPicPr>
            <a:picLocks noChangeAspect="1" noChangeArrowheads="1"/>
          </p:cNvPicPr>
          <p:nvPr/>
        </p:nvPicPr>
        <p:blipFill>
          <a:blip r:embed="rId3" cstate="print"/>
          <a:srcRect/>
          <a:stretch>
            <a:fillRect/>
          </a:stretch>
        </p:blipFill>
        <p:spPr bwMode="auto">
          <a:xfrm>
            <a:off x="279400" y="1541463"/>
            <a:ext cx="2976563" cy="4227512"/>
          </a:xfrm>
          <a:prstGeom prst="rect">
            <a:avLst/>
          </a:prstGeom>
          <a:noFill/>
          <a:ln w="9525">
            <a:noFill/>
            <a:miter lim="800000"/>
            <a:headEnd/>
            <a:tailEnd/>
          </a:ln>
        </p:spPr>
      </p:pic>
      <p:pic>
        <p:nvPicPr>
          <p:cNvPr id="54275" name="Picture 3"/>
          <p:cNvPicPr>
            <a:picLocks noChangeAspect="1"/>
          </p:cNvPicPr>
          <p:nvPr/>
        </p:nvPicPr>
        <p:blipFill>
          <a:blip r:embed="rId4" cstate="print"/>
          <a:srcRect/>
          <a:stretch>
            <a:fillRect/>
          </a:stretch>
        </p:blipFill>
        <p:spPr bwMode="auto">
          <a:xfrm>
            <a:off x="3408420" y="1541463"/>
            <a:ext cx="2395537" cy="1905000"/>
          </a:xfrm>
          <a:prstGeom prst="rect">
            <a:avLst/>
          </a:prstGeom>
          <a:noFill/>
          <a:ln w="9525">
            <a:noFill/>
            <a:miter lim="800000"/>
            <a:headEnd/>
            <a:tailEnd/>
          </a:ln>
        </p:spPr>
      </p:pic>
      <p:pic>
        <p:nvPicPr>
          <p:cNvPr id="54276" name="Picture 6"/>
          <p:cNvPicPr>
            <a:picLocks noChangeAspect="1"/>
          </p:cNvPicPr>
          <p:nvPr/>
        </p:nvPicPr>
        <p:blipFill>
          <a:blip r:embed="rId5" cstate="print"/>
          <a:srcRect t="12514" b="7394"/>
          <a:stretch>
            <a:fillRect/>
          </a:stretch>
        </p:blipFill>
        <p:spPr bwMode="auto">
          <a:xfrm>
            <a:off x="3384550" y="3608977"/>
            <a:ext cx="2416175" cy="2341563"/>
          </a:xfrm>
          <a:prstGeom prst="rect">
            <a:avLst/>
          </a:prstGeom>
          <a:noFill/>
          <a:ln w="9525">
            <a:noFill/>
            <a:miter lim="800000"/>
            <a:headEnd/>
            <a:tailEnd/>
          </a:ln>
        </p:spPr>
      </p:pic>
      <p:pic>
        <p:nvPicPr>
          <p:cNvPr id="54277" name="Picture 8" descr="8654A MatrixRIBCovFPO CROP"/>
          <p:cNvPicPr>
            <a:picLocks noChangeAspect="1" noChangeArrowheads="1"/>
          </p:cNvPicPr>
          <p:nvPr/>
        </p:nvPicPr>
        <p:blipFill>
          <a:blip r:embed="rId6" cstate="print"/>
          <a:srcRect/>
          <a:stretch>
            <a:fillRect/>
          </a:stretch>
        </p:blipFill>
        <p:spPr bwMode="auto">
          <a:xfrm>
            <a:off x="5921375" y="1992313"/>
            <a:ext cx="3168650" cy="3692525"/>
          </a:xfrm>
          <a:prstGeom prst="rect">
            <a:avLst/>
          </a:prstGeom>
          <a:noFill/>
          <a:ln w="9525">
            <a:noFill/>
            <a:miter lim="800000"/>
            <a:headEnd/>
            <a:tailEnd/>
          </a:ln>
        </p:spPr>
      </p:pic>
    </p:spTree>
    <p:extLst>
      <p:ext uri="{BB962C8B-B14F-4D97-AF65-F5344CB8AC3E}">
        <p14:creationId xmlns="" xmlns:p14="http://schemas.microsoft.com/office/powerpoint/2010/main" val="200606036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b="1" i="1" dirty="0" smtClean="0">
                <a:latin typeface="Arial" pitchFamily="34" charset="0"/>
                <a:cs typeface="Arial" pitchFamily="34" charset="0"/>
              </a:rPr>
              <a:t>Surgical Stabilization</a:t>
            </a:r>
            <a:endParaRPr lang="ko-KR" altLang="en-US" i="1" dirty="0">
              <a:latin typeface="Arial" pitchFamily="34" charset="0"/>
              <a:cs typeface="Arial" pitchFamily="34" charset="0"/>
            </a:endParaRPr>
          </a:p>
        </p:txBody>
      </p:sp>
      <p:pic>
        <p:nvPicPr>
          <p:cNvPr id="3" name="그림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43726" y="1484784"/>
            <a:ext cx="3988283" cy="4824536"/>
          </a:xfrm>
          <a:prstGeom prst="rect">
            <a:avLst/>
          </a:prstGeom>
        </p:spPr>
      </p:pic>
      <p:pic>
        <p:nvPicPr>
          <p:cNvPr id="4" name="그림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860032" y="1484784"/>
            <a:ext cx="4056997" cy="4824536"/>
          </a:xfrm>
          <a:prstGeom prst="rect">
            <a:avLst/>
          </a:prstGeom>
        </p:spPr>
      </p:pic>
    </p:spTree>
    <p:extLst>
      <p:ext uri="{BB962C8B-B14F-4D97-AF65-F5344CB8AC3E}">
        <p14:creationId xmlns="" xmlns:p14="http://schemas.microsoft.com/office/powerpoint/2010/main" val="20816804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내용 개체 틀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 y="0"/>
            <a:ext cx="5813262" cy="3861048"/>
          </a:xfrm>
        </p:spPr>
      </p:pic>
      <p:pic>
        <p:nvPicPr>
          <p:cNvPr id="5" name="그림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330737" y="2996952"/>
            <a:ext cx="5813263" cy="3861048"/>
          </a:xfrm>
          <a:prstGeom prst="rect">
            <a:avLst/>
          </a:prstGeom>
        </p:spPr>
      </p:pic>
    </p:spTree>
    <p:extLst>
      <p:ext uri="{BB962C8B-B14F-4D97-AF65-F5344CB8AC3E}">
        <p14:creationId xmlns="" xmlns:p14="http://schemas.microsoft.com/office/powerpoint/2010/main" val="398764947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smtClean="0">
                <a:latin typeface="Arial" pitchFamily="34" charset="0"/>
                <a:cs typeface="Arial" pitchFamily="34" charset="0"/>
              </a:rPr>
              <a:t>Clinical Study </a:t>
            </a:r>
            <a:r>
              <a:rPr lang="en-US" altLang="ko-KR" dirty="0" smtClean="0">
                <a:latin typeface="Arial" pitchFamily="34" charset="0"/>
                <a:cs typeface="Arial" pitchFamily="34" charset="0"/>
              </a:rPr>
              <a:t>in KYUH</a:t>
            </a:r>
            <a:endParaRPr lang="ko-KR" altLang="en-US" dirty="0">
              <a:latin typeface="Arial" pitchFamily="34" charset="0"/>
              <a:cs typeface="Arial" pitchFamily="34" charset="0"/>
            </a:endParaRPr>
          </a:p>
        </p:txBody>
      </p:sp>
      <p:sp>
        <p:nvSpPr>
          <p:cNvPr id="3" name="내용 개체 틀 2"/>
          <p:cNvSpPr>
            <a:spLocks noGrp="1"/>
          </p:cNvSpPr>
          <p:nvPr>
            <p:ph idx="1"/>
          </p:nvPr>
        </p:nvSpPr>
        <p:spPr/>
        <p:txBody>
          <a:bodyPr>
            <a:normAutofit lnSpcReduction="10000"/>
          </a:bodyPr>
          <a:lstStyle/>
          <a:p>
            <a:r>
              <a:rPr lang="en-US" altLang="ko-KR" dirty="0" smtClean="0">
                <a:latin typeface="Arial" pitchFamily="34" charset="0"/>
                <a:cs typeface="Arial" pitchFamily="34" charset="0"/>
              </a:rPr>
              <a:t>Duration : 2008. 11 – 2010. 10</a:t>
            </a:r>
          </a:p>
          <a:p>
            <a:r>
              <a:rPr lang="en-US" altLang="ko-KR" dirty="0" smtClean="0">
                <a:latin typeface="Arial" pitchFamily="34" charset="0"/>
                <a:cs typeface="Arial" pitchFamily="34" charset="0"/>
              </a:rPr>
              <a:t>M:F = 58:22, Age: 57.8±14.1years old</a:t>
            </a:r>
          </a:p>
          <a:p>
            <a:r>
              <a:rPr lang="en-US" altLang="ko-KR" dirty="0" smtClean="0">
                <a:latin typeface="Arial" pitchFamily="34" charset="0"/>
                <a:cs typeface="Arial" pitchFamily="34" charset="0"/>
              </a:rPr>
              <a:t>Multiple </a:t>
            </a:r>
            <a:r>
              <a:rPr lang="en-US" altLang="ko-KR" dirty="0" err="1" smtClean="0">
                <a:latin typeface="Arial" pitchFamily="34" charset="0"/>
                <a:cs typeface="Arial" pitchFamily="34" charset="0"/>
              </a:rPr>
              <a:t>Fx</a:t>
            </a:r>
            <a:r>
              <a:rPr lang="en-US" altLang="ko-KR" dirty="0" smtClean="0">
                <a:latin typeface="Arial" pitchFamily="34" charset="0"/>
                <a:cs typeface="Arial" pitchFamily="34" charset="0"/>
              </a:rPr>
              <a:t>: 64(80.0%)</a:t>
            </a:r>
          </a:p>
          <a:p>
            <a:pPr marL="0" indent="0">
              <a:buNone/>
            </a:pPr>
            <a:r>
              <a:rPr lang="en-US" altLang="ko-KR" dirty="0">
                <a:latin typeface="Arial" pitchFamily="34" charset="0"/>
                <a:cs typeface="Arial" pitchFamily="34" charset="0"/>
              </a:rPr>
              <a:t> </a:t>
            </a:r>
            <a:r>
              <a:rPr lang="en-US" altLang="ko-KR" dirty="0" smtClean="0">
                <a:latin typeface="Arial" pitchFamily="34" charset="0"/>
                <a:cs typeface="Arial" pitchFamily="34" charset="0"/>
              </a:rPr>
              <a:t>   </a:t>
            </a:r>
            <a:r>
              <a:rPr lang="en-US" altLang="ko-KR" dirty="0" err="1">
                <a:latin typeface="Arial" pitchFamily="34" charset="0"/>
                <a:cs typeface="Arial" pitchFamily="34" charset="0"/>
              </a:rPr>
              <a:t>h</a:t>
            </a:r>
            <a:r>
              <a:rPr lang="en-US" altLang="ko-KR" dirty="0" err="1" smtClean="0">
                <a:latin typeface="Arial" pitchFamily="34" charset="0"/>
                <a:cs typeface="Arial" pitchFamily="34" charset="0"/>
              </a:rPr>
              <a:t>emo</a:t>
            </a:r>
            <a:r>
              <a:rPr lang="en-US" altLang="ko-KR" dirty="0" smtClean="0">
                <a:latin typeface="Arial" pitchFamily="34" charset="0"/>
                <a:cs typeface="Arial" pitchFamily="34" charset="0"/>
              </a:rPr>
              <a:t>/pneumothorax</a:t>
            </a:r>
            <a:r>
              <a:rPr lang="en-US" altLang="ko-KR" dirty="0">
                <a:latin typeface="Arial" pitchFamily="34" charset="0"/>
                <a:cs typeface="Arial" pitchFamily="34" charset="0"/>
              </a:rPr>
              <a:t>: 59(73.8</a:t>
            </a:r>
            <a:r>
              <a:rPr lang="en-US" altLang="ko-KR" dirty="0" smtClean="0">
                <a:latin typeface="Arial" pitchFamily="34" charset="0"/>
                <a:cs typeface="Arial" pitchFamily="34" charset="0"/>
              </a:rPr>
              <a:t>%)</a:t>
            </a:r>
          </a:p>
          <a:p>
            <a:pPr marL="0" indent="0">
              <a:buNone/>
            </a:pPr>
            <a:r>
              <a:rPr lang="en-US" altLang="ko-KR" dirty="0">
                <a:latin typeface="Arial" pitchFamily="34" charset="0"/>
                <a:cs typeface="Arial" pitchFamily="34" charset="0"/>
              </a:rPr>
              <a:t> </a:t>
            </a:r>
            <a:r>
              <a:rPr lang="en-US" altLang="ko-KR" dirty="0" smtClean="0">
                <a:latin typeface="Arial" pitchFamily="34" charset="0"/>
                <a:cs typeface="Arial" pitchFamily="34" charset="0"/>
              </a:rPr>
              <a:t>   bilateral or sternal </a:t>
            </a:r>
            <a:r>
              <a:rPr lang="en-US" altLang="ko-KR" dirty="0" err="1" smtClean="0">
                <a:latin typeface="Arial" pitchFamily="34" charset="0"/>
                <a:cs typeface="Arial" pitchFamily="34" charset="0"/>
              </a:rPr>
              <a:t>Fx</a:t>
            </a:r>
            <a:r>
              <a:rPr lang="en-US" altLang="ko-KR" dirty="0" smtClean="0">
                <a:latin typeface="Arial" pitchFamily="34" charset="0"/>
                <a:cs typeface="Arial" pitchFamily="34" charset="0"/>
              </a:rPr>
              <a:t>: 19(23.8%)</a:t>
            </a:r>
          </a:p>
          <a:p>
            <a:r>
              <a:rPr lang="en-US" altLang="ko-KR" dirty="0" smtClean="0">
                <a:latin typeface="Arial" pitchFamily="34" charset="0"/>
                <a:cs typeface="Arial" pitchFamily="34" charset="0"/>
              </a:rPr>
              <a:t>Rib fixation: 5.3±3.7/person </a:t>
            </a:r>
          </a:p>
          <a:p>
            <a:r>
              <a:rPr lang="en-US" altLang="ko-KR" dirty="0" smtClean="0">
                <a:latin typeface="Arial" pitchFamily="34" charset="0"/>
                <a:cs typeface="Arial" pitchFamily="34" charset="0"/>
              </a:rPr>
              <a:t>Follow up: 7.4±2.4</a:t>
            </a:r>
            <a:r>
              <a:rPr lang="ko-KR" altLang="en-US" dirty="0">
                <a:latin typeface="Arial" pitchFamily="34" charset="0"/>
                <a:cs typeface="Arial" pitchFamily="34" charset="0"/>
              </a:rPr>
              <a:t> </a:t>
            </a:r>
            <a:r>
              <a:rPr lang="en-US" altLang="ko-KR" dirty="0" smtClean="0">
                <a:latin typeface="Arial" pitchFamily="34" charset="0"/>
                <a:cs typeface="Arial" pitchFamily="34" charset="0"/>
              </a:rPr>
              <a:t>months</a:t>
            </a:r>
          </a:p>
          <a:p>
            <a:r>
              <a:rPr lang="en-US" altLang="ko-KR" b="1" u="sng" dirty="0" smtClean="0">
                <a:latin typeface="Arial" pitchFamily="34" charset="0"/>
                <a:cs typeface="Arial" pitchFamily="34" charset="0"/>
              </a:rPr>
              <a:t>Lung Volume</a:t>
            </a:r>
            <a:r>
              <a:rPr lang="en-US" altLang="ko-KR" u="sng" dirty="0" smtClean="0">
                <a:latin typeface="Arial" pitchFamily="34" charset="0"/>
                <a:cs typeface="Arial" pitchFamily="34" charset="0"/>
              </a:rPr>
              <a:t>(3D-CT)</a:t>
            </a:r>
            <a:r>
              <a:rPr lang="en-US" altLang="ko-KR" dirty="0" smtClean="0">
                <a:latin typeface="Arial" pitchFamily="34" charset="0"/>
                <a:cs typeface="Arial" pitchFamily="34" charset="0"/>
              </a:rPr>
              <a:t> / </a:t>
            </a:r>
            <a:r>
              <a:rPr lang="en-US" altLang="ko-KR" b="1" u="sng" dirty="0" smtClean="0">
                <a:latin typeface="Arial" pitchFamily="34" charset="0"/>
                <a:cs typeface="Arial" pitchFamily="34" charset="0"/>
              </a:rPr>
              <a:t>PFT</a:t>
            </a:r>
            <a:r>
              <a:rPr lang="en-US" altLang="ko-KR" dirty="0" smtClean="0">
                <a:latin typeface="Arial" pitchFamily="34" charset="0"/>
                <a:cs typeface="Arial" pitchFamily="34" charset="0"/>
              </a:rPr>
              <a:t> / </a:t>
            </a:r>
            <a:r>
              <a:rPr lang="en-US" altLang="ko-KR" b="1" u="sng" dirty="0" smtClean="0">
                <a:latin typeface="Arial" pitchFamily="34" charset="0"/>
                <a:cs typeface="Arial" pitchFamily="34" charset="0"/>
              </a:rPr>
              <a:t>ABGA</a:t>
            </a:r>
          </a:p>
        </p:txBody>
      </p:sp>
    </p:spTree>
    <p:extLst>
      <p:ext uri="{BB962C8B-B14F-4D97-AF65-F5344CB8AC3E}">
        <p14:creationId xmlns="" xmlns:p14="http://schemas.microsoft.com/office/powerpoint/2010/main" val="8806458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ko-KR" altLang="en-US" dirty="0" smtClean="0">
                <a:latin typeface="Arial" pitchFamily="34" charset="0"/>
                <a:cs typeface="Arial" pitchFamily="34" charset="0"/>
              </a:rPr>
              <a:t>제</a:t>
            </a:r>
            <a:r>
              <a:rPr lang="en-US" altLang="ko-KR" dirty="0" smtClean="0">
                <a:latin typeface="Arial" pitchFamily="34" charset="0"/>
                <a:cs typeface="Arial" pitchFamily="34" charset="0"/>
              </a:rPr>
              <a:t>14</a:t>
            </a:r>
            <a:r>
              <a:rPr lang="ko-KR" altLang="en-US" dirty="0" smtClean="0">
                <a:latin typeface="Arial" pitchFamily="34" charset="0"/>
                <a:cs typeface="Arial" pitchFamily="34" charset="0"/>
              </a:rPr>
              <a:t>대 </a:t>
            </a:r>
            <a:r>
              <a:rPr lang="ko-KR" altLang="en-US" b="1" dirty="0" smtClean="0">
                <a:latin typeface="Arial" pitchFamily="34" charset="0"/>
                <a:cs typeface="Arial" pitchFamily="34" charset="0"/>
              </a:rPr>
              <a:t>대한외상학회 임원</a:t>
            </a:r>
            <a:endParaRPr lang="ko-KR" altLang="en-US" b="1" dirty="0">
              <a:latin typeface="Arial" pitchFamily="34" charset="0"/>
              <a:cs typeface="Arial" pitchFamily="34" charset="0"/>
            </a:endParaRPr>
          </a:p>
        </p:txBody>
      </p:sp>
      <p:sp>
        <p:nvSpPr>
          <p:cNvPr id="3" name="내용 개체 틀 2"/>
          <p:cNvSpPr>
            <a:spLocks noGrp="1"/>
          </p:cNvSpPr>
          <p:nvPr>
            <p:ph idx="1"/>
          </p:nvPr>
        </p:nvSpPr>
        <p:spPr/>
        <p:txBody>
          <a:bodyPr>
            <a:normAutofit lnSpcReduction="10000"/>
          </a:bodyPr>
          <a:lstStyle/>
          <a:p>
            <a:r>
              <a:rPr lang="ko-KR" altLang="en-US" dirty="0" smtClean="0">
                <a:latin typeface="Arial" pitchFamily="34" charset="0"/>
                <a:cs typeface="Arial" pitchFamily="34" charset="0"/>
              </a:rPr>
              <a:t>회장</a:t>
            </a:r>
            <a:r>
              <a:rPr lang="en-US" altLang="ko-KR" dirty="0" smtClean="0">
                <a:latin typeface="Arial" pitchFamily="34" charset="0"/>
                <a:cs typeface="Arial" pitchFamily="34" charset="0"/>
              </a:rPr>
              <a:t>(1) </a:t>
            </a:r>
            <a:r>
              <a:rPr lang="ko-KR" altLang="en-US" dirty="0" smtClean="0">
                <a:latin typeface="Arial" pitchFamily="34" charset="0"/>
                <a:cs typeface="Arial" pitchFamily="34" charset="0"/>
              </a:rPr>
              <a:t>부회장</a:t>
            </a:r>
            <a:r>
              <a:rPr lang="en-US" altLang="ko-KR" dirty="0" smtClean="0">
                <a:latin typeface="Arial" pitchFamily="34" charset="0"/>
                <a:cs typeface="Arial" pitchFamily="34" charset="0"/>
              </a:rPr>
              <a:t>(2) </a:t>
            </a:r>
            <a:r>
              <a:rPr lang="ko-KR" altLang="en-US" dirty="0" smtClean="0">
                <a:latin typeface="Arial" pitchFamily="34" charset="0"/>
                <a:cs typeface="Arial" pitchFamily="34" charset="0"/>
              </a:rPr>
              <a:t>감사</a:t>
            </a:r>
            <a:r>
              <a:rPr lang="en-US" altLang="ko-KR" dirty="0" smtClean="0">
                <a:latin typeface="Arial" pitchFamily="34" charset="0"/>
                <a:cs typeface="Arial" pitchFamily="34" charset="0"/>
              </a:rPr>
              <a:t>(2) </a:t>
            </a:r>
            <a:r>
              <a:rPr lang="ko-KR" altLang="en-US" dirty="0" smtClean="0">
                <a:latin typeface="Arial" pitchFamily="34" charset="0"/>
                <a:cs typeface="Arial" pitchFamily="34" charset="0"/>
              </a:rPr>
              <a:t>위원회</a:t>
            </a:r>
            <a:r>
              <a:rPr lang="en-US" altLang="ko-KR" dirty="0" smtClean="0">
                <a:latin typeface="Arial" pitchFamily="34" charset="0"/>
                <a:cs typeface="Arial" pitchFamily="34" charset="0"/>
              </a:rPr>
              <a:t>(7)</a:t>
            </a:r>
          </a:p>
          <a:p>
            <a:r>
              <a:rPr lang="ko-KR" altLang="en-US" b="1" u="sng" dirty="0" smtClean="0">
                <a:latin typeface="Arial" pitchFamily="34" charset="0"/>
                <a:cs typeface="Arial" pitchFamily="34" charset="0"/>
              </a:rPr>
              <a:t>간사</a:t>
            </a:r>
            <a:r>
              <a:rPr lang="ko-KR" altLang="en-US" dirty="0" smtClean="0">
                <a:latin typeface="Arial" pitchFamily="34" charset="0"/>
                <a:cs typeface="Arial" pitchFamily="34" charset="0"/>
              </a:rPr>
              <a:t> </a:t>
            </a:r>
            <a:r>
              <a:rPr lang="en-US" altLang="ko-KR" dirty="0" smtClean="0">
                <a:latin typeface="Arial" pitchFamily="34" charset="0"/>
                <a:cs typeface="Arial" pitchFamily="34" charset="0"/>
              </a:rPr>
              <a:t>: </a:t>
            </a:r>
            <a:r>
              <a:rPr lang="ko-KR" altLang="en-US" b="1" dirty="0" smtClean="0">
                <a:latin typeface="Arial" pitchFamily="34" charset="0"/>
                <a:cs typeface="Arial" pitchFamily="34" charset="0"/>
              </a:rPr>
              <a:t>조 현 민 </a:t>
            </a:r>
            <a:r>
              <a:rPr lang="en-US" altLang="ko-KR" sz="2800" dirty="0" smtClean="0">
                <a:latin typeface="Arial" pitchFamily="34" charset="0"/>
                <a:cs typeface="Arial" pitchFamily="34" charset="0"/>
              </a:rPr>
              <a:t>(</a:t>
            </a:r>
            <a:r>
              <a:rPr lang="ko-KR" altLang="en-US" sz="2800" dirty="0" err="1" smtClean="0">
                <a:latin typeface="Arial" pitchFamily="34" charset="0"/>
                <a:cs typeface="Arial" pitchFamily="34" charset="0"/>
              </a:rPr>
              <a:t>건양대병원</a:t>
            </a:r>
            <a:r>
              <a:rPr lang="en-US" altLang="ko-KR" sz="2800" dirty="0" smtClean="0">
                <a:latin typeface="Arial" pitchFamily="34" charset="0"/>
                <a:cs typeface="Arial" pitchFamily="34" charset="0"/>
              </a:rPr>
              <a:t>)</a:t>
            </a:r>
          </a:p>
          <a:p>
            <a:r>
              <a:rPr lang="ko-KR" altLang="en-US" b="1" u="sng" dirty="0" smtClean="0">
                <a:latin typeface="Arial" pitchFamily="34" charset="0"/>
                <a:cs typeface="Arial" pitchFamily="34" charset="0"/>
              </a:rPr>
              <a:t>평의원회</a:t>
            </a:r>
            <a:r>
              <a:rPr lang="ko-KR" altLang="en-US" dirty="0" smtClean="0">
                <a:latin typeface="Arial" pitchFamily="34" charset="0"/>
                <a:cs typeface="Arial" pitchFamily="34" charset="0"/>
              </a:rPr>
              <a:t> </a:t>
            </a:r>
            <a:r>
              <a:rPr lang="en-US" altLang="ko-KR" dirty="0" smtClean="0">
                <a:latin typeface="Arial" pitchFamily="34" charset="0"/>
                <a:cs typeface="Arial" pitchFamily="34" charset="0"/>
              </a:rPr>
              <a:t>: </a:t>
            </a:r>
            <a:r>
              <a:rPr lang="ko-KR" altLang="en-US" sz="2800" dirty="0" smtClean="0">
                <a:latin typeface="Arial" pitchFamily="34" charset="0"/>
                <a:cs typeface="Arial" pitchFamily="34" charset="0"/>
              </a:rPr>
              <a:t>최고의결기구 </a:t>
            </a:r>
            <a:r>
              <a:rPr lang="en-US" altLang="ko-KR" sz="2800" dirty="0" smtClean="0">
                <a:latin typeface="Arial" pitchFamily="34" charset="0"/>
                <a:cs typeface="Arial" pitchFamily="34" charset="0"/>
              </a:rPr>
              <a:t>- 24</a:t>
            </a:r>
            <a:r>
              <a:rPr lang="ko-KR" altLang="en-US" sz="2800" dirty="0" smtClean="0">
                <a:latin typeface="Arial" pitchFamily="34" charset="0"/>
                <a:cs typeface="Arial" pitchFamily="34" charset="0"/>
              </a:rPr>
              <a:t>명</a:t>
            </a:r>
            <a:r>
              <a:rPr lang="en-US" altLang="ko-KR" sz="2800" dirty="0" smtClean="0">
                <a:latin typeface="Arial" pitchFamily="34" charset="0"/>
                <a:cs typeface="Arial" pitchFamily="34" charset="0"/>
              </a:rPr>
              <a:t>(5</a:t>
            </a:r>
            <a:r>
              <a:rPr lang="ko-KR" altLang="en-US" sz="2800" dirty="0" smtClean="0">
                <a:latin typeface="Arial" pitchFamily="34" charset="0"/>
                <a:cs typeface="Arial" pitchFamily="34" charset="0"/>
              </a:rPr>
              <a:t>명</a:t>
            </a:r>
            <a:r>
              <a:rPr lang="en-US" altLang="ko-KR" sz="2800" dirty="0" smtClean="0">
                <a:latin typeface="Arial" pitchFamily="34" charset="0"/>
                <a:cs typeface="Arial" pitchFamily="34" charset="0"/>
              </a:rPr>
              <a:t>)</a:t>
            </a:r>
          </a:p>
          <a:p>
            <a:pPr marL="0" indent="0">
              <a:buNone/>
            </a:pPr>
            <a:r>
              <a:rPr lang="ko-KR" altLang="en-US" dirty="0" smtClean="0">
                <a:latin typeface="Arial" pitchFamily="34" charset="0"/>
                <a:cs typeface="Arial" pitchFamily="34" charset="0"/>
              </a:rPr>
              <a:t>        </a:t>
            </a:r>
            <a:r>
              <a:rPr lang="ko-KR" altLang="en-US" b="1" dirty="0" smtClean="0">
                <a:latin typeface="Arial" pitchFamily="34" charset="0"/>
                <a:cs typeface="Arial" pitchFamily="34" charset="0"/>
              </a:rPr>
              <a:t>김 은 기</a:t>
            </a:r>
            <a:r>
              <a:rPr lang="en-US" altLang="ko-KR" sz="2800" dirty="0" smtClean="0">
                <a:latin typeface="Arial" pitchFamily="34" charset="0"/>
                <a:cs typeface="Arial" pitchFamily="34" charset="0"/>
              </a:rPr>
              <a:t>(</a:t>
            </a:r>
            <a:r>
              <a:rPr lang="ko-KR" altLang="en-US" sz="2800" dirty="0" smtClean="0">
                <a:latin typeface="Arial" pitchFamily="34" charset="0"/>
                <a:cs typeface="Arial" pitchFamily="34" charset="0"/>
              </a:rPr>
              <a:t>일산병원</a:t>
            </a:r>
            <a:r>
              <a:rPr lang="en-US" altLang="ko-KR" sz="2800" dirty="0" smtClean="0">
                <a:latin typeface="Arial" pitchFamily="34" charset="0"/>
                <a:cs typeface="Arial" pitchFamily="34" charset="0"/>
              </a:rPr>
              <a:t>)</a:t>
            </a:r>
          </a:p>
          <a:p>
            <a:pPr marL="0" indent="0">
              <a:buNone/>
            </a:pPr>
            <a:r>
              <a:rPr lang="ko-KR" altLang="en-US" dirty="0" smtClean="0">
                <a:latin typeface="Arial" pitchFamily="34" charset="0"/>
                <a:cs typeface="Arial" pitchFamily="34" charset="0"/>
              </a:rPr>
              <a:t>        </a:t>
            </a:r>
            <a:r>
              <a:rPr lang="ko-KR" altLang="en-US" b="1" dirty="0" smtClean="0">
                <a:latin typeface="Arial" pitchFamily="34" charset="0"/>
                <a:cs typeface="Arial" pitchFamily="34" charset="0"/>
              </a:rPr>
              <a:t>김 동 관</a:t>
            </a:r>
            <a:r>
              <a:rPr lang="en-US" altLang="ko-KR" sz="2800" dirty="0" smtClean="0">
                <a:latin typeface="Arial" pitchFamily="34" charset="0"/>
                <a:cs typeface="Arial" pitchFamily="34" charset="0"/>
              </a:rPr>
              <a:t>(</a:t>
            </a:r>
            <a:r>
              <a:rPr lang="ko-KR" altLang="en-US" sz="2800" dirty="0" smtClean="0">
                <a:latin typeface="Arial" pitchFamily="34" charset="0"/>
                <a:cs typeface="Arial" pitchFamily="34" charset="0"/>
              </a:rPr>
              <a:t>서울아산병원</a:t>
            </a:r>
            <a:r>
              <a:rPr lang="en-US" altLang="ko-KR" sz="2800" dirty="0" smtClean="0">
                <a:latin typeface="Arial" pitchFamily="34" charset="0"/>
                <a:cs typeface="Arial" pitchFamily="34" charset="0"/>
              </a:rPr>
              <a:t>)</a:t>
            </a:r>
          </a:p>
          <a:p>
            <a:pPr marL="0" indent="0">
              <a:buNone/>
            </a:pPr>
            <a:r>
              <a:rPr lang="ko-KR" altLang="en-US" dirty="0" smtClean="0">
                <a:latin typeface="Arial" pitchFamily="34" charset="0"/>
                <a:cs typeface="Arial" pitchFamily="34" charset="0"/>
              </a:rPr>
              <a:t>        </a:t>
            </a:r>
            <a:r>
              <a:rPr lang="ko-KR" altLang="en-US" b="1" dirty="0" smtClean="0">
                <a:latin typeface="Arial" pitchFamily="34" charset="0"/>
                <a:cs typeface="Arial" pitchFamily="34" charset="0"/>
              </a:rPr>
              <a:t>김 영 대</a:t>
            </a:r>
            <a:r>
              <a:rPr lang="en-US" altLang="ko-KR" sz="2800" dirty="0" smtClean="0">
                <a:latin typeface="Arial" pitchFamily="34" charset="0"/>
                <a:cs typeface="Arial" pitchFamily="34" charset="0"/>
              </a:rPr>
              <a:t>(</a:t>
            </a:r>
            <a:r>
              <a:rPr lang="ko-KR" altLang="en-US" sz="2800" dirty="0" err="1" smtClean="0">
                <a:latin typeface="Arial" pitchFamily="34" charset="0"/>
                <a:cs typeface="Arial" pitchFamily="34" charset="0"/>
              </a:rPr>
              <a:t>부산대병원</a:t>
            </a:r>
            <a:r>
              <a:rPr lang="en-US" altLang="ko-KR" sz="2800" dirty="0" smtClean="0">
                <a:latin typeface="Arial" pitchFamily="34" charset="0"/>
                <a:cs typeface="Arial" pitchFamily="34" charset="0"/>
              </a:rPr>
              <a:t>)</a:t>
            </a:r>
          </a:p>
          <a:p>
            <a:pPr marL="0" indent="0">
              <a:buNone/>
            </a:pPr>
            <a:r>
              <a:rPr lang="ko-KR" altLang="en-US" dirty="0" smtClean="0">
                <a:latin typeface="Arial" pitchFamily="34" charset="0"/>
                <a:cs typeface="Arial" pitchFamily="34" charset="0"/>
              </a:rPr>
              <a:t>        </a:t>
            </a:r>
            <a:r>
              <a:rPr lang="ko-KR" altLang="en-US" b="1" dirty="0" smtClean="0">
                <a:latin typeface="Arial" pitchFamily="34" charset="0"/>
                <a:cs typeface="Arial" pitchFamily="34" charset="0"/>
              </a:rPr>
              <a:t>이 응 배</a:t>
            </a:r>
            <a:r>
              <a:rPr lang="en-US" altLang="ko-KR" sz="2800" dirty="0" smtClean="0">
                <a:latin typeface="Arial" pitchFamily="34" charset="0"/>
                <a:cs typeface="Arial" pitchFamily="34" charset="0"/>
              </a:rPr>
              <a:t>(</a:t>
            </a:r>
            <a:r>
              <a:rPr lang="ko-KR" altLang="en-US" sz="2800" dirty="0" err="1" smtClean="0">
                <a:latin typeface="Arial" pitchFamily="34" charset="0"/>
                <a:cs typeface="Arial" pitchFamily="34" charset="0"/>
              </a:rPr>
              <a:t>칠곡경북대병원</a:t>
            </a:r>
            <a:r>
              <a:rPr lang="en-US" altLang="ko-KR" sz="2800" dirty="0" smtClean="0">
                <a:latin typeface="Arial" pitchFamily="34" charset="0"/>
                <a:cs typeface="Arial" pitchFamily="34" charset="0"/>
              </a:rPr>
              <a:t>)</a:t>
            </a:r>
          </a:p>
          <a:p>
            <a:pPr marL="0" indent="0">
              <a:buNone/>
            </a:pPr>
            <a:r>
              <a:rPr lang="ko-KR" altLang="en-US" dirty="0" smtClean="0">
                <a:latin typeface="Arial" pitchFamily="34" charset="0"/>
                <a:cs typeface="Arial" pitchFamily="34" charset="0"/>
              </a:rPr>
              <a:t>        </a:t>
            </a:r>
            <a:r>
              <a:rPr lang="ko-KR" altLang="en-US" b="1" dirty="0" smtClean="0">
                <a:latin typeface="Arial" pitchFamily="34" charset="0"/>
                <a:cs typeface="Arial" pitchFamily="34" charset="0"/>
              </a:rPr>
              <a:t>황 정 주</a:t>
            </a:r>
            <a:r>
              <a:rPr lang="en-US" altLang="ko-KR" sz="2800" dirty="0" smtClean="0">
                <a:latin typeface="Arial" pitchFamily="34" charset="0"/>
                <a:cs typeface="Arial" pitchFamily="34" charset="0"/>
              </a:rPr>
              <a:t>(</a:t>
            </a:r>
            <a:r>
              <a:rPr lang="ko-KR" altLang="en-US" sz="2800" dirty="0" err="1" smtClean="0">
                <a:latin typeface="Arial" pitchFamily="34" charset="0"/>
                <a:cs typeface="Arial" pitchFamily="34" charset="0"/>
              </a:rPr>
              <a:t>대전을지대병원</a:t>
            </a:r>
            <a:r>
              <a:rPr lang="en-US" altLang="ko-KR" sz="2800" dirty="0" smtClean="0">
                <a:latin typeface="Arial" pitchFamily="34" charset="0"/>
                <a:cs typeface="Arial" pitchFamily="34" charset="0"/>
              </a:rPr>
              <a:t>)</a:t>
            </a:r>
          </a:p>
        </p:txBody>
      </p:sp>
      <p:pic>
        <p:nvPicPr>
          <p:cNvPr id="4" name="그림 3" descr="MC900433889 (1).PNG"/>
          <p:cNvPicPr>
            <a:picLocks noChangeAspect="1"/>
          </p:cNvPicPr>
          <p:nvPr/>
        </p:nvPicPr>
        <p:blipFill>
          <a:blip r:embed="rId3" cstate="print"/>
          <a:stretch>
            <a:fillRect/>
          </a:stretch>
        </p:blipFill>
        <p:spPr>
          <a:xfrm>
            <a:off x="6084168" y="3429000"/>
            <a:ext cx="2016224" cy="2016224"/>
          </a:xfrm>
          <a:prstGeom prst="rect">
            <a:avLst/>
          </a:prstGeom>
        </p:spPr>
      </p:pic>
    </p:spTree>
    <p:extLst>
      <p:ext uri="{BB962C8B-B14F-4D97-AF65-F5344CB8AC3E}">
        <p14:creationId xmlns="" xmlns:p14="http://schemas.microsoft.com/office/powerpoint/2010/main" val="5272376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4000" b="1" i="1" dirty="0" smtClean="0">
                <a:latin typeface="Arial" pitchFamily="34" charset="0"/>
                <a:cs typeface="Arial" pitchFamily="34" charset="0"/>
              </a:rPr>
              <a:t>Integrity of Chest Wall-1</a:t>
            </a:r>
            <a:endParaRPr lang="ko-KR" altLang="en-US" sz="4000" b="1" i="1" dirty="0">
              <a:latin typeface="Arial" pitchFamily="34" charset="0"/>
              <a:cs typeface="Arial" pitchFamily="34" charset="0"/>
            </a:endParaRPr>
          </a:p>
        </p:txBody>
      </p:sp>
      <p:pic>
        <p:nvPicPr>
          <p:cNvPr id="10" name="그림 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79512" y="1843120"/>
            <a:ext cx="4335856" cy="4335856"/>
          </a:xfrm>
          <a:prstGeom prst="rect">
            <a:avLst/>
          </a:prstGeom>
        </p:spPr>
      </p:pic>
      <p:pic>
        <p:nvPicPr>
          <p:cNvPr id="11" name="그림 10"/>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644008" y="1843120"/>
            <a:ext cx="4320481" cy="4320481"/>
          </a:xfrm>
          <a:prstGeom prst="rect">
            <a:avLst/>
          </a:prstGeom>
        </p:spPr>
      </p:pic>
    </p:spTree>
    <p:extLst>
      <p:ext uri="{BB962C8B-B14F-4D97-AF65-F5344CB8AC3E}">
        <p14:creationId xmlns="" xmlns:p14="http://schemas.microsoft.com/office/powerpoint/2010/main" val="40346618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4000" b="1" i="1" dirty="0" smtClean="0">
                <a:latin typeface="Arial" pitchFamily="34" charset="0"/>
                <a:cs typeface="Arial" pitchFamily="34" charset="0"/>
              </a:rPr>
              <a:t>Integrity of Chest Wall-2</a:t>
            </a:r>
            <a:endParaRPr lang="ko-KR" altLang="en-US" sz="4000" b="1" i="1" dirty="0">
              <a:latin typeface="Arial" pitchFamily="34" charset="0"/>
              <a:cs typeface="Arial" pitchFamily="34" charset="0"/>
            </a:endParaRPr>
          </a:p>
        </p:txBody>
      </p:sp>
      <p:pic>
        <p:nvPicPr>
          <p:cNvPr id="4" name="그림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23528" y="1916832"/>
            <a:ext cx="4149080" cy="4149080"/>
          </a:xfrm>
          <a:prstGeom prst="rect">
            <a:avLst/>
          </a:prstGeom>
        </p:spPr>
      </p:pic>
      <p:pic>
        <p:nvPicPr>
          <p:cNvPr id="5" name="그림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644008" y="1916832"/>
            <a:ext cx="4149080" cy="4149080"/>
          </a:xfrm>
          <a:prstGeom prst="rect">
            <a:avLst/>
          </a:prstGeom>
        </p:spPr>
      </p:pic>
    </p:spTree>
    <p:extLst>
      <p:ext uri="{BB962C8B-B14F-4D97-AF65-F5344CB8AC3E}">
        <p14:creationId xmlns="" xmlns:p14="http://schemas.microsoft.com/office/powerpoint/2010/main" val="185325383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b="1" i="1" dirty="0" smtClean="0">
                <a:latin typeface="Arial" pitchFamily="34" charset="0"/>
                <a:cs typeface="Arial" pitchFamily="34" charset="0"/>
              </a:rPr>
              <a:t>Quantitative CT </a:t>
            </a:r>
            <a:r>
              <a:rPr lang="en-US" altLang="ko-KR" dirty="0" smtClean="0">
                <a:latin typeface="Arial" pitchFamily="34" charset="0"/>
                <a:cs typeface="Arial" pitchFamily="34" charset="0"/>
              </a:rPr>
              <a:t>: </a:t>
            </a:r>
            <a:r>
              <a:rPr lang="en-US" altLang="ko-KR" sz="3600" dirty="0" smtClean="0">
                <a:latin typeface="Arial" pitchFamily="34" charset="0"/>
                <a:cs typeface="Arial" pitchFamily="34" charset="0"/>
              </a:rPr>
              <a:t>Lung Volume</a:t>
            </a:r>
            <a:endParaRPr lang="ko-KR" altLang="en-US" sz="3600" dirty="0">
              <a:latin typeface="Arial" pitchFamily="34" charset="0"/>
              <a:cs typeface="Arial" pitchFamily="34" charset="0"/>
            </a:endParaRPr>
          </a:p>
        </p:txBody>
      </p:sp>
      <p:pic>
        <p:nvPicPr>
          <p:cNvPr id="4" name="그림 3"/>
          <p:cNvPicPr>
            <a:picLocks noChangeAspect="1"/>
          </p:cNvPicPr>
          <p:nvPr/>
        </p:nvPicPr>
        <p:blipFill>
          <a:blip r:embed="rId3" cstate="print">
            <a:extLst>
              <a:ext uri="{BEBA8EAE-BF5A-486C-A8C5-ECC9F3942E4B}">
                <a14:imgProps xmlns="" xmlns:a14="http://schemas.microsoft.com/office/drawing/2010/main">
                  <a14:imgLayer r:embed="rId4">
                    <a14:imgEffect>
                      <a14:backgroundRemoval t="10000" b="90000" l="10000" r="90000"/>
                    </a14:imgEffect>
                  </a14:imgLayer>
                </a14:imgProps>
              </a:ext>
              <a:ext uri="{28A0092B-C50C-407E-A947-70E740481C1C}">
                <a14:useLocalDpi xmlns="" xmlns:a14="http://schemas.microsoft.com/office/drawing/2010/main" val="0"/>
              </a:ext>
            </a:extLst>
          </a:blip>
          <a:stretch>
            <a:fillRect/>
          </a:stretch>
        </p:blipFill>
        <p:spPr>
          <a:xfrm>
            <a:off x="-684584" y="1238611"/>
            <a:ext cx="4390054" cy="4390054"/>
          </a:xfrm>
          <a:prstGeom prst="rect">
            <a:avLst/>
          </a:prstGeom>
        </p:spPr>
      </p:pic>
      <p:pic>
        <p:nvPicPr>
          <p:cNvPr id="5" name="그림 4"/>
          <p:cNvPicPr>
            <a:picLocks noChangeAspect="1"/>
          </p:cNvPicPr>
          <p:nvPr/>
        </p:nvPicPr>
        <p:blipFill>
          <a:blip r:embed="rId5" cstate="print">
            <a:extLst>
              <a:ext uri="{BEBA8EAE-BF5A-486C-A8C5-ECC9F3942E4B}">
                <a14:imgProps xmlns="" xmlns:a14="http://schemas.microsoft.com/office/drawing/2010/main">
                  <a14:imgLayer r:embed="rId6">
                    <a14:imgEffect>
                      <a14:backgroundRemoval t="10000" b="90000" l="10000" r="90000"/>
                    </a14:imgEffect>
                  </a14:imgLayer>
                </a14:imgProps>
              </a:ext>
              <a:ext uri="{28A0092B-C50C-407E-A947-70E740481C1C}">
                <a14:useLocalDpi xmlns="" xmlns:a14="http://schemas.microsoft.com/office/drawing/2010/main" val="0"/>
              </a:ext>
            </a:extLst>
          </a:blip>
          <a:stretch>
            <a:fillRect/>
          </a:stretch>
        </p:blipFill>
        <p:spPr>
          <a:xfrm>
            <a:off x="2051719" y="946286"/>
            <a:ext cx="4390055" cy="4390055"/>
          </a:xfrm>
          <a:prstGeom prst="rect">
            <a:avLst/>
          </a:prstGeom>
        </p:spPr>
      </p:pic>
      <p:pic>
        <p:nvPicPr>
          <p:cNvPr id="6" name="그림 5"/>
          <p:cNvPicPr>
            <a:picLocks noChangeAspect="1"/>
          </p:cNvPicPr>
          <p:nvPr/>
        </p:nvPicPr>
        <p:blipFill>
          <a:blip r:embed="rId7" cstate="print">
            <a:extLst>
              <a:ext uri="{BEBA8EAE-BF5A-486C-A8C5-ECC9F3942E4B}">
                <a14:imgProps xmlns="" xmlns:a14="http://schemas.microsoft.com/office/drawing/2010/main">
                  <a14:imgLayer r:embed="rId8">
                    <a14:imgEffect>
                      <a14:backgroundRemoval t="10000" b="90000" l="10000" r="90000"/>
                    </a14:imgEffect>
                  </a14:imgLayer>
                </a14:imgProps>
              </a:ext>
              <a:ext uri="{28A0092B-C50C-407E-A947-70E740481C1C}">
                <a14:useLocalDpi xmlns="" xmlns:a14="http://schemas.microsoft.com/office/drawing/2010/main" val="0"/>
              </a:ext>
            </a:extLst>
          </a:blip>
          <a:stretch>
            <a:fillRect/>
          </a:stretch>
        </p:blipFill>
        <p:spPr>
          <a:xfrm>
            <a:off x="5126628" y="1407106"/>
            <a:ext cx="4390056" cy="4390056"/>
          </a:xfrm>
          <a:prstGeom prst="rect">
            <a:avLst/>
          </a:prstGeom>
        </p:spPr>
      </p:pic>
      <p:sp>
        <p:nvSpPr>
          <p:cNvPr id="8" name="TextBox 7"/>
          <p:cNvSpPr txBox="1"/>
          <p:nvPr/>
        </p:nvSpPr>
        <p:spPr>
          <a:xfrm>
            <a:off x="816984" y="4365104"/>
            <a:ext cx="1386918" cy="646331"/>
          </a:xfrm>
          <a:prstGeom prst="rect">
            <a:avLst/>
          </a:prstGeom>
          <a:noFill/>
        </p:spPr>
        <p:txBody>
          <a:bodyPr wrap="none" rtlCol="0">
            <a:spAutoFit/>
          </a:bodyPr>
          <a:lstStyle/>
          <a:p>
            <a:r>
              <a:rPr lang="en-US" altLang="ko-KR" dirty="0" smtClean="0"/>
              <a:t>2008-12-31</a:t>
            </a:r>
          </a:p>
          <a:p>
            <a:r>
              <a:rPr lang="en-US" altLang="ko-KR" dirty="0" smtClean="0"/>
              <a:t>941.4cm</a:t>
            </a:r>
            <a:r>
              <a:rPr lang="en-US" altLang="ko-KR" baseline="30000" dirty="0" smtClean="0"/>
              <a:t>3</a:t>
            </a:r>
            <a:endParaRPr lang="ko-KR" altLang="en-US" baseline="30000" dirty="0"/>
          </a:p>
        </p:txBody>
      </p:sp>
      <p:sp>
        <p:nvSpPr>
          <p:cNvPr id="9" name="TextBox 8"/>
          <p:cNvSpPr txBox="1"/>
          <p:nvPr/>
        </p:nvSpPr>
        <p:spPr>
          <a:xfrm>
            <a:off x="3705470" y="4688269"/>
            <a:ext cx="1386918" cy="646331"/>
          </a:xfrm>
          <a:prstGeom prst="rect">
            <a:avLst/>
          </a:prstGeom>
          <a:noFill/>
        </p:spPr>
        <p:txBody>
          <a:bodyPr wrap="none" rtlCol="0">
            <a:spAutoFit/>
          </a:bodyPr>
          <a:lstStyle/>
          <a:p>
            <a:r>
              <a:rPr lang="en-US" altLang="ko-KR" dirty="0" smtClean="0"/>
              <a:t>2009-01-29</a:t>
            </a:r>
          </a:p>
          <a:p>
            <a:r>
              <a:rPr lang="en-US" altLang="ko-KR" dirty="0" smtClean="0"/>
              <a:t>3493.4cm</a:t>
            </a:r>
            <a:r>
              <a:rPr lang="en-US" altLang="ko-KR" baseline="30000" dirty="0" smtClean="0"/>
              <a:t>3</a:t>
            </a:r>
            <a:endParaRPr lang="ko-KR" altLang="en-US" baseline="30000" dirty="0"/>
          </a:p>
        </p:txBody>
      </p:sp>
      <p:sp>
        <p:nvSpPr>
          <p:cNvPr id="10" name="TextBox 9"/>
          <p:cNvSpPr txBox="1"/>
          <p:nvPr/>
        </p:nvSpPr>
        <p:spPr>
          <a:xfrm>
            <a:off x="6656124" y="5041626"/>
            <a:ext cx="1386918" cy="646331"/>
          </a:xfrm>
          <a:prstGeom prst="rect">
            <a:avLst/>
          </a:prstGeom>
          <a:noFill/>
        </p:spPr>
        <p:txBody>
          <a:bodyPr wrap="none" rtlCol="0">
            <a:spAutoFit/>
          </a:bodyPr>
          <a:lstStyle/>
          <a:p>
            <a:r>
              <a:rPr lang="en-US" altLang="ko-KR" dirty="0" smtClean="0"/>
              <a:t>2009-07-29</a:t>
            </a:r>
          </a:p>
          <a:p>
            <a:r>
              <a:rPr lang="en-US" altLang="ko-KR" dirty="0" smtClean="0"/>
              <a:t>4284.8cm</a:t>
            </a:r>
            <a:r>
              <a:rPr lang="en-US" altLang="ko-KR" baseline="30000" dirty="0" smtClean="0"/>
              <a:t>3</a:t>
            </a:r>
            <a:endParaRPr lang="ko-KR" altLang="en-US" baseline="30000" dirty="0"/>
          </a:p>
        </p:txBody>
      </p:sp>
    </p:spTree>
    <p:extLst>
      <p:ext uri="{BB962C8B-B14F-4D97-AF65-F5344CB8AC3E}">
        <p14:creationId xmlns="" xmlns:p14="http://schemas.microsoft.com/office/powerpoint/2010/main" val="45902176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latin typeface="Arial" pitchFamily="34" charset="0"/>
                <a:cs typeface="Arial" pitchFamily="34" charset="0"/>
              </a:rPr>
              <a:t>Change of Lung Volume</a:t>
            </a:r>
            <a:endParaRPr lang="ko-KR" altLang="en-US" dirty="0">
              <a:latin typeface="Arial" pitchFamily="34" charset="0"/>
              <a:cs typeface="Arial" pitchFamily="34" charset="0"/>
            </a:endParaRPr>
          </a:p>
        </p:txBody>
      </p:sp>
      <p:graphicFrame>
        <p:nvGraphicFramePr>
          <p:cNvPr id="4" name="내용 개체 틀 3"/>
          <p:cNvGraphicFramePr>
            <a:graphicFrameLocks noGrp="1"/>
          </p:cNvGraphicFramePr>
          <p:nvPr>
            <p:ph idx="1"/>
            <p:extLst>
              <p:ext uri="{D42A27DB-BD31-4B8C-83A1-F6EECF244321}">
                <p14:modId xmlns="" xmlns:p14="http://schemas.microsoft.com/office/powerpoint/2010/main" val="1106056964"/>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317833040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latin typeface="Arial" pitchFamily="34" charset="0"/>
                <a:cs typeface="Arial" pitchFamily="34" charset="0"/>
              </a:rPr>
              <a:t>PFT(postop 6mons)</a:t>
            </a:r>
            <a:endParaRPr lang="ko-KR" altLang="en-US" dirty="0">
              <a:latin typeface="Arial" pitchFamily="34" charset="0"/>
              <a:cs typeface="Arial" pitchFamily="34" charset="0"/>
            </a:endParaRPr>
          </a:p>
        </p:txBody>
      </p:sp>
      <p:graphicFrame>
        <p:nvGraphicFramePr>
          <p:cNvPr id="4" name="내용 개체 틀 3"/>
          <p:cNvGraphicFramePr>
            <a:graphicFrameLocks noGrp="1"/>
          </p:cNvGraphicFramePr>
          <p:nvPr>
            <p:ph idx="1"/>
            <p:extLst>
              <p:ext uri="{D42A27DB-BD31-4B8C-83A1-F6EECF244321}">
                <p14:modId xmlns="" xmlns:p14="http://schemas.microsoft.com/office/powerpoint/2010/main" val="140653173"/>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cxnSp>
        <p:nvCxnSpPr>
          <p:cNvPr id="5" name="직선 연결선 4"/>
          <p:cNvCxnSpPr/>
          <p:nvPr/>
        </p:nvCxnSpPr>
        <p:spPr>
          <a:xfrm flipV="1">
            <a:off x="1167413" y="3987062"/>
            <a:ext cx="4897887" cy="18002"/>
          </a:xfrm>
          <a:prstGeom prst="line">
            <a:avLst/>
          </a:prstGeom>
          <a:ln w="50800" cap="rnd">
            <a:solidFill>
              <a:schemeClr val="accent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01203240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latin typeface="Arial" pitchFamily="34" charset="0"/>
                <a:cs typeface="Arial" pitchFamily="34" charset="0"/>
              </a:rPr>
              <a:t>ABGA(pre &amp; post op)</a:t>
            </a:r>
            <a:endParaRPr lang="ko-KR" altLang="en-US" dirty="0">
              <a:latin typeface="Arial" pitchFamily="34" charset="0"/>
              <a:cs typeface="Arial" pitchFamily="34" charset="0"/>
            </a:endParaRPr>
          </a:p>
        </p:txBody>
      </p:sp>
      <p:graphicFrame>
        <p:nvGraphicFramePr>
          <p:cNvPr id="6" name="내용 개체 틀 5"/>
          <p:cNvGraphicFramePr>
            <a:graphicFrameLocks noGrp="1"/>
          </p:cNvGraphicFramePr>
          <p:nvPr>
            <p:ph idx="1"/>
            <p:extLst>
              <p:ext uri="{D42A27DB-BD31-4B8C-83A1-F6EECF244321}">
                <p14:modId xmlns="" xmlns:p14="http://schemas.microsoft.com/office/powerpoint/2010/main" val="3463488132"/>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308229932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b="1" dirty="0" smtClean="0">
                <a:latin typeface="Arial" pitchFamily="34" charset="0"/>
                <a:cs typeface="Arial" pitchFamily="34" charset="0"/>
              </a:rPr>
              <a:t>Guidelines of severe MRF</a:t>
            </a:r>
            <a:endParaRPr lang="ko-KR" altLang="en-US" b="1" dirty="0">
              <a:latin typeface="Arial" pitchFamily="34" charset="0"/>
              <a:cs typeface="Arial" pitchFamily="34" charset="0"/>
            </a:endParaRPr>
          </a:p>
        </p:txBody>
      </p:sp>
      <p:sp>
        <p:nvSpPr>
          <p:cNvPr id="3" name="내용 개체 틀 2"/>
          <p:cNvSpPr>
            <a:spLocks noGrp="1"/>
          </p:cNvSpPr>
          <p:nvPr>
            <p:ph idx="1"/>
          </p:nvPr>
        </p:nvSpPr>
        <p:spPr>
          <a:xfrm>
            <a:off x="467544" y="1628800"/>
            <a:ext cx="8229600" cy="4752528"/>
          </a:xfrm>
          <a:solidFill>
            <a:schemeClr val="bg1"/>
          </a:solidFill>
        </p:spPr>
        <p:txBody>
          <a:bodyPr>
            <a:normAutofit fontScale="92500" lnSpcReduction="20000"/>
          </a:bodyPr>
          <a:lstStyle/>
          <a:p>
            <a:r>
              <a:rPr lang="en-US" altLang="ko-KR" sz="3900" b="1" i="1" u="sng" dirty="0" smtClean="0">
                <a:latin typeface="Arial" pitchFamily="34" charset="0"/>
                <a:cs typeface="Arial" pitchFamily="34" charset="0"/>
              </a:rPr>
              <a:t>Early </a:t>
            </a:r>
            <a:r>
              <a:rPr lang="en-US" altLang="ko-KR" sz="3900" b="1" i="1" u="sng" dirty="0">
                <a:latin typeface="Arial" pitchFamily="34" charset="0"/>
                <a:cs typeface="Arial" pitchFamily="34" charset="0"/>
              </a:rPr>
              <a:t>S</a:t>
            </a:r>
            <a:r>
              <a:rPr lang="en-US" altLang="ko-KR" sz="3900" b="1" i="1" u="sng" dirty="0" smtClean="0">
                <a:latin typeface="Arial" pitchFamily="34" charset="0"/>
                <a:cs typeface="Arial" pitchFamily="34" charset="0"/>
              </a:rPr>
              <a:t>urgical </a:t>
            </a:r>
            <a:r>
              <a:rPr lang="en-US" altLang="ko-KR" sz="3900" b="1" i="1" u="sng" dirty="0">
                <a:latin typeface="Arial" pitchFamily="34" charset="0"/>
                <a:cs typeface="Arial" pitchFamily="34" charset="0"/>
              </a:rPr>
              <a:t>S</a:t>
            </a:r>
            <a:r>
              <a:rPr lang="en-US" altLang="ko-KR" sz="3900" b="1" i="1" u="sng" dirty="0" smtClean="0">
                <a:latin typeface="Arial" pitchFamily="34" charset="0"/>
                <a:cs typeface="Arial" pitchFamily="34" charset="0"/>
              </a:rPr>
              <a:t>tabilization</a:t>
            </a:r>
          </a:p>
          <a:p>
            <a:pPr marL="0" indent="0">
              <a:buNone/>
            </a:pPr>
            <a:r>
              <a:rPr lang="en-US" altLang="ko-KR" dirty="0" smtClean="0">
                <a:latin typeface="Arial" pitchFamily="34" charset="0"/>
                <a:cs typeface="Arial" pitchFamily="34" charset="0"/>
              </a:rPr>
              <a:t>    - Combined thoracic injury </a:t>
            </a:r>
          </a:p>
          <a:p>
            <a:pPr marL="0" indent="0">
              <a:buNone/>
            </a:pPr>
            <a:r>
              <a:rPr lang="en-US" altLang="ko-KR" dirty="0">
                <a:latin typeface="Arial" pitchFamily="34" charset="0"/>
                <a:cs typeface="Arial" pitchFamily="34" charset="0"/>
              </a:rPr>
              <a:t> </a:t>
            </a:r>
            <a:r>
              <a:rPr lang="en-US" altLang="ko-KR" dirty="0" smtClean="0">
                <a:latin typeface="Arial" pitchFamily="34" charset="0"/>
                <a:cs typeface="Arial" pitchFamily="34" charset="0"/>
              </a:rPr>
              <a:t>       emergency thoracotomy</a:t>
            </a:r>
          </a:p>
          <a:p>
            <a:pPr marL="0" indent="0">
              <a:buNone/>
            </a:pPr>
            <a:r>
              <a:rPr lang="en-US" altLang="ko-KR" dirty="0" smtClean="0">
                <a:latin typeface="Arial" pitchFamily="34" charset="0"/>
                <a:cs typeface="Arial" pitchFamily="34" charset="0"/>
              </a:rPr>
              <a:t>    - Flail chest with respiratory distress</a:t>
            </a:r>
          </a:p>
          <a:p>
            <a:pPr marL="0" indent="0">
              <a:buNone/>
            </a:pPr>
            <a:r>
              <a:rPr lang="en-US" altLang="ko-KR" dirty="0">
                <a:latin typeface="Arial" pitchFamily="34" charset="0"/>
                <a:cs typeface="Arial" pitchFamily="34" charset="0"/>
              </a:rPr>
              <a:t> </a:t>
            </a:r>
            <a:r>
              <a:rPr lang="en-US" altLang="ko-KR" dirty="0" smtClean="0">
                <a:latin typeface="Arial" pitchFamily="34" charset="0"/>
                <a:cs typeface="Arial" pitchFamily="34" charset="0"/>
              </a:rPr>
              <a:t>       lung contusion/lung parenchymal injury</a:t>
            </a:r>
          </a:p>
          <a:p>
            <a:pPr marL="0" indent="0">
              <a:buNone/>
            </a:pPr>
            <a:r>
              <a:rPr lang="en-US" altLang="ko-KR" dirty="0" smtClean="0">
                <a:latin typeface="Arial" pitchFamily="34" charset="0"/>
                <a:cs typeface="Arial" pitchFamily="34" charset="0"/>
              </a:rPr>
              <a:t>    - Anterolateral severe dislocation</a:t>
            </a:r>
          </a:p>
          <a:p>
            <a:r>
              <a:rPr lang="en-US" altLang="ko-KR" sz="3900" b="1" i="1" u="sng" dirty="0" smtClean="0">
                <a:latin typeface="Arial" pitchFamily="34" charset="0"/>
                <a:cs typeface="Arial" pitchFamily="34" charset="0"/>
              </a:rPr>
              <a:t>Late Surgical Stabilization</a:t>
            </a:r>
          </a:p>
          <a:p>
            <a:pPr marL="0" indent="0">
              <a:buNone/>
            </a:pPr>
            <a:r>
              <a:rPr lang="en-US" altLang="ko-KR" dirty="0">
                <a:latin typeface="Arial" pitchFamily="34" charset="0"/>
                <a:cs typeface="Arial" pitchFamily="34" charset="0"/>
              </a:rPr>
              <a:t> </a:t>
            </a:r>
            <a:r>
              <a:rPr lang="en-US" altLang="ko-KR" dirty="0" smtClean="0">
                <a:latin typeface="Arial" pitchFamily="34" charset="0"/>
                <a:cs typeface="Arial" pitchFamily="34" charset="0"/>
              </a:rPr>
              <a:t>   - Associated injuries : head/abdomen</a:t>
            </a:r>
          </a:p>
          <a:p>
            <a:pPr marL="0" indent="0">
              <a:buNone/>
            </a:pPr>
            <a:r>
              <a:rPr lang="en-US" altLang="ko-KR" dirty="0" smtClean="0">
                <a:latin typeface="Arial" pitchFamily="34" charset="0"/>
                <a:cs typeface="Arial" pitchFamily="34" charset="0"/>
              </a:rPr>
              <a:t>    - </a:t>
            </a:r>
            <a:r>
              <a:rPr lang="en-US" altLang="ko-KR" dirty="0" err="1" smtClean="0">
                <a:latin typeface="Arial" pitchFamily="34" charset="0"/>
                <a:cs typeface="Arial" pitchFamily="34" charset="0"/>
              </a:rPr>
              <a:t>Malalignment</a:t>
            </a:r>
            <a:r>
              <a:rPr lang="en-US" altLang="ko-KR" dirty="0" smtClean="0">
                <a:latin typeface="Arial" pitchFamily="34" charset="0"/>
                <a:cs typeface="Arial" pitchFamily="34" charset="0"/>
              </a:rPr>
              <a:t> : nonunion/</a:t>
            </a:r>
            <a:r>
              <a:rPr lang="en-US" altLang="ko-KR" dirty="0" err="1" smtClean="0">
                <a:latin typeface="Arial" pitchFamily="34" charset="0"/>
                <a:cs typeface="Arial" pitchFamily="34" charset="0"/>
              </a:rPr>
              <a:t>malunion</a:t>
            </a:r>
            <a:endParaRPr lang="en-US" altLang="ko-KR" dirty="0" smtClean="0">
              <a:latin typeface="Arial" pitchFamily="34" charset="0"/>
              <a:cs typeface="Arial" pitchFamily="34" charset="0"/>
            </a:endParaRPr>
          </a:p>
          <a:p>
            <a:pPr marL="0" indent="0">
              <a:buNone/>
            </a:pPr>
            <a:r>
              <a:rPr lang="en-US" altLang="ko-KR" dirty="0" smtClean="0">
                <a:latin typeface="Arial" pitchFamily="34" charset="0"/>
                <a:cs typeface="Arial" pitchFamily="34" charset="0"/>
              </a:rPr>
              <a:t>    - Chronic pain : intercostal neuralgia</a:t>
            </a:r>
            <a:endParaRPr lang="ko-KR" altLang="en-US" dirty="0">
              <a:latin typeface="Arial" pitchFamily="34" charset="0"/>
              <a:cs typeface="Arial" pitchFamily="34" charset="0"/>
            </a:endParaRPr>
          </a:p>
        </p:txBody>
      </p:sp>
    </p:spTree>
    <p:extLst>
      <p:ext uri="{BB962C8B-B14F-4D97-AF65-F5344CB8AC3E}">
        <p14:creationId xmlns="" xmlns:p14="http://schemas.microsoft.com/office/powerpoint/2010/main" val="98737836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b="1" i="1" dirty="0" smtClean="0">
                <a:latin typeface="Arial" pitchFamily="34" charset="0"/>
                <a:cs typeface="Arial" pitchFamily="34" charset="0"/>
              </a:rPr>
              <a:t>CPB / DHCA in </a:t>
            </a:r>
            <a:r>
              <a:rPr lang="en-US" altLang="ko-KR" b="1" i="1" dirty="0">
                <a:latin typeface="Arial" pitchFamily="34" charset="0"/>
                <a:cs typeface="Arial" pitchFamily="34" charset="0"/>
              </a:rPr>
              <a:t>trauma</a:t>
            </a:r>
            <a:endParaRPr lang="ko-KR" altLang="en-US" b="1" i="1" dirty="0">
              <a:latin typeface="Arial" pitchFamily="34" charset="0"/>
              <a:cs typeface="Arial" pitchFamily="34" charset="0"/>
            </a:endParaRPr>
          </a:p>
        </p:txBody>
      </p:sp>
      <p:sp>
        <p:nvSpPr>
          <p:cNvPr id="5" name="내용 개체 틀 4"/>
          <p:cNvSpPr>
            <a:spLocks noGrp="1"/>
          </p:cNvSpPr>
          <p:nvPr>
            <p:ph idx="1"/>
          </p:nvPr>
        </p:nvSpPr>
        <p:spPr>
          <a:xfrm>
            <a:off x="467544" y="1772816"/>
            <a:ext cx="8208912" cy="4464496"/>
          </a:xfrm>
        </p:spPr>
        <p:txBody>
          <a:bodyPr>
            <a:noAutofit/>
          </a:bodyPr>
          <a:lstStyle/>
          <a:p>
            <a:r>
              <a:rPr lang="en-US" altLang="ko-KR" b="1" u="sng" dirty="0" smtClean="0">
                <a:latin typeface="Arial" pitchFamily="34" charset="0"/>
                <a:cs typeface="Arial" pitchFamily="34" charset="0"/>
              </a:rPr>
              <a:t>Overall mortality</a:t>
            </a:r>
            <a:r>
              <a:rPr lang="en-US" altLang="ko-KR" b="1" dirty="0" smtClean="0">
                <a:latin typeface="Arial" pitchFamily="34" charset="0"/>
                <a:cs typeface="Arial" pitchFamily="34" charset="0"/>
              </a:rPr>
              <a:t> </a:t>
            </a:r>
            <a:r>
              <a:rPr lang="en-US" altLang="ko-KR" dirty="0" smtClean="0">
                <a:latin typeface="Arial" pitchFamily="34" charset="0"/>
                <a:cs typeface="Arial" pitchFamily="34" charset="0"/>
              </a:rPr>
              <a:t>: 44.4% </a:t>
            </a:r>
          </a:p>
          <a:p>
            <a:pPr>
              <a:buNone/>
            </a:pPr>
            <a:r>
              <a:rPr lang="en-US" altLang="ko-KR" dirty="0" smtClean="0">
                <a:latin typeface="Arial" pitchFamily="34" charset="0"/>
                <a:cs typeface="Arial" pitchFamily="34" charset="0"/>
              </a:rPr>
              <a:t>      selected series of CPB(trauma setting)</a:t>
            </a:r>
          </a:p>
          <a:p>
            <a:r>
              <a:rPr lang="en-US" altLang="ko-KR" b="1" u="sng" dirty="0" smtClean="0">
                <a:latin typeface="Arial" pitchFamily="34" charset="0"/>
                <a:cs typeface="Arial" pitchFamily="34" charset="0"/>
              </a:rPr>
              <a:t>4/5 survivors </a:t>
            </a:r>
            <a:r>
              <a:rPr lang="en-US" altLang="ko-KR" dirty="0" smtClean="0">
                <a:latin typeface="Arial" pitchFamily="34" charset="0"/>
                <a:cs typeface="Arial" pitchFamily="34" charset="0"/>
              </a:rPr>
              <a:t>: early institution of CPB</a:t>
            </a:r>
          </a:p>
          <a:p>
            <a:pPr>
              <a:buNone/>
            </a:pPr>
            <a:r>
              <a:rPr lang="en-US" altLang="ko-KR" dirty="0" smtClean="0">
                <a:latin typeface="Arial" pitchFamily="34" charset="0"/>
                <a:cs typeface="Arial" pitchFamily="34" charset="0"/>
              </a:rPr>
              <a:t>      first procedure in operative management</a:t>
            </a:r>
          </a:p>
          <a:p>
            <a:r>
              <a:rPr lang="en-US" altLang="ko-KR" b="1" u="sng" dirty="0" smtClean="0">
                <a:latin typeface="Arial" pitchFamily="34" charset="0"/>
                <a:cs typeface="Arial" pitchFamily="34" charset="0"/>
              </a:rPr>
              <a:t>3/4 deaths </a:t>
            </a:r>
            <a:r>
              <a:rPr lang="en-US" altLang="ko-KR" dirty="0" smtClean="0">
                <a:latin typeface="Arial" pitchFamily="34" charset="0"/>
                <a:cs typeface="Arial" pitchFamily="34" charset="0"/>
              </a:rPr>
              <a:t>: late institution of CPB</a:t>
            </a:r>
          </a:p>
          <a:p>
            <a:r>
              <a:rPr lang="en-US" altLang="ko-KR" dirty="0" smtClean="0">
                <a:latin typeface="Arial" pitchFamily="34" charset="0"/>
                <a:cs typeface="Arial" pitchFamily="34" charset="0"/>
              </a:rPr>
              <a:t>Potential benefit in </a:t>
            </a:r>
            <a:r>
              <a:rPr lang="en-US" altLang="ko-KR" b="1" u="sng" dirty="0" err="1" smtClean="0">
                <a:latin typeface="Arial" pitchFamily="34" charset="0"/>
                <a:cs typeface="Arial" pitchFamily="34" charset="0"/>
              </a:rPr>
              <a:t>noncardiac</a:t>
            </a:r>
            <a:r>
              <a:rPr lang="en-US" altLang="ko-KR" b="1" u="sng" dirty="0" smtClean="0">
                <a:latin typeface="Arial" pitchFamily="34" charset="0"/>
                <a:cs typeface="Arial" pitchFamily="34" charset="0"/>
              </a:rPr>
              <a:t> injuries </a:t>
            </a:r>
          </a:p>
          <a:p>
            <a:pPr>
              <a:buNone/>
            </a:pPr>
            <a:r>
              <a:rPr lang="en-US" altLang="ko-KR" dirty="0" smtClean="0">
                <a:latin typeface="Arial" pitchFamily="34" charset="0"/>
                <a:cs typeface="Arial" pitchFamily="34" charset="0"/>
              </a:rPr>
              <a:t>      ↑outcomes in severely injured patients </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b="1" dirty="0">
                <a:latin typeface="Arial" pitchFamily="34" charset="0"/>
                <a:cs typeface="Arial" pitchFamily="34" charset="0"/>
              </a:rPr>
              <a:t>Standardized I</a:t>
            </a:r>
            <a:r>
              <a:rPr lang="en-US" altLang="ko-KR" b="1" dirty="0" smtClean="0">
                <a:latin typeface="Arial" pitchFamily="34" charset="0"/>
                <a:cs typeface="Arial" pitchFamily="34" charset="0"/>
              </a:rPr>
              <a:t>ndications</a:t>
            </a:r>
            <a:r>
              <a:rPr lang="en-US" altLang="ko-KR" dirty="0" smtClean="0">
                <a:latin typeface="Arial" pitchFamily="34" charset="0"/>
                <a:cs typeface="Arial" pitchFamily="34" charset="0"/>
              </a:rPr>
              <a:t> </a:t>
            </a:r>
            <a:r>
              <a:rPr lang="en-US" altLang="ko-KR" sz="3600" dirty="0" smtClean="0">
                <a:latin typeface="Arial" pitchFamily="34" charset="0"/>
                <a:cs typeface="Arial" pitchFamily="34" charset="0"/>
              </a:rPr>
              <a:t/>
            </a:r>
            <a:br>
              <a:rPr lang="en-US" altLang="ko-KR" sz="3600" dirty="0" smtClean="0">
                <a:latin typeface="Arial" pitchFamily="34" charset="0"/>
                <a:cs typeface="Arial" pitchFamily="34" charset="0"/>
              </a:rPr>
            </a:br>
            <a:r>
              <a:rPr lang="en-US" altLang="ko-KR" sz="3600" dirty="0" smtClean="0">
                <a:latin typeface="Arial" pitchFamily="34" charset="0"/>
                <a:cs typeface="Arial" pitchFamily="34" charset="0"/>
              </a:rPr>
              <a:t>(use </a:t>
            </a:r>
            <a:r>
              <a:rPr lang="en-US" altLang="ko-KR" sz="3600" dirty="0">
                <a:latin typeface="Arial" pitchFamily="34" charset="0"/>
                <a:cs typeface="Arial" pitchFamily="34" charset="0"/>
              </a:rPr>
              <a:t>of CPB in </a:t>
            </a:r>
            <a:r>
              <a:rPr lang="en-US" altLang="ko-KR" sz="3600" dirty="0" smtClean="0">
                <a:latin typeface="Arial" pitchFamily="34" charset="0"/>
                <a:cs typeface="Arial" pitchFamily="34" charset="0"/>
              </a:rPr>
              <a:t>trauma)</a:t>
            </a:r>
            <a:endParaRPr lang="ko-KR" altLang="en-US" sz="3600" dirty="0"/>
          </a:p>
        </p:txBody>
      </p:sp>
      <p:sp>
        <p:nvSpPr>
          <p:cNvPr id="3" name="내용 개체 틀 2"/>
          <p:cNvSpPr>
            <a:spLocks noGrp="1"/>
          </p:cNvSpPr>
          <p:nvPr>
            <p:ph idx="1"/>
          </p:nvPr>
        </p:nvSpPr>
        <p:spPr>
          <a:xfrm>
            <a:off x="467544" y="1844824"/>
            <a:ext cx="8229600" cy="4525963"/>
          </a:xfrm>
        </p:spPr>
        <p:txBody>
          <a:bodyPr>
            <a:normAutofit fontScale="92500" lnSpcReduction="20000"/>
          </a:bodyPr>
          <a:lstStyle/>
          <a:p>
            <a:r>
              <a:rPr lang="en-US" altLang="ko-KR" b="1" dirty="0" smtClean="0">
                <a:latin typeface="Arial" pitchFamily="34" charset="0"/>
                <a:cs typeface="Arial" pitchFamily="34" charset="0"/>
              </a:rPr>
              <a:t>Descending aorta / Pulmonary contusion</a:t>
            </a:r>
          </a:p>
          <a:p>
            <a:pPr marL="0" indent="0">
              <a:buNone/>
            </a:pPr>
            <a:r>
              <a:rPr lang="en-US" altLang="ko-KR" dirty="0">
                <a:latin typeface="Arial" pitchFamily="34" charset="0"/>
                <a:cs typeface="Arial" pitchFamily="34" charset="0"/>
              </a:rPr>
              <a:t> </a:t>
            </a:r>
            <a:r>
              <a:rPr lang="en-US" altLang="ko-KR" dirty="0" smtClean="0">
                <a:latin typeface="Arial" pitchFamily="34" charset="0"/>
                <a:cs typeface="Arial" pitchFamily="34" charset="0"/>
              </a:rPr>
              <a:t>      Femoral artery-aorta</a:t>
            </a:r>
          </a:p>
          <a:p>
            <a:pPr marL="0" indent="0">
              <a:buNone/>
            </a:pPr>
            <a:r>
              <a:rPr lang="en-US" altLang="ko-KR" dirty="0">
                <a:latin typeface="Arial" pitchFamily="34" charset="0"/>
                <a:cs typeface="Arial" pitchFamily="34" charset="0"/>
              </a:rPr>
              <a:t> </a:t>
            </a:r>
            <a:r>
              <a:rPr lang="en-US" altLang="ko-KR" dirty="0" smtClean="0">
                <a:latin typeface="Arial" pitchFamily="34" charset="0"/>
                <a:cs typeface="Arial" pitchFamily="34" charset="0"/>
              </a:rPr>
              <a:t>      oxygenation &amp; spinal perfusion</a:t>
            </a:r>
          </a:p>
          <a:p>
            <a:r>
              <a:rPr lang="en-US" altLang="ko-KR" b="1" dirty="0" err="1" smtClean="0">
                <a:latin typeface="Arial" pitchFamily="34" charset="0"/>
                <a:cs typeface="Arial" pitchFamily="34" charset="0"/>
              </a:rPr>
              <a:t>Retrohepatic</a:t>
            </a:r>
            <a:r>
              <a:rPr lang="en-US" altLang="ko-KR" b="1" dirty="0" smtClean="0">
                <a:latin typeface="Arial" pitchFamily="34" charset="0"/>
                <a:cs typeface="Arial" pitchFamily="34" charset="0"/>
              </a:rPr>
              <a:t> IVC / </a:t>
            </a:r>
            <a:r>
              <a:rPr lang="en-US" altLang="ko-KR" b="1" dirty="0">
                <a:latin typeface="Arial" pitchFamily="34" charset="0"/>
                <a:cs typeface="Arial" pitchFamily="34" charset="0"/>
              </a:rPr>
              <a:t>L</a:t>
            </a:r>
            <a:r>
              <a:rPr lang="en-US" altLang="ko-KR" b="1" dirty="0" smtClean="0">
                <a:latin typeface="Arial" pitchFamily="34" charset="0"/>
                <a:cs typeface="Arial" pitchFamily="34" charset="0"/>
              </a:rPr>
              <a:t>iver</a:t>
            </a:r>
          </a:p>
          <a:p>
            <a:pPr marL="0" indent="0">
              <a:buNone/>
            </a:pPr>
            <a:r>
              <a:rPr lang="en-US" altLang="ko-KR" dirty="0">
                <a:latin typeface="Arial" pitchFamily="34" charset="0"/>
                <a:cs typeface="Arial" pitchFamily="34" charset="0"/>
              </a:rPr>
              <a:t> </a:t>
            </a:r>
            <a:r>
              <a:rPr lang="en-US" altLang="ko-KR" dirty="0" smtClean="0">
                <a:latin typeface="Arial" pitchFamily="34" charset="0"/>
                <a:cs typeface="Arial" pitchFamily="34" charset="0"/>
              </a:rPr>
              <a:t>      RA-aorta, circulatory arrest</a:t>
            </a:r>
          </a:p>
          <a:p>
            <a:pPr marL="0" indent="0">
              <a:buNone/>
            </a:pPr>
            <a:r>
              <a:rPr lang="en-US" altLang="ko-KR" dirty="0">
                <a:latin typeface="Arial" pitchFamily="34" charset="0"/>
                <a:cs typeface="Arial" pitchFamily="34" charset="0"/>
              </a:rPr>
              <a:t> </a:t>
            </a:r>
            <a:r>
              <a:rPr lang="en-US" altLang="ko-KR" dirty="0" smtClean="0">
                <a:latin typeface="Arial" pitchFamily="34" charset="0"/>
                <a:cs typeface="Arial" pitchFamily="34" charset="0"/>
              </a:rPr>
              <a:t>      rapid repair(8-12min) in a bloodless field</a:t>
            </a:r>
          </a:p>
          <a:p>
            <a:r>
              <a:rPr lang="en-US" altLang="ko-KR" b="1" dirty="0" smtClean="0">
                <a:latin typeface="Arial" pitchFamily="34" charset="0"/>
                <a:cs typeface="Arial" pitchFamily="34" charset="0"/>
              </a:rPr>
              <a:t>Hypothermia</a:t>
            </a:r>
            <a:r>
              <a:rPr lang="en-US" altLang="ko-KR" dirty="0" smtClean="0">
                <a:latin typeface="Arial" pitchFamily="34" charset="0"/>
                <a:cs typeface="Arial" pitchFamily="34" charset="0"/>
              </a:rPr>
              <a:t>(26-28℃)</a:t>
            </a:r>
          </a:p>
          <a:p>
            <a:pPr marL="0" indent="0">
              <a:buNone/>
            </a:pPr>
            <a:r>
              <a:rPr lang="en-US" altLang="ko-KR" dirty="0">
                <a:latin typeface="Arial" pitchFamily="34" charset="0"/>
                <a:cs typeface="Arial" pitchFamily="34" charset="0"/>
              </a:rPr>
              <a:t> </a:t>
            </a:r>
            <a:r>
              <a:rPr lang="en-US" altLang="ko-KR" dirty="0" smtClean="0">
                <a:latin typeface="Arial" pitchFamily="34" charset="0"/>
                <a:cs typeface="Arial" pitchFamily="34" charset="0"/>
              </a:rPr>
              <a:t>      Femoral-femoral</a:t>
            </a:r>
          </a:p>
          <a:p>
            <a:pPr marL="0" indent="0">
              <a:buNone/>
            </a:pPr>
            <a:r>
              <a:rPr lang="en-US" altLang="ko-KR" dirty="0">
                <a:latin typeface="Arial" pitchFamily="34" charset="0"/>
                <a:cs typeface="Arial" pitchFamily="34" charset="0"/>
              </a:rPr>
              <a:t> </a:t>
            </a:r>
            <a:r>
              <a:rPr lang="en-US" altLang="ko-KR" dirty="0" smtClean="0">
                <a:latin typeface="Arial" pitchFamily="34" charset="0"/>
                <a:cs typeface="Arial" pitchFamily="34" charset="0"/>
              </a:rPr>
              <a:t>      rapid rewarming &amp; resuscitation</a:t>
            </a:r>
            <a:endParaRPr lang="ko-KR" altLang="en-US" dirty="0">
              <a:latin typeface="Arial" pitchFamily="34" charset="0"/>
              <a:cs typeface="Arial" pitchFamily="34" charset="0"/>
            </a:endParaRPr>
          </a:p>
        </p:txBody>
      </p:sp>
    </p:spTree>
    <p:extLst>
      <p:ext uri="{BB962C8B-B14F-4D97-AF65-F5344CB8AC3E}">
        <p14:creationId xmlns="" xmlns:p14="http://schemas.microsoft.com/office/powerpoint/2010/main" val="68797549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smtClean="0">
                <a:latin typeface="Arial" pitchFamily="34" charset="0"/>
                <a:cs typeface="Arial" pitchFamily="34" charset="0"/>
              </a:rPr>
              <a:t>Education</a:t>
            </a:r>
            <a:r>
              <a:rPr lang="en-US" altLang="ko-KR" dirty="0" smtClean="0">
                <a:latin typeface="Arial" pitchFamily="34" charset="0"/>
                <a:cs typeface="Arial" pitchFamily="34" charset="0"/>
              </a:rPr>
              <a:t> &amp; </a:t>
            </a:r>
            <a:r>
              <a:rPr lang="en-US" altLang="ko-KR" b="1" dirty="0" smtClean="0">
                <a:latin typeface="Arial" pitchFamily="34" charset="0"/>
                <a:cs typeface="Arial" pitchFamily="34" charset="0"/>
              </a:rPr>
              <a:t>Training</a:t>
            </a:r>
            <a:endParaRPr lang="ko-KR" altLang="en-US" b="1" dirty="0">
              <a:latin typeface="Arial" pitchFamily="34" charset="0"/>
              <a:cs typeface="Arial" pitchFamily="34" charset="0"/>
            </a:endParaRPr>
          </a:p>
        </p:txBody>
      </p:sp>
      <p:sp>
        <p:nvSpPr>
          <p:cNvPr id="3" name="내용 개체 틀 2"/>
          <p:cNvSpPr>
            <a:spLocks noGrp="1"/>
          </p:cNvSpPr>
          <p:nvPr>
            <p:ph idx="1"/>
          </p:nvPr>
        </p:nvSpPr>
        <p:spPr>
          <a:xfrm>
            <a:off x="457200" y="1600200"/>
            <a:ext cx="8229600" cy="4997152"/>
          </a:xfrm>
        </p:spPr>
        <p:txBody>
          <a:bodyPr>
            <a:normAutofit/>
          </a:bodyPr>
          <a:lstStyle/>
          <a:p>
            <a:r>
              <a:rPr lang="en-US" altLang="ko-KR" sz="3600" b="1" u="sng" dirty="0" smtClean="0">
                <a:solidFill>
                  <a:schemeClr val="tx1">
                    <a:lumMod val="85000"/>
                    <a:lumOff val="15000"/>
                  </a:schemeClr>
                </a:solidFill>
                <a:latin typeface="Arial" pitchFamily="34" charset="0"/>
                <a:cs typeface="Arial" pitchFamily="34" charset="0"/>
              </a:rPr>
              <a:t>General care</a:t>
            </a:r>
            <a:r>
              <a:rPr lang="en-US" altLang="ko-KR" sz="3600" dirty="0" smtClean="0">
                <a:solidFill>
                  <a:schemeClr val="tx1">
                    <a:lumMod val="85000"/>
                    <a:lumOff val="15000"/>
                  </a:schemeClr>
                </a:solidFill>
                <a:latin typeface="Arial" pitchFamily="34" charset="0"/>
                <a:cs typeface="Arial" pitchFamily="34" charset="0"/>
              </a:rPr>
              <a:t> : resident program</a:t>
            </a:r>
          </a:p>
          <a:p>
            <a:pPr marL="0" indent="0">
              <a:buNone/>
            </a:pPr>
            <a:r>
              <a:rPr lang="en-US" altLang="ko-KR" dirty="0">
                <a:solidFill>
                  <a:schemeClr val="tx1">
                    <a:lumMod val="85000"/>
                    <a:lumOff val="15000"/>
                  </a:schemeClr>
                </a:solidFill>
                <a:latin typeface="Arial" pitchFamily="34" charset="0"/>
                <a:cs typeface="Arial" pitchFamily="34" charset="0"/>
              </a:rPr>
              <a:t> </a:t>
            </a:r>
            <a:r>
              <a:rPr lang="en-US" altLang="ko-KR" dirty="0" smtClean="0">
                <a:solidFill>
                  <a:schemeClr val="tx1">
                    <a:lumMod val="85000"/>
                    <a:lumOff val="15000"/>
                  </a:schemeClr>
                </a:solidFill>
                <a:latin typeface="Arial" pitchFamily="34" charset="0"/>
                <a:cs typeface="Arial" pitchFamily="34" charset="0"/>
              </a:rPr>
              <a:t>      Fluid therapy / Nutrition / Surgical skill </a:t>
            </a:r>
          </a:p>
          <a:p>
            <a:r>
              <a:rPr lang="en-US" altLang="ko-KR" sz="3600" b="1" i="1" u="sng" dirty="0" err="1" smtClean="0">
                <a:latin typeface="Arial" pitchFamily="34" charset="0"/>
                <a:cs typeface="Arial" pitchFamily="34" charset="0"/>
              </a:rPr>
              <a:t>Cadiothoracic</a:t>
            </a:r>
            <a:r>
              <a:rPr lang="en-US" altLang="ko-KR" sz="3600" b="1" i="1" u="sng" dirty="0" smtClean="0">
                <a:latin typeface="Arial" pitchFamily="34" charset="0"/>
                <a:cs typeface="Arial" pitchFamily="34" charset="0"/>
              </a:rPr>
              <a:t>-specific</a:t>
            </a:r>
            <a:r>
              <a:rPr lang="en-US" altLang="ko-KR" sz="3600" i="1" dirty="0" smtClean="0">
                <a:latin typeface="Arial" pitchFamily="34" charset="0"/>
                <a:cs typeface="Arial" pitchFamily="34" charset="0"/>
              </a:rPr>
              <a:t> </a:t>
            </a:r>
            <a:r>
              <a:rPr lang="en-US" altLang="ko-KR" sz="3600" dirty="0" smtClean="0">
                <a:latin typeface="Arial" pitchFamily="34" charset="0"/>
                <a:cs typeface="Arial" pitchFamily="34" charset="0"/>
              </a:rPr>
              <a:t>: fellowship</a:t>
            </a:r>
            <a:endParaRPr lang="en-US" altLang="ko-KR" b="1" dirty="0" smtClean="0">
              <a:latin typeface="Arial" pitchFamily="34" charset="0"/>
              <a:cs typeface="Arial" pitchFamily="34" charset="0"/>
            </a:endParaRPr>
          </a:p>
          <a:p>
            <a:pPr marL="0" indent="0">
              <a:buNone/>
            </a:pPr>
            <a:r>
              <a:rPr lang="en-US" altLang="ko-KR" b="1" i="1" dirty="0">
                <a:solidFill>
                  <a:schemeClr val="bg2">
                    <a:lumMod val="25000"/>
                  </a:schemeClr>
                </a:solidFill>
                <a:latin typeface="Arial" pitchFamily="34" charset="0"/>
                <a:cs typeface="Arial" pitchFamily="34" charset="0"/>
              </a:rPr>
              <a:t> </a:t>
            </a:r>
            <a:r>
              <a:rPr lang="en-US" altLang="ko-KR" b="1" i="1" dirty="0" smtClean="0">
                <a:solidFill>
                  <a:schemeClr val="bg2">
                    <a:lumMod val="25000"/>
                  </a:schemeClr>
                </a:solidFill>
                <a:latin typeface="Arial" pitchFamily="34" charset="0"/>
                <a:cs typeface="Arial" pitchFamily="34" charset="0"/>
              </a:rPr>
              <a:t>      Thoracic trauma </a:t>
            </a:r>
          </a:p>
          <a:p>
            <a:pPr marL="0" indent="0">
              <a:buNone/>
            </a:pPr>
            <a:r>
              <a:rPr lang="en-US" altLang="ko-KR" dirty="0">
                <a:solidFill>
                  <a:schemeClr val="bg2">
                    <a:lumMod val="25000"/>
                  </a:schemeClr>
                </a:solidFill>
                <a:latin typeface="Arial" pitchFamily="34" charset="0"/>
                <a:cs typeface="Arial" pitchFamily="34" charset="0"/>
              </a:rPr>
              <a:t> </a:t>
            </a:r>
            <a:r>
              <a:rPr lang="en-US" altLang="ko-KR" dirty="0" smtClean="0">
                <a:solidFill>
                  <a:schemeClr val="bg2">
                    <a:lumMod val="25000"/>
                  </a:schemeClr>
                </a:solidFill>
                <a:latin typeface="Arial" pitchFamily="34" charset="0"/>
                <a:cs typeface="Arial" pitchFamily="34" charset="0"/>
              </a:rPr>
              <a:t>          airway injury / flail chest</a:t>
            </a:r>
          </a:p>
          <a:p>
            <a:pPr marL="0" indent="0">
              <a:buNone/>
            </a:pPr>
            <a:r>
              <a:rPr lang="en-US" altLang="ko-KR" dirty="0">
                <a:latin typeface="Arial" pitchFamily="34" charset="0"/>
                <a:cs typeface="Arial" pitchFamily="34" charset="0"/>
              </a:rPr>
              <a:t> </a:t>
            </a:r>
            <a:r>
              <a:rPr lang="en-US" altLang="ko-KR" dirty="0" smtClean="0">
                <a:latin typeface="Arial" pitchFamily="34" charset="0"/>
                <a:cs typeface="Arial" pitchFamily="34" charset="0"/>
              </a:rPr>
              <a:t>      </a:t>
            </a:r>
            <a:r>
              <a:rPr lang="en-US" altLang="ko-KR" b="1" i="1" dirty="0" smtClean="0">
                <a:solidFill>
                  <a:schemeClr val="accent2">
                    <a:lumMod val="75000"/>
                  </a:schemeClr>
                </a:solidFill>
                <a:latin typeface="Arial" pitchFamily="34" charset="0"/>
                <a:cs typeface="Arial" pitchFamily="34" charset="0"/>
              </a:rPr>
              <a:t>Cardiovascular trauma </a:t>
            </a:r>
          </a:p>
          <a:p>
            <a:pPr marL="0" indent="0">
              <a:buNone/>
            </a:pPr>
            <a:r>
              <a:rPr lang="en-US" altLang="ko-KR" dirty="0" smtClean="0">
                <a:solidFill>
                  <a:schemeClr val="accent2">
                    <a:lumMod val="75000"/>
                  </a:schemeClr>
                </a:solidFill>
                <a:latin typeface="Arial" pitchFamily="34" charset="0"/>
                <a:cs typeface="Arial" pitchFamily="34" charset="0"/>
              </a:rPr>
              <a:t>           TEVAR / embolization</a:t>
            </a:r>
          </a:p>
          <a:p>
            <a:pPr marL="0" indent="0">
              <a:buNone/>
            </a:pPr>
            <a:r>
              <a:rPr lang="en-US" altLang="ko-KR" dirty="0">
                <a:solidFill>
                  <a:schemeClr val="accent2">
                    <a:lumMod val="75000"/>
                  </a:schemeClr>
                </a:solidFill>
                <a:latin typeface="Arial" pitchFamily="34" charset="0"/>
                <a:cs typeface="Arial" pitchFamily="34" charset="0"/>
              </a:rPr>
              <a:t> </a:t>
            </a:r>
            <a:r>
              <a:rPr lang="en-US" altLang="ko-KR" dirty="0" smtClean="0">
                <a:solidFill>
                  <a:schemeClr val="accent2">
                    <a:lumMod val="75000"/>
                  </a:schemeClr>
                </a:solidFill>
                <a:latin typeface="Arial" pitchFamily="34" charset="0"/>
                <a:cs typeface="Arial" pitchFamily="34" charset="0"/>
              </a:rPr>
              <a:t>          vascular surgery</a:t>
            </a:r>
          </a:p>
          <a:p>
            <a:pPr marL="0" indent="0">
              <a:buNone/>
            </a:pPr>
            <a:endParaRPr lang="en-US" altLang="ko-KR" b="1" dirty="0" smtClean="0">
              <a:latin typeface="Arial" pitchFamily="34" charset="0"/>
              <a:cs typeface="Arial" pitchFamily="34" charset="0"/>
            </a:endParaRPr>
          </a:p>
          <a:p>
            <a:pPr marL="0" indent="0">
              <a:buNone/>
            </a:pPr>
            <a:endParaRPr lang="en-US" altLang="ko-KR" dirty="0" smtClean="0">
              <a:latin typeface="Arial" pitchFamily="34" charset="0"/>
              <a:cs typeface="Arial" pitchFamily="34" charset="0"/>
            </a:endParaRPr>
          </a:p>
        </p:txBody>
      </p:sp>
    </p:spTree>
    <p:extLst>
      <p:ext uri="{BB962C8B-B14F-4D97-AF65-F5344CB8AC3E}">
        <p14:creationId xmlns="" xmlns:p14="http://schemas.microsoft.com/office/powerpoint/2010/main" val="2898679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smtClean="0">
                <a:latin typeface="Arial" pitchFamily="34" charset="0"/>
                <a:cs typeface="Arial" pitchFamily="34" charset="0"/>
              </a:rPr>
              <a:t>Contents</a:t>
            </a:r>
            <a:endParaRPr lang="ko-KR" altLang="en-US" b="1" dirty="0">
              <a:latin typeface="Arial" pitchFamily="34" charset="0"/>
              <a:cs typeface="Arial" pitchFamily="34" charset="0"/>
            </a:endParaRPr>
          </a:p>
        </p:txBody>
      </p:sp>
      <p:sp>
        <p:nvSpPr>
          <p:cNvPr id="3" name="내용 개체 틀 2"/>
          <p:cNvSpPr>
            <a:spLocks noGrp="1"/>
          </p:cNvSpPr>
          <p:nvPr>
            <p:ph idx="1"/>
          </p:nvPr>
        </p:nvSpPr>
        <p:spPr/>
        <p:txBody>
          <a:bodyPr>
            <a:normAutofit fontScale="92500"/>
          </a:bodyPr>
          <a:lstStyle/>
          <a:p>
            <a:r>
              <a:rPr lang="en-US" altLang="ko-KR" sz="3500" b="1" u="sng" dirty="0" smtClean="0">
                <a:solidFill>
                  <a:schemeClr val="tx1">
                    <a:lumMod val="85000"/>
                    <a:lumOff val="15000"/>
                  </a:schemeClr>
                </a:solidFill>
                <a:latin typeface="Arial" pitchFamily="34" charset="0"/>
                <a:cs typeface="Arial" pitchFamily="34" charset="0"/>
              </a:rPr>
              <a:t>Early Management</a:t>
            </a:r>
            <a:r>
              <a:rPr lang="en-US" altLang="ko-KR" sz="3500" b="1" dirty="0" smtClean="0">
                <a:solidFill>
                  <a:schemeClr val="tx1">
                    <a:lumMod val="85000"/>
                    <a:lumOff val="15000"/>
                  </a:schemeClr>
                </a:solidFill>
                <a:latin typeface="Arial" pitchFamily="34" charset="0"/>
                <a:cs typeface="Arial" pitchFamily="34" charset="0"/>
              </a:rPr>
              <a:t> of Severe </a:t>
            </a:r>
            <a:r>
              <a:rPr lang="en-US" altLang="ko-KR" sz="3500" b="1" dirty="0">
                <a:solidFill>
                  <a:schemeClr val="tx1">
                    <a:lumMod val="85000"/>
                    <a:lumOff val="15000"/>
                  </a:schemeClr>
                </a:solidFill>
                <a:latin typeface="Arial" pitchFamily="34" charset="0"/>
                <a:cs typeface="Arial" pitchFamily="34" charset="0"/>
              </a:rPr>
              <a:t>T</a:t>
            </a:r>
            <a:r>
              <a:rPr lang="en-US" altLang="ko-KR" sz="3500" b="1" dirty="0" smtClean="0">
                <a:solidFill>
                  <a:schemeClr val="tx1">
                    <a:lumMod val="85000"/>
                    <a:lumOff val="15000"/>
                  </a:schemeClr>
                </a:solidFill>
                <a:latin typeface="Arial" pitchFamily="34" charset="0"/>
                <a:cs typeface="Arial" pitchFamily="34" charset="0"/>
              </a:rPr>
              <a:t>rauma</a:t>
            </a:r>
          </a:p>
          <a:p>
            <a:pPr marL="0" indent="0">
              <a:buNone/>
            </a:pPr>
            <a:r>
              <a:rPr lang="en-US" altLang="ko-KR" dirty="0">
                <a:solidFill>
                  <a:schemeClr val="tx1">
                    <a:lumMod val="85000"/>
                    <a:lumOff val="15000"/>
                  </a:schemeClr>
                </a:solidFill>
                <a:latin typeface="Arial" pitchFamily="34" charset="0"/>
                <a:cs typeface="Arial" pitchFamily="34" charset="0"/>
              </a:rPr>
              <a:t> </a:t>
            </a:r>
            <a:r>
              <a:rPr lang="en-US" altLang="ko-KR" dirty="0" smtClean="0">
                <a:solidFill>
                  <a:schemeClr val="tx1">
                    <a:lumMod val="85000"/>
                    <a:lumOff val="15000"/>
                  </a:schemeClr>
                </a:solidFill>
                <a:latin typeface="Arial" pitchFamily="34" charset="0"/>
                <a:cs typeface="Arial" pitchFamily="34" charset="0"/>
              </a:rPr>
              <a:t>     </a:t>
            </a:r>
            <a:r>
              <a:rPr lang="en-US" altLang="ko-KR" dirty="0" err="1" smtClean="0">
                <a:solidFill>
                  <a:schemeClr val="tx1">
                    <a:lumMod val="85000"/>
                    <a:lumOff val="15000"/>
                  </a:schemeClr>
                </a:solidFill>
                <a:latin typeface="Arial" pitchFamily="34" charset="0"/>
                <a:cs typeface="Arial" pitchFamily="34" charset="0"/>
              </a:rPr>
              <a:t>prehospital</a:t>
            </a:r>
            <a:r>
              <a:rPr lang="en-US" altLang="ko-KR" dirty="0" smtClean="0">
                <a:solidFill>
                  <a:schemeClr val="tx1">
                    <a:lumMod val="85000"/>
                    <a:lumOff val="15000"/>
                  </a:schemeClr>
                </a:solidFill>
                <a:latin typeface="Arial" pitchFamily="34" charset="0"/>
                <a:cs typeface="Arial" pitchFamily="34" charset="0"/>
              </a:rPr>
              <a:t> level / hospital level</a:t>
            </a:r>
          </a:p>
          <a:p>
            <a:pPr marL="0" indent="0">
              <a:buNone/>
            </a:pPr>
            <a:endParaRPr lang="en-US" altLang="ko-KR" dirty="0" smtClean="0">
              <a:latin typeface="Arial" pitchFamily="34" charset="0"/>
              <a:cs typeface="Arial" pitchFamily="34" charset="0"/>
            </a:endParaRPr>
          </a:p>
          <a:p>
            <a:r>
              <a:rPr lang="en-US" altLang="ko-KR" sz="3500" b="1" u="sng" dirty="0" smtClean="0">
                <a:solidFill>
                  <a:schemeClr val="accent2">
                    <a:lumMod val="75000"/>
                  </a:schemeClr>
                </a:solidFill>
                <a:latin typeface="Arial" pitchFamily="34" charset="0"/>
                <a:cs typeface="Arial" pitchFamily="34" charset="0"/>
              </a:rPr>
              <a:t>Surgical Treatment</a:t>
            </a:r>
            <a:r>
              <a:rPr lang="en-US" altLang="ko-KR" sz="3500" b="1" dirty="0" smtClean="0">
                <a:solidFill>
                  <a:schemeClr val="accent2">
                    <a:lumMod val="75000"/>
                  </a:schemeClr>
                </a:solidFill>
                <a:latin typeface="Arial" pitchFamily="34" charset="0"/>
                <a:cs typeface="Arial" pitchFamily="34" charset="0"/>
              </a:rPr>
              <a:t> of Severe </a:t>
            </a:r>
            <a:r>
              <a:rPr lang="en-US" altLang="ko-KR" sz="3500" b="1" dirty="0">
                <a:solidFill>
                  <a:schemeClr val="accent2">
                    <a:lumMod val="75000"/>
                  </a:schemeClr>
                </a:solidFill>
                <a:latin typeface="Arial" pitchFamily="34" charset="0"/>
                <a:cs typeface="Arial" pitchFamily="34" charset="0"/>
              </a:rPr>
              <a:t>T</a:t>
            </a:r>
            <a:r>
              <a:rPr lang="en-US" altLang="ko-KR" sz="3500" b="1" dirty="0" smtClean="0">
                <a:solidFill>
                  <a:schemeClr val="accent2">
                    <a:lumMod val="75000"/>
                  </a:schemeClr>
                </a:solidFill>
                <a:latin typeface="Arial" pitchFamily="34" charset="0"/>
                <a:cs typeface="Arial" pitchFamily="34" charset="0"/>
              </a:rPr>
              <a:t>rauma</a:t>
            </a:r>
          </a:p>
          <a:p>
            <a:pPr marL="0" indent="0">
              <a:buNone/>
            </a:pPr>
            <a:r>
              <a:rPr lang="en-US" altLang="ko-KR" dirty="0">
                <a:solidFill>
                  <a:schemeClr val="accent2">
                    <a:lumMod val="75000"/>
                  </a:schemeClr>
                </a:solidFill>
                <a:latin typeface="Arial" pitchFamily="34" charset="0"/>
                <a:cs typeface="Arial" pitchFamily="34" charset="0"/>
              </a:rPr>
              <a:t> </a:t>
            </a:r>
            <a:r>
              <a:rPr lang="en-US" altLang="ko-KR" dirty="0" smtClean="0">
                <a:solidFill>
                  <a:schemeClr val="accent2">
                    <a:lumMod val="75000"/>
                  </a:schemeClr>
                </a:solidFill>
                <a:latin typeface="Arial" pitchFamily="34" charset="0"/>
                <a:cs typeface="Arial" pitchFamily="34" charset="0"/>
              </a:rPr>
              <a:t>     thoracic trauma / cardiovascular trauma</a:t>
            </a:r>
          </a:p>
          <a:p>
            <a:pPr marL="0" indent="0">
              <a:buNone/>
            </a:pPr>
            <a:endParaRPr lang="en-US" altLang="ko-KR" dirty="0" smtClean="0">
              <a:latin typeface="Arial" pitchFamily="34" charset="0"/>
              <a:cs typeface="Arial" pitchFamily="34" charset="0"/>
            </a:endParaRPr>
          </a:p>
          <a:p>
            <a:r>
              <a:rPr lang="en-US" altLang="ko-KR" sz="3500" b="1" u="sng" dirty="0" smtClean="0">
                <a:solidFill>
                  <a:schemeClr val="tx2">
                    <a:lumMod val="75000"/>
                  </a:schemeClr>
                </a:solidFill>
                <a:latin typeface="Arial" pitchFamily="34" charset="0"/>
                <a:cs typeface="Arial" pitchFamily="34" charset="0"/>
              </a:rPr>
              <a:t>Education</a:t>
            </a:r>
            <a:r>
              <a:rPr lang="en-US" altLang="ko-KR" sz="3500" b="1" dirty="0" smtClean="0">
                <a:solidFill>
                  <a:schemeClr val="tx2">
                    <a:lumMod val="75000"/>
                  </a:schemeClr>
                </a:solidFill>
                <a:latin typeface="Arial" pitchFamily="34" charset="0"/>
                <a:cs typeface="Arial" pitchFamily="34" charset="0"/>
              </a:rPr>
              <a:t> of</a:t>
            </a:r>
            <a:r>
              <a:rPr lang="ko-KR" altLang="en-US" sz="3500" b="1" dirty="0" smtClean="0">
                <a:solidFill>
                  <a:schemeClr val="tx2">
                    <a:lumMod val="75000"/>
                  </a:schemeClr>
                </a:solidFill>
                <a:latin typeface="Arial" pitchFamily="34" charset="0"/>
                <a:cs typeface="Arial" pitchFamily="34" charset="0"/>
              </a:rPr>
              <a:t> </a:t>
            </a:r>
            <a:r>
              <a:rPr lang="en-US" altLang="ko-KR" sz="3500" b="1" dirty="0">
                <a:solidFill>
                  <a:schemeClr val="tx2">
                    <a:lumMod val="75000"/>
                  </a:schemeClr>
                </a:solidFill>
                <a:latin typeface="Arial" pitchFamily="34" charset="0"/>
                <a:cs typeface="Arial" pitchFamily="34" charset="0"/>
              </a:rPr>
              <a:t>T</a:t>
            </a:r>
            <a:r>
              <a:rPr lang="en-US" altLang="ko-KR" sz="3500" b="1" dirty="0" smtClean="0">
                <a:solidFill>
                  <a:schemeClr val="tx2">
                    <a:lumMod val="75000"/>
                  </a:schemeClr>
                </a:solidFill>
                <a:latin typeface="Arial" pitchFamily="34" charset="0"/>
                <a:cs typeface="Arial" pitchFamily="34" charset="0"/>
              </a:rPr>
              <a:t>rauma </a:t>
            </a:r>
            <a:r>
              <a:rPr lang="en-US" altLang="ko-KR" sz="3500" b="1" dirty="0">
                <a:solidFill>
                  <a:schemeClr val="tx2">
                    <a:lumMod val="75000"/>
                  </a:schemeClr>
                </a:solidFill>
                <a:latin typeface="Arial" pitchFamily="34" charset="0"/>
                <a:cs typeface="Arial" pitchFamily="34" charset="0"/>
              </a:rPr>
              <a:t>S</a:t>
            </a:r>
            <a:r>
              <a:rPr lang="en-US" altLang="ko-KR" sz="3500" b="1" dirty="0" smtClean="0">
                <a:solidFill>
                  <a:schemeClr val="tx2">
                    <a:lumMod val="75000"/>
                  </a:schemeClr>
                </a:solidFill>
                <a:latin typeface="Arial" pitchFamily="34" charset="0"/>
                <a:cs typeface="Arial" pitchFamily="34" charset="0"/>
              </a:rPr>
              <a:t>urgeon</a:t>
            </a:r>
          </a:p>
          <a:p>
            <a:pPr marL="0" indent="0">
              <a:buNone/>
            </a:pPr>
            <a:r>
              <a:rPr lang="en-US" altLang="ko-KR" dirty="0">
                <a:solidFill>
                  <a:schemeClr val="tx2">
                    <a:lumMod val="75000"/>
                  </a:schemeClr>
                </a:solidFill>
                <a:latin typeface="Arial" pitchFamily="34" charset="0"/>
                <a:cs typeface="Arial" pitchFamily="34" charset="0"/>
              </a:rPr>
              <a:t> </a:t>
            </a:r>
            <a:r>
              <a:rPr lang="en-US" altLang="ko-KR" dirty="0" smtClean="0">
                <a:solidFill>
                  <a:schemeClr val="tx2">
                    <a:lumMod val="75000"/>
                  </a:schemeClr>
                </a:solidFill>
                <a:latin typeface="Arial" pitchFamily="34" charset="0"/>
                <a:cs typeface="Arial" pitchFamily="34" charset="0"/>
              </a:rPr>
              <a:t>     general care / cardiothoracic management</a:t>
            </a:r>
            <a:endParaRPr lang="ko-KR" altLang="en-US" dirty="0">
              <a:solidFill>
                <a:schemeClr val="tx2">
                  <a:lumMod val="75000"/>
                </a:schemeClr>
              </a:solidFill>
              <a:latin typeface="Arial" pitchFamily="34" charset="0"/>
              <a:cs typeface="Arial" pitchFamily="34" charset="0"/>
            </a:endParaRPr>
          </a:p>
        </p:txBody>
      </p:sp>
    </p:spTree>
    <p:extLst>
      <p:ext uri="{BB962C8B-B14F-4D97-AF65-F5344CB8AC3E}">
        <p14:creationId xmlns="" xmlns:p14="http://schemas.microsoft.com/office/powerpoint/2010/main" val="310521412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b="1" dirty="0" smtClean="0">
                <a:latin typeface="Arial" pitchFamily="34" charset="0"/>
                <a:cs typeface="Arial" pitchFamily="34" charset="0"/>
              </a:rPr>
              <a:t>Discussion</a:t>
            </a:r>
            <a:endParaRPr lang="ko-KR" altLang="en-US" b="1" dirty="0">
              <a:latin typeface="Arial" pitchFamily="34" charset="0"/>
              <a:cs typeface="Arial" pitchFamily="34" charset="0"/>
            </a:endParaRPr>
          </a:p>
        </p:txBody>
      </p:sp>
      <p:sp>
        <p:nvSpPr>
          <p:cNvPr id="3" name="내용 개체 틀 2"/>
          <p:cNvSpPr>
            <a:spLocks noGrp="1"/>
          </p:cNvSpPr>
          <p:nvPr>
            <p:ph idx="1"/>
          </p:nvPr>
        </p:nvSpPr>
        <p:spPr/>
        <p:txBody>
          <a:bodyPr>
            <a:normAutofit fontScale="85000" lnSpcReduction="20000"/>
          </a:bodyPr>
          <a:lstStyle/>
          <a:p>
            <a:r>
              <a:rPr lang="en-US" altLang="ko-KR" sz="3600" b="1" dirty="0" smtClean="0">
                <a:latin typeface="Arial" pitchFamily="34" charset="0"/>
                <a:cs typeface="Arial" pitchFamily="34" charset="0"/>
              </a:rPr>
              <a:t>Care of trauma patients</a:t>
            </a:r>
            <a:endParaRPr lang="en-US" altLang="ko-KR" dirty="0" smtClean="0">
              <a:latin typeface="Arial" pitchFamily="34" charset="0"/>
              <a:cs typeface="Arial" pitchFamily="34" charset="0"/>
            </a:endParaRPr>
          </a:p>
          <a:p>
            <a:pPr>
              <a:buNone/>
            </a:pPr>
            <a:r>
              <a:rPr lang="en-US" altLang="ko-KR" dirty="0" smtClean="0">
                <a:latin typeface="Arial" pitchFamily="34" charset="0"/>
                <a:cs typeface="Arial" pitchFamily="34" charset="0"/>
              </a:rPr>
              <a:t>         more appealing &amp; sustainable alternative</a:t>
            </a:r>
          </a:p>
          <a:p>
            <a:pPr>
              <a:buNone/>
            </a:pPr>
            <a:r>
              <a:rPr lang="en-US" altLang="ko-KR" dirty="0" smtClean="0">
                <a:latin typeface="Arial" pitchFamily="34" charset="0"/>
                <a:cs typeface="Arial" pitchFamily="34" charset="0"/>
              </a:rPr>
              <a:t>            - financially sustainable  </a:t>
            </a:r>
          </a:p>
          <a:p>
            <a:pPr>
              <a:buNone/>
            </a:pPr>
            <a:r>
              <a:rPr lang="en-US" altLang="ko-KR" dirty="0" smtClean="0">
                <a:latin typeface="Arial" pitchFamily="34" charset="0"/>
                <a:cs typeface="Arial" pitchFamily="34" charset="0"/>
              </a:rPr>
              <a:t>            - more professionally attractive</a:t>
            </a:r>
          </a:p>
          <a:p>
            <a:r>
              <a:rPr lang="en-US" altLang="ko-KR" sz="3600" b="1" dirty="0" smtClean="0">
                <a:latin typeface="Arial" pitchFamily="34" charset="0"/>
                <a:cs typeface="Arial" pitchFamily="34" charset="0"/>
              </a:rPr>
              <a:t>Cardiothoracic-specific management</a:t>
            </a:r>
            <a:endParaRPr lang="en-US" altLang="ko-KR" dirty="0" smtClean="0">
              <a:latin typeface="Arial" pitchFamily="34" charset="0"/>
              <a:cs typeface="Arial" pitchFamily="34" charset="0"/>
            </a:endParaRPr>
          </a:p>
          <a:p>
            <a:pPr>
              <a:buNone/>
            </a:pPr>
            <a:r>
              <a:rPr lang="en-US" altLang="ko-KR" dirty="0" smtClean="0">
                <a:latin typeface="Arial" pitchFamily="34" charset="0"/>
                <a:cs typeface="Arial" pitchFamily="34" charset="0"/>
              </a:rPr>
              <a:t>            - Emergency thoracotomy</a:t>
            </a:r>
          </a:p>
          <a:p>
            <a:pPr>
              <a:buNone/>
            </a:pPr>
            <a:r>
              <a:rPr lang="en-US" altLang="ko-KR" dirty="0" smtClean="0">
                <a:latin typeface="Arial" pitchFamily="34" charset="0"/>
                <a:cs typeface="Arial" pitchFamily="34" charset="0"/>
              </a:rPr>
              <a:t>            - Airway management</a:t>
            </a:r>
          </a:p>
          <a:p>
            <a:pPr>
              <a:buNone/>
            </a:pPr>
            <a:r>
              <a:rPr lang="en-US" altLang="ko-KR" dirty="0">
                <a:latin typeface="Arial" pitchFamily="34" charset="0"/>
                <a:cs typeface="Arial" pitchFamily="34" charset="0"/>
              </a:rPr>
              <a:t> </a:t>
            </a:r>
            <a:r>
              <a:rPr lang="en-US" altLang="ko-KR" dirty="0" smtClean="0">
                <a:latin typeface="Arial" pitchFamily="34" charset="0"/>
                <a:cs typeface="Arial" pitchFamily="34" charset="0"/>
              </a:rPr>
              <a:t>           - MRF/SF, </a:t>
            </a:r>
            <a:r>
              <a:rPr lang="en-US" altLang="ko-KR" dirty="0">
                <a:latin typeface="Arial" pitchFamily="34" charset="0"/>
                <a:cs typeface="Arial" pitchFamily="34" charset="0"/>
              </a:rPr>
              <a:t>F</a:t>
            </a:r>
            <a:r>
              <a:rPr lang="en-US" altLang="ko-KR" dirty="0" smtClean="0">
                <a:latin typeface="Arial" pitchFamily="34" charset="0"/>
                <a:cs typeface="Arial" pitchFamily="34" charset="0"/>
              </a:rPr>
              <a:t>lail chest</a:t>
            </a:r>
          </a:p>
          <a:p>
            <a:pPr>
              <a:buNone/>
            </a:pPr>
            <a:r>
              <a:rPr lang="en-US" altLang="ko-KR" dirty="0" smtClean="0">
                <a:latin typeface="Arial" pitchFamily="34" charset="0"/>
                <a:cs typeface="Arial" pitchFamily="34" charset="0"/>
              </a:rPr>
              <a:t>            - Cardiovascular trauma</a:t>
            </a:r>
          </a:p>
          <a:p>
            <a:pPr>
              <a:buNone/>
            </a:pPr>
            <a:r>
              <a:rPr lang="en-US" altLang="ko-KR" dirty="0">
                <a:latin typeface="Arial" pitchFamily="34" charset="0"/>
                <a:cs typeface="Arial" pitchFamily="34" charset="0"/>
              </a:rPr>
              <a:t> </a:t>
            </a:r>
            <a:r>
              <a:rPr lang="en-US" altLang="ko-KR" dirty="0" smtClean="0">
                <a:latin typeface="Arial" pitchFamily="34" charset="0"/>
                <a:cs typeface="Arial" pitchFamily="34" charset="0"/>
              </a:rPr>
              <a:t>           - CPB / DHCA</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3600" b="1" dirty="0">
                <a:latin typeface="Arial" pitchFamily="34" charset="0"/>
                <a:cs typeface="Arial" pitchFamily="34" charset="0"/>
              </a:rPr>
              <a:t>Early Management of </a:t>
            </a:r>
            <a:r>
              <a:rPr lang="en-US" altLang="ko-KR" sz="3600" b="1" dirty="0" smtClean="0">
                <a:latin typeface="Arial" pitchFamily="34" charset="0"/>
                <a:cs typeface="Arial" pitchFamily="34" charset="0"/>
              </a:rPr>
              <a:t>Severe Tr</a:t>
            </a:r>
            <a:r>
              <a:rPr lang="en-US" altLang="ko-KR" sz="3600" b="1" dirty="0" smtClean="0"/>
              <a:t>auma</a:t>
            </a:r>
            <a:endParaRPr lang="ko-KR" altLang="en-US" sz="3600" b="1" dirty="0"/>
          </a:p>
        </p:txBody>
      </p:sp>
      <p:sp>
        <p:nvSpPr>
          <p:cNvPr id="3" name="내용 개체 틀 2"/>
          <p:cNvSpPr>
            <a:spLocks noGrp="1"/>
          </p:cNvSpPr>
          <p:nvPr>
            <p:ph idx="1"/>
          </p:nvPr>
        </p:nvSpPr>
        <p:spPr/>
        <p:txBody>
          <a:bodyPr>
            <a:noAutofit/>
          </a:bodyPr>
          <a:lstStyle/>
          <a:p>
            <a:r>
              <a:rPr lang="en-US" altLang="ko-KR" sz="2800" b="1" u="sng" dirty="0" err="1">
                <a:solidFill>
                  <a:schemeClr val="tx1">
                    <a:lumMod val="75000"/>
                    <a:lumOff val="25000"/>
                  </a:schemeClr>
                </a:solidFill>
                <a:latin typeface="Arial" pitchFamily="34" charset="0"/>
                <a:cs typeface="Arial" pitchFamily="34" charset="0"/>
              </a:rPr>
              <a:t>Prehospital</a:t>
            </a:r>
            <a:r>
              <a:rPr lang="en-US" altLang="ko-KR" sz="2800" b="1" u="sng" dirty="0">
                <a:solidFill>
                  <a:schemeClr val="tx1">
                    <a:lumMod val="75000"/>
                    <a:lumOff val="25000"/>
                  </a:schemeClr>
                </a:solidFill>
                <a:latin typeface="Arial" pitchFamily="34" charset="0"/>
                <a:cs typeface="Arial" pitchFamily="34" charset="0"/>
              </a:rPr>
              <a:t> Level</a:t>
            </a:r>
            <a:endParaRPr lang="ko-KR" altLang="ko-KR" sz="2800" dirty="0">
              <a:solidFill>
                <a:schemeClr val="tx1">
                  <a:lumMod val="75000"/>
                  <a:lumOff val="25000"/>
                </a:schemeClr>
              </a:solidFill>
              <a:latin typeface="Arial" pitchFamily="34" charset="0"/>
              <a:cs typeface="Arial" pitchFamily="34" charset="0"/>
            </a:endParaRPr>
          </a:p>
          <a:p>
            <a:pPr marL="0" indent="0">
              <a:buNone/>
            </a:pPr>
            <a:r>
              <a:rPr lang="en-US" altLang="ko-KR" sz="2800" dirty="0">
                <a:solidFill>
                  <a:schemeClr val="tx1">
                    <a:lumMod val="75000"/>
                    <a:lumOff val="25000"/>
                  </a:schemeClr>
                </a:solidFill>
                <a:latin typeface="Arial" pitchFamily="34" charset="0"/>
                <a:cs typeface="Arial" pitchFamily="34" charset="0"/>
              </a:rPr>
              <a:t> </a:t>
            </a:r>
            <a:r>
              <a:rPr lang="en-US" altLang="ko-KR" sz="2800" dirty="0" smtClean="0">
                <a:solidFill>
                  <a:schemeClr val="tx1">
                    <a:lumMod val="75000"/>
                    <a:lumOff val="25000"/>
                  </a:schemeClr>
                </a:solidFill>
                <a:latin typeface="Arial" pitchFamily="34" charset="0"/>
                <a:cs typeface="Arial" pitchFamily="34" charset="0"/>
              </a:rPr>
              <a:t>        </a:t>
            </a:r>
            <a:r>
              <a:rPr lang="en-US" altLang="ko-KR" sz="2800" dirty="0" err="1" smtClean="0">
                <a:solidFill>
                  <a:schemeClr val="tx1">
                    <a:lumMod val="75000"/>
                    <a:lumOff val="25000"/>
                  </a:schemeClr>
                </a:solidFill>
                <a:latin typeface="Arial" pitchFamily="34" charset="0"/>
                <a:cs typeface="Arial" pitchFamily="34" charset="0"/>
              </a:rPr>
              <a:t>Cricothyroidotomy</a:t>
            </a:r>
            <a:r>
              <a:rPr lang="en-US" altLang="ko-KR" sz="2800" dirty="0" smtClean="0">
                <a:solidFill>
                  <a:schemeClr val="tx1">
                    <a:lumMod val="75000"/>
                    <a:lumOff val="25000"/>
                  </a:schemeClr>
                </a:solidFill>
                <a:latin typeface="Arial" pitchFamily="34" charset="0"/>
                <a:cs typeface="Arial" pitchFamily="34" charset="0"/>
              </a:rPr>
              <a:t> </a:t>
            </a:r>
            <a:endParaRPr lang="ko-KR" altLang="ko-KR" sz="2800" dirty="0">
              <a:solidFill>
                <a:schemeClr val="tx1">
                  <a:lumMod val="75000"/>
                  <a:lumOff val="25000"/>
                </a:schemeClr>
              </a:solidFill>
              <a:latin typeface="Arial" pitchFamily="34" charset="0"/>
              <a:cs typeface="Arial" pitchFamily="34" charset="0"/>
            </a:endParaRPr>
          </a:p>
          <a:p>
            <a:pPr marL="0" indent="0">
              <a:buNone/>
            </a:pPr>
            <a:r>
              <a:rPr lang="en-US" altLang="ko-KR" sz="2800" dirty="0">
                <a:solidFill>
                  <a:schemeClr val="tx1">
                    <a:lumMod val="75000"/>
                    <a:lumOff val="25000"/>
                  </a:schemeClr>
                </a:solidFill>
                <a:latin typeface="Arial" pitchFamily="34" charset="0"/>
                <a:cs typeface="Arial" pitchFamily="34" charset="0"/>
              </a:rPr>
              <a:t> </a:t>
            </a:r>
            <a:r>
              <a:rPr lang="en-US" altLang="ko-KR" sz="2800" dirty="0" smtClean="0">
                <a:solidFill>
                  <a:schemeClr val="tx1">
                    <a:lumMod val="75000"/>
                    <a:lumOff val="25000"/>
                  </a:schemeClr>
                </a:solidFill>
                <a:latin typeface="Arial" pitchFamily="34" charset="0"/>
                <a:cs typeface="Arial" pitchFamily="34" charset="0"/>
              </a:rPr>
              <a:t>        Closed </a:t>
            </a:r>
            <a:r>
              <a:rPr lang="en-US" altLang="ko-KR" sz="2800" dirty="0" err="1">
                <a:solidFill>
                  <a:schemeClr val="tx1">
                    <a:lumMod val="75000"/>
                    <a:lumOff val="25000"/>
                  </a:schemeClr>
                </a:solidFill>
                <a:latin typeface="Arial" pitchFamily="34" charset="0"/>
                <a:cs typeface="Arial" pitchFamily="34" charset="0"/>
              </a:rPr>
              <a:t>thoracostomy</a:t>
            </a:r>
            <a:endParaRPr lang="ko-KR" altLang="ko-KR" sz="2800" dirty="0">
              <a:solidFill>
                <a:schemeClr val="tx1">
                  <a:lumMod val="75000"/>
                  <a:lumOff val="25000"/>
                </a:schemeClr>
              </a:solidFill>
              <a:latin typeface="Arial" pitchFamily="34" charset="0"/>
              <a:cs typeface="Arial" pitchFamily="34" charset="0"/>
            </a:endParaRPr>
          </a:p>
          <a:p>
            <a:pPr marL="0" indent="0">
              <a:buNone/>
            </a:pPr>
            <a:r>
              <a:rPr lang="en-US" altLang="ko-KR" sz="2800" dirty="0">
                <a:solidFill>
                  <a:schemeClr val="tx1">
                    <a:lumMod val="75000"/>
                    <a:lumOff val="25000"/>
                  </a:schemeClr>
                </a:solidFill>
                <a:latin typeface="Arial" pitchFamily="34" charset="0"/>
                <a:cs typeface="Arial" pitchFamily="34" charset="0"/>
              </a:rPr>
              <a:t> </a:t>
            </a:r>
            <a:r>
              <a:rPr lang="en-US" altLang="ko-KR" sz="2800" dirty="0" smtClean="0">
                <a:solidFill>
                  <a:schemeClr val="tx1">
                    <a:lumMod val="75000"/>
                    <a:lumOff val="25000"/>
                  </a:schemeClr>
                </a:solidFill>
                <a:latin typeface="Arial" pitchFamily="34" charset="0"/>
                <a:cs typeface="Arial" pitchFamily="34" charset="0"/>
              </a:rPr>
              <a:t>        </a:t>
            </a:r>
            <a:r>
              <a:rPr lang="en-US" altLang="ko-KR" sz="2800" dirty="0" err="1" smtClean="0">
                <a:solidFill>
                  <a:schemeClr val="tx1">
                    <a:lumMod val="75000"/>
                    <a:lumOff val="25000"/>
                  </a:schemeClr>
                </a:solidFill>
                <a:latin typeface="Arial" pitchFamily="34" charset="0"/>
                <a:cs typeface="Arial" pitchFamily="34" charset="0"/>
              </a:rPr>
              <a:t>Pericardiocentesis</a:t>
            </a:r>
            <a:r>
              <a:rPr lang="en-US" altLang="ko-KR" sz="2800" dirty="0" smtClean="0">
                <a:solidFill>
                  <a:schemeClr val="tx1">
                    <a:lumMod val="75000"/>
                    <a:lumOff val="25000"/>
                  </a:schemeClr>
                </a:solidFill>
                <a:latin typeface="Arial" pitchFamily="34" charset="0"/>
                <a:cs typeface="Arial" pitchFamily="34" charset="0"/>
              </a:rPr>
              <a:t> / </a:t>
            </a:r>
            <a:r>
              <a:rPr lang="en-US" altLang="ko-KR" sz="2800" dirty="0" err="1" smtClean="0">
                <a:solidFill>
                  <a:schemeClr val="tx1">
                    <a:lumMod val="75000"/>
                    <a:lumOff val="25000"/>
                  </a:schemeClr>
                </a:solidFill>
                <a:latin typeface="Arial" pitchFamily="34" charset="0"/>
                <a:cs typeface="Arial" pitchFamily="34" charset="0"/>
              </a:rPr>
              <a:t>Paracentesis</a:t>
            </a:r>
            <a:endParaRPr lang="ko-KR" altLang="ko-KR" sz="2800" dirty="0">
              <a:solidFill>
                <a:schemeClr val="tx1">
                  <a:lumMod val="75000"/>
                  <a:lumOff val="25000"/>
                </a:schemeClr>
              </a:solidFill>
              <a:latin typeface="Arial" pitchFamily="34" charset="0"/>
              <a:cs typeface="Arial" pitchFamily="34" charset="0"/>
            </a:endParaRPr>
          </a:p>
          <a:p>
            <a:pPr marL="0" indent="0">
              <a:buNone/>
            </a:pPr>
            <a:r>
              <a:rPr lang="en-US" altLang="ko-KR" sz="2800" dirty="0">
                <a:solidFill>
                  <a:schemeClr val="tx1">
                    <a:lumMod val="75000"/>
                    <a:lumOff val="25000"/>
                  </a:schemeClr>
                </a:solidFill>
                <a:latin typeface="Arial" pitchFamily="34" charset="0"/>
                <a:cs typeface="Arial" pitchFamily="34" charset="0"/>
              </a:rPr>
              <a:t> </a:t>
            </a:r>
            <a:r>
              <a:rPr lang="en-US" altLang="ko-KR" sz="2800" dirty="0" smtClean="0">
                <a:solidFill>
                  <a:schemeClr val="tx1">
                    <a:lumMod val="75000"/>
                    <a:lumOff val="25000"/>
                  </a:schemeClr>
                </a:solidFill>
                <a:latin typeface="Arial" pitchFamily="34" charset="0"/>
                <a:cs typeface="Arial" pitchFamily="34" charset="0"/>
              </a:rPr>
              <a:t>        ET </a:t>
            </a:r>
            <a:r>
              <a:rPr lang="en-US" altLang="ko-KR" sz="2800" dirty="0">
                <a:solidFill>
                  <a:schemeClr val="tx1">
                    <a:lumMod val="75000"/>
                    <a:lumOff val="25000"/>
                  </a:schemeClr>
                </a:solidFill>
                <a:latin typeface="Arial" pitchFamily="34" charset="0"/>
                <a:cs typeface="Arial" pitchFamily="34" charset="0"/>
              </a:rPr>
              <a:t>: clamping of thoracic </a:t>
            </a:r>
            <a:r>
              <a:rPr lang="en-US" altLang="ko-KR" sz="2800" dirty="0" smtClean="0">
                <a:solidFill>
                  <a:schemeClr val="tx1">
                    <a:lumMod val="75000"/>
                    <a:lumOff val="25000"/>
                  </a:schemeClr>
                </a:solidFill>
                <a:latin typeface="Arial" pitchFamily="34" charset="0"/>
                <a:cs typeface="Arial" pitchFamily="34" charset="0"/>
              </a:rPr>
              <a:t>aorta</a:t>
            </a:r>
            <a:endParaRPr lang="ko-KR" altLang="ko-KR" sz="2800" dirty="0">
              <a:solidFill>
                <a:schemeClr val="tx1">
                  <a:lumMod val="75000"/>
                  <a:lumOff val="25000"/>
                </a:schemeClr>
              </a:solidFill>
              <a:latin typeface="Arial" pitchFamily="34" charset="0"/>
              <a:cs typeface="Arial" pitchFamily="34" charset="0"/>
            </a:endParaRPr>
          </a:p>
          <a:p>
            <a:r>
              <a:rPr lang="en-US" altLang="ko-KR" sz="2800" b="1" u="sng" dirty="0">
                <a:latin typeface="Arial" pitchFamily="34" charset="0"/>
                <a:cs typeface="Arial" pitchFamily="34" charset="0"/>
              </a:rPr>
              <a:t>Hospital </a:t>
            </a:r>
            <a:r>
              <a:rPr lang="en-US" altLang="ko-KR" sz="2800" b="1" u="sng" dirty="0" smtClean="0">
                <a:latin typeface="Arial" pitchFamily="34" charset="0"/>
                <a:cs typeface="Arial" pitchFamily="34" charset="0"/>
              </a:rPr>
              <a:t>Level</a:t>
            </a:r>
            <a:endParaRPr lang="en-US" altLang="ko-KR" sz="2800" dirty="0">
              <a:latin typeface="Arial" pitchFamily="34" charset="0"/>
              <a:cs typeface="Arial" pitchFamily="34" charset="0"/>
            </a:endParaRPr>
          </a:p>
          <a:p>
            <a:pPr marL="0" indent="0">
              <a:buNone/>
            </a:pPr>
            <a:r>
              <a:rPr lang="en-US" altLang="ko-KR" sz="2800" dirty="0">
                <a:latin typeface="Arial" pitchFamily="34" charset="0"/>
                <a:cs typeface="Arial" pitchFamily="34" charset="0"/>
              </a:rPr>
              <a:t> </a:t>
            </a:r>
            <a:r>
              <a:rPr lang="en-US" altLang="ko-KR" sz="2800" dirty="0" smtClean="0">
                <a:latin typeface="Arial" pitchFamily="34" charset="0"/>
                <a:cs typeface="Arial" pitchFamily="34" charset="0"/>
              </a:rPr>
              <a:t>        Tracheostomy </a:t>
            </a:r>
            <a:endParaRPr lang="ko-KR" altLang="ko-KR" sz="2800" dirty="0">
              <a:latin typeface="Arial" pitchFamily="34" charset="0"/>
              <a:cs typeface="Arial" pitchFamily="34" charset="0"/>
            </a:endParaRPr>
          </a:p>
          <a:p>
            <a:pPr marL="0" indent="0">
              <a:buNone/>
            </a:pPr>
            <a:r>
              <a:rPr lang="en-US" altLang="ko-KR" sz="2800" dirty="0" smtClean="0">
                <a:latin typeface="Arial" pitchFamily="34" charset="0"/>
                <a:cs typeface="Arial" pitchFamily="34" charset="0"/>
              </a:rPr>
              <a:t>         EDT </a:t>
            </a:r>
            <a:r>
              <a:rPr lang="en-US" altLang="ko-KR" sz="2800" dirty="0">
                <a:latin typeface="Arial" pitchFamily="34" charset="0"/>
                <a:cs typeface="Arial" pitchFamily="34" charset="0"/>
              </a:rPr>
              <a:t>: open cardiac </a:t>
            </a:r>
            <a:r>
              <a:rPr lang="en-US" altLang="ko-KR" sz="2800" dirty="0" smtClean="0">
                <a:latin typeface="Arial" pitchFamily="34" charset="0"/>
                <a:cs typeface="Arial" pitchFamily="34" charset="0"/>
              </a:rPr>
              <a:t>massage</a:t>
            </a:r>
          </a:p>
          <a:p>
            <a:pPr marL="0" indent="0">
              <a:buNone/>
            </a:pPr>
            <a:r>
              <a:rPr lang="en-US" altLang="ko-KR" sz="2800" dirty="0">
                <a:latin typeface="Arial" pitchFamily="34" charset="0"/>
                <a:cs typeface="Arial" pitchFamily="34" charset="0"/>
              </a:rPr>
              <a:t> </a:t>
            </a:r>
            <a:r>
              <a:rPr lang="en-US" altLang="ko-KR" sz="2800" dirty="0" smtClean="0">
                <a:latin typeface="Arial" pitchFamily="34" charset="0"/>
                <a:cs typeface="Arial" pitchFamily="34" charset="0"/>
              </a:rPr>
              <a:t>                   repair </a:t>
            </a:r>
            <a:r>
              <a:rPr lang="en-US" altLang="ko-KR" sz="2800" dirty="0">
                <a:latin typeface="Arial" pitchFamily="34" charset="0"/>
                <a:cs typeface="Arial" pitchFamily="34" charset="0"/>
              </a:rPr>
              <a:t>of penetrating cardiac wound</a:t>
            </a:r>
            <a:endParaRPr lang="ko-KR" altLang="en-US" sz="2800" dirty="0">
              <a:latin typeface="Arial" pitchFamily="34" charset="0"/>
              <a:cs typeface="Arial" pitchFamily="34" charset="0"/>
            </a:endParaRPr>
          </a:p>
        </p:txBody>
      </p:sp>
    </p:spTree>
    <p:extLst>
      <p:ext uri="{BB962C8B-B14F-4D97-AF65-F5344CB8AC3E}">
        <p14:creationId xmlns="" xmlns:p14="http://schemas.microsoft.com/office/powerpoint/2010/main" val="33535751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3200" dirty="0" err="1" smtClean="0">
                <a:latin typeface="Arial" pitchFamily="34" charset="0"/>
                <a:cs typeface="Arial" pitchFamily="34" charset="0"/>
              </a:rPr>
              <a:t>Pericardiocentesis</a:t>
            </a:r>
            <a:r>
              <a:rPr lang="en-US" altLang="ko-KR" sz="3200" dirty="0">
                <a:latin typeface="Arial" pitchFamily="34" charset="0"/>
                <a:cs typeface="Arial" pitchFamily="34" charset="0"/>
              </a:rPr>
              <a:t> </a:t>
            </a:r>
            <a:r>
              <a:rPr lang="en-US" altLang="ko-KR" sz="3200" dirty="0" smtClean="0">
                <a:latin typeface="Arial" pitchFamily="34" charset="0"/>
                <a:cs typeface="Arial" pitchFamily="34" charset="0"/>
              </a:rPr>
              <a:t>/ Pericardial </a:t>
            </a:r>
            <a:r>
              <a:rPr lang="en-US" altLang="ko-KR" sz="3200" dirty="0">
                <a:latin typeface="Arial" pitchFamily="34" charset="0"/>
                <a:cs typeface="Arial" pitchFamily="34" charset="0"/>
              </a:rPr>
              <a:t>window </a:t>
            </a:r>
            <a:r>
              <a:rPr lang="en-US" altLang="ko-KR" sz="3200" dirty="0" smtClean="0">
                <a:latin typeface="Arial" pitchFamily="34" charset="0"/>
                <a:cs typeface="Arial" pitchFamily="34" charset="0"/>
              </a:rPr>
              <a:t>?</a:t>
            </a:r>
            <a:endParaRPr lang="ko-KR" altLang="en-US" sz="3200" dirty="0">
              <a:latin typeface="Arial" pitchFamily="34" charset="0"/>
              <a:cs typeface="Arial" pitchFamily="34" charset="0"/>
            </a:endParaRPr>
          </a:p>
        </p:txBody>
      </p:sp>
      <p:pic>
        <p:nvPicPr>
          <p:cNvPr id="4" name="Picture 2" descr="http://history.amedd.army.mil/booksdocs/wwii/thoracicsurgeryvolii/chapter2figure20.jpg"/>
          <p:cNvPicPr>
            <a:picLocks noGrp="1" noChangeAspect="1" noChangeArrowheads="1"/>
          </p:cNvPicPr>
          <p:nvPr>
            <p:ph idx="1"/>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3528" y="1700808"/>
            <a:ext cx="3901393" cy="45365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4" descr="C:\Documents and Settings\Master\My Documents\My Pictures\Pericardial window(SubX).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427984" y="2276872"/>
            <a:ext cx="4538964" cy="31470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0589452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9" name="Picture 3" descr="leftlateral"/>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575651" y="0"/>
            <a:ext cx="4585409" cy="34390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900" name="Picture 4" descr="pericardium"/>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758" y="0"/>
            <a:ext cx="4585409" cy="34390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901" name="Picture 5" descr="cardiacmass"/>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883" y="3421849"/>
            <a:ext cx="4581534" cy="34361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902" name="Picture 6" descr="cardiorrhaphyb"/>
          <p:cNvPicPr>
            <a:picLocks noGrp="1" noChangeAspect="1" noChangeArrowheads="1"/>
          </p:cNvPicPr>
          <p:nvPr>
            <p:ph idx="4294967295"/>
          </p:nvPr>
        </p:nvPicPr>
        <p:blipFill>
          <a:blip r:embed="rId6" cstate="print">
            <a:extLst>
              <a:ext uri="{28A0092B-C50C-407E-A947-70E740481C1C}">
                <a14:useLocalDpi xmlns="" xmlns:a14="http://schemas.microsoft.com/office/drawing/2010/main" val="0"/>
              </a:ext>
            </a:extLst>
          </a:blip>
          <a:srcRect/>
          <a:stretch>
            <a:fillRect/>
          </a:stretch>
        </p:blipFill>
        <p:spPr>
          <a:xfrm>
            <a:off x="4578547" y="3429000"/>
            <a:ext cx="4572000" cy="3429000"/>
          </a:xfrm>
          <a:noFill/>
        </p:spPr>
      </p:pic>
    </p:spTree>
    <p:extLst>
      <p:ext uri="{BB962C8B-B14F-4D97-AF65-F5344CB8AC3E}">
        <p14:creationId xmlns="" xmlns:p14="http://schemas.microsoft.com/office/powerpoint/2010/main" val="16659740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body" idx="4294967295"/>
          </p:nvPr>
        </p:nvSpPr>
        <p:spPr>
          <a:xfrm>
            <a:off x="684390" y="1484314"/>
            <a:ext cx="7943144" cy="4395787"/>
          </a:xfrm>
        </p:spPr>
        <p:txBody>
          <a:bodyPr/>
          <a:lstStyle/>
          <a:p>
            <a:pPr eaLnBrk="1" hangingPunct="1">
              <a:lnSpc>
                <a:spcPct val="80000"/>
              </a:lnSpc>
              <a:buFont typeface="Wingdings" pitchFamily="2" charset="2"/>
              <a:buNone/>
            </a:pPr>
            <a:r>
              <a:rPr lang="en-US" altLang="ko-KR" sz="2400" b="1" u="sng" dirty="0" smtClean="0">
                <a:latin typeface="Arial" pitchFamily="34" charset="0"/>
                <a:cs typeface="Arial" pitchFamily="34" charset="0"/>
              </a:rPr>
              <a:t>Accepted Indications</a:t>
            </a:r>
            <a:r>
              <a:rPr lang="en-US" altLang="ko-KR" sz="2400" b="1" dirty="0" smtClean="0">
                <a:latin typeface="Arial" pitchFamily="34" charset="0"/>
                <a:cs typeface="Arial" pitchFamily="34" charset="0"/>
              </a:rPr>
              <a:t> </a:t>
            </a:r>
            <a:r>
              <a:rPr lang="en-US" altLang="ko-KR" sz="2000" b="1" dirty="0" smtClean="0">
                <a:latin typeface="Arial" pitchFamily="34" charset="0"/>
                <a:cs typeface="Arial" pitchFamily="34" charset="0"/>
              </a:rPr>
              <a:t>; selected patients</a:t>
            </a:r>
          </a:p>
          <a:p>
            <a:pPr eaLnBrk="1" hangingPunct="1">
              <a:lnSpc>
                <a:spcPct val="80000"/>
              </a:lnSpc>
              <a:buFont typeface="Wingdings" pitchFamily="2" charset="2"/>
              <a:buChar char="§"/>
            </a:pPr>
            <a:r>
              <a:rPr lang="en-US" altLang="ko-KR" sz="2000" dirty="0" smtClean="0">
                <a:latin typeface="Arial" pitchFamily="34" charset="0"/>
                <a:cs typeface="Arial" pitchFamily="34" charset="0"/>
              </a:rPr>
              <a:t>Penetrating thoracic injury</a:t>
            </a:r>
          </a:p>
          <a:p>
            <a:pPr eaLnBrk="1" hangingPunct="1">
              <a:lnSpc>
                <a:spcPct val="80000"/>
              </a:lnSpc>
              <a:buFontTx/>
              <a:buNone/>
            </a:pPr>
            <a:r>
              <a:rPr lang="en-US" altLang="ko-KR" sz="2000" dirty="0" smtClean="0">
                <a:latin typeface="Arial" pitchFamily="34" charset="0"/>
                <a:cs typeface="Arial" pitchFamily="34" charset="0"/>
              </a:rPr>
              <a:t>        - Traumatic arrest with previously witnessed cardiac activity </a:t>
            </a:r>
          </a:p>
          <a:p>
            <a:pPr eaLnBrk="1" hangingPunct="1">
              <a:lnSpc>
                <a:spcPct val="80000"/>
              </a:lnSpc>
              <a:buFontTx/>
              <a:buNone/>
            </a:pPr>
            <a:r>
              <a:rPr lang="en-US" altLang="ko-KR" sz="2000" dirty="0" smtClean="0">
                <a:latin typeface="Arial" pitchFamily="34" charset="0"/>
                <a:cs typeface="Arial" pitchFamily="34" charset="0"/>
              </a:rPr>
              <a:t>        - Unresponsive hypotension (BP &lt; 70 mmHg) </a:t>
            </a:r>
          </a:p>
          <a:p>
            <a:pPr eaLnBrk="1" hangingPunct="1">
              <a:lnSpc>
                <a:spcPct val="80000"/>
              </a:lnSpc>
              <a:buFont typeface="Wingdings" pitchFamily="2" charset="2"/>
              <a:buNone/>
            </a:pPr>
            <a:r>
              <a:rPr lang="en-US" altLang="ko-KR" sz="2000" dirty="0" smtClean="0">
                <a:latin typeface="Arial" pitchFamily="34" charset="0"/>
                <a:cs typeface="Arial" pitchFamily="34" charset="0"/>
              </a:rPr>
              <a:t>       </a:t>
            </a:r>
          </a:p>
          <a:p>
            <a:pPr eaLnBrk="1" hangingPunct="1">
              <a:lnSpc>
                <a:spcPct val="80000"/>
              </a:lnSpc>
              <a:buFont typeface="Wingdings" pitchFamily="2" charset="2"/>
              <a:buChar char="§"/>
            </a:pPr>
            <a:r>
              <a:rPr lang="en-US" altLang="ko-KR" sz="2000" dirty="0" smtClean="0">
                <a:latin typeface="Arial" pitchFamily="34" charset="0"/>
                <a:cs typeface="Arial" pitchFamily="34" charset="0"/>
              </a:rPr>
              <a:t>Blunt thoracic injury</a:t>
            </a:r>
          </a:p>
          <a:p>
            <a:pPr eaLnBrk="1" hangingPunct="1">
              <a:lnSpc>
                <a:spcPct val="80000"/>
              </a:lnSpc>
              <a:buFontTx/>
              <a:buNone/>
            </a:pPr>
            <a:r>
              <a:rPr lang="en-US" altLang="ko-KR" sz="2000" dirty="0" smtClean="0">
                <a:latin typeface="Arial" pitchFamily="34" charset="0"/>
                <a:cs typeface="Arial" pitchFamily="34" charset="0"/>
              </a:rPr>
              <a:t>        - Unresponsive hypotension (BP &lt; 70 mmHg)</a:t>
            </a:r>
          </a:p>
          <a:p>
            <a:pPr eaLnBrk="1" hangingPunct="1">
              <a:lnSpc>
                <a:spcPct val="80000"/>
              </a:lnSpc>
              <a:buFontTx/>
              <a:buNone/>
            </a:pPr>
            <a:r>
              <a:rPr lang="en-US" altLang="ko-KR" sz="2000" dirty="0" smtClean="0">
                <a:latin typeface="Arial" pitchFamily="34" charset="0"/>
                <a:cs typeface="Arial" pitchFamily="34" charset="0"/>
              </a:rPr>
              <a:t>        - Rapid exsanguination from chest tube (&gt; 1500 ml)</a:t>
            </a:r>
          </a:p>
          <a:p>
            <a:pPr eaLnBrk="1" hangingPunct="1">
              <a:lnSpc>
                <a:spcPct val="80000"/>
              </a:lnSpc>
              <a:buFont typeface="Wingdings" pitchFamily="2" charset="2"/>
              <a:buNone/>
            </a:pPr>
            <a:endParaRPr lang="en-US" altLang="ko-KR" sz="1800" b="1" dirty="0" smtClean="0">
              <a:latin typeface="Arial" pitchFamily="34" charset="0"/>
              <a:cs typeface="Arial" pitchFamily="34" charset="0"/>
            </a:endParaRPr>
          </a:p>
          <a:p>
            <a:pPr eaLnBrk="1" hangingPunct="1">
              <a:lnSpc>
                <a:spcPct val="80000"/>
              </a:lnSpc>
              <a:buFont typeface="Wingdings" pitchFamily="2" charset="2"/>
              <a:buNone/>
            </a:pPr>
            <a:r>
              <a:rPr lang="en-US" altLang="ko-KR" sz="2400" b="1" u="sng" dirty="0" smtClean="0">
                <a:solidFill>
                  <a:schemeClr val="tx1">
                    <a:lumMod val="75000"/>
                    <a:lumOff val="25000"/>
                  </a:schemeClr>
                </a:solidFill>
                <a:latin typeface="Arial" pitchFamily="34" charset="0"/>
                <a:cs typeface="Arial" pitchFamily="34" charset="0"/>
              </a:rPr>
              <a:t>Contraindications</a:t>
            </a:r>
            <a:r>
              <a:rPr lang="en-US" altLang="ko-KR" sz="2000" b="1" dirty="0" smtClean="0">
                <a:solidFill>
                  <a:schemeClr val="tx1">
                    <a:lumMod val="75000"/>
                    <a:lumOff val="25000"/>
                  </a:schemeClr>
                </a:solidFill>
                <a:latin typeface="Arial" pitchFamily="34" charset="0"/>
                <a:cs typeface="Arial" pitchFamily="34" charset="0"/>
              </a:rPr>
              <a:t> ; unnecessary thoracotomy</a:t>
            </a:r>
          </a:p>
          <a:p>
            <a:pPr eaLnBrk="1" hangingPunct="1">
              <a:lnSpc>
                <a:spcPct val="80000"/>
              </a:lnSpc>
              <a:buFont typeface="Wingdings" pitchFamily="2" charset="2"/>
              <a:buChar char="§"/>
            </a:pPr>
            <a:r>
              <a:rPr lang="en-US" altLang="ko-KR" sz="2000" dirty="0" smtClean="0">
                <a:solidFill>
                  <a:schemeClr val="tx1">
                    <a:lumMod val="75000"/>
                    <a:lumOff val="25000"/>
                  </a:schemeClr>
                </a:solidFill>
                <a:latin typeface="Arial" pitchFamily="34" charset="0"/>
                <a:cs typeface="Arial" pitchFamily="34" charset="0"/>
              </a:rPr>
              <a:t>Blunt injuries</a:t>
            </a:r>
          </a:p>
          <a:p>
            <a:pPr eaLnBrk="1" hangingPunct="1">
              <a:lnSpc>
                <a:spcPct val="80000"/>
              </a:lnSpc>
              <a:buFontTx/>
              <a:buNone/>
            </a:pPr>
            <a:r>
              <a:rPr lang="en-US" altLang="ko-KR" sz="2000" dirty="0" smtClean="0">
                <a:solidFill>
                  <a:schemeClr val="tx1">
                    <a:lumMod val="75000"/>
                    <a:lumOff val="25000"/>
                  </a:schemeClr>
                </a:solidFill>
                <a:latin typeface="Arial" pitchFamily="34" charset="0"/>
                <a:cs typeface="Arial" pitchFamily="34" charset="0"/>
              </a:rPr>
              <a:t>        - Blunt thoracic injuries with no witnessed cardiac activity</a:t>
            </a:r>
          </a:p>
          <a:p>
            <a:pPr eaLnBrk="1" hangingPunct="1">
              <a:lnSpc>
                <a:spcPct val="80000"/>
              </a:lnSpc>
              <a:buFontTx/>
              <a:buNone/>
            </a:pPr>
            <a:r>
              <a:rPr lang="en-US" altLang="ko-KR" sz="2000" dirty="0" smtClean="0">
                <a:solidFill>
                  <a:schemeClr val="tx1">
                    <a:lumMod val="75000"/>
                    <a:lumOff val="25000"/>
                  </a:schemeClr>
                </a:solidFill>
                <a:latin typeface="Arial" pitchFamily="34" charset="0"/>
                <a:cs typeface="Arial" pitchFamily="34" charset="0"/>
              </a:rPr>
              <a:t>        - Multiple blunt trauma</a:t>
            </a:r>
          </a:p>
          <a:p>
            <a:pPr eaLnBrk="1" hangingPunct="1">
              <a:lnSpc>
                <a:spcPct val="80000"/>
              </a:lnSpc>
              <a:buFontTx/>
              <a:buNone/>
            </a:pPr>
            <a:r>
              <a:rPr lang="en-US" altLang="ko-KR" sz="2000" dirty="0" smtClean="0">
                <a:solidFill>
                  <a:schemeClr val="tx1">
                    <a:lumMod val="75000"/>
                    <a:lumOff val="25000"/>
                  </a:schemeClr>
                </a:solidFill>
                <a:latin typeface="Arial" pitchFamily="34" charset="0"/>
                <a:cs typeface="Arial" pitchFamily="34" charset="0"/>
              </a:rPr>
              <a:t>        - Severe head injury</a:t>
            </a:r>
          </a:p>
        </p:txBody>
      </p:sp>
      <p:sp>
        <p:nvSpPr>
          <p:cNvPr id="82947" name="Rectangle 4"/>
          <p:cNvSpPr>
            <a:spLocks noChangeArrowheads="1"/>
          </p:cNvSpPr>
          <p:nvPr/>
        </p:nvSpPr>
        <p:spPr bwMode="auto">
          <a:xfrm>
            <a:off x="2484968" y="476251"/>
            <a:ext cx="4196644"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algn="ctr"/>
            <a:r>
              <a:rPr kumimoji="0" lang="en-US" altLang="ko-KR" sz="4400" b="1" dirty="0">
                <a:latin typeface="Arial" pitchFamily="34" charset="0"/>
                <a:ea typeface="맑은 고딕" pitchFamily="50" charset="-127"/>
                <a:cs typeface="Arial" pitchFamily="34" charset="0"/>
              </a:rPr>
              <a:t>ER thoracotomy</a:t>
            </a:r>
          </a:p>
        </p:txBody>
      </p:sp>
    </p:spTree>
    <p:extLst>
      <p:ext uri="{BB962C8B-B14F-4D97-AF65-F5344CB8AC3E}">
        <p14:creationId xmlns="" xmlns:p14="http://schemas.microsoft.com/office/powerpoint/2010/main" val="38003534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5053</TotalTime>
  <Words>2488</Words>
  <Application>Microsoft Office PowerPoint</Application>
  <PresentationFormat>화면 슬라이드 쇼(4:3)</PresentationFormat>
  <Paragraphs>518</Paragraphs>
  <Slides>50</Slides>
  <Notes>41</Notes>
  <HiddenSlides>0</HiddenSlides>
  <MMClips>0</MMClips>
  <ScaleCrop>false</ScaleCrop>
  <HeadingPairs>
    <vt:vector size="4" baseType="variant">
      <vt:variant>
        <vt:lpstr>테마</vt:lpstr>
      </vt:variant>
      <vt:variant>
        <vt:i4>1</vt:i4>
      </vt:variant>
      <vt:variant>
        <vt:lpstr>슬라이드 제목</vt:lpstr>
      </vt:variant>
      <vt:variant>
        <vt:i4>50</vt:i4>
      </vt:variant>
    </vt:vector>
  </HeadingPairs>
  <TitlesOfParts>
    <vt:vector size="51" baseType="lpstr">
      <vt:lpstr>Office 테마</vt:lpstr>
      <vt:lpstr>중증외상 : 흉부심장혈관외과의 새로운 영역  </vt:lpstr>
      <vt:lpstr>슬라이드 2</vt:lpstr>
      <vt:lpstr>외상외과 세부전문의(2010. 12)</vt:lpstr>
      <vt:lpstr>제14대 대한외상학회 임원</vt:lpstr>
      <vt:lpstr>Contents</vt:lpstr>
      <vt:lpstr>Early Management of Severe Trauma</vt:lpstr>
      <vt:lpstr>Pericardiocentesis / Pericardial window ?</vt:lpstr>
      <vt:lpstr>슬라이드 8</vt:lpstr>
      <vt:lpstr>슬라이드 9</vt:lpstr>
      <vt:lpstr>Airway Management</vt:lpstr>
      <vt:lpstr>Tracheostomy &amp; PDT</vt:lpstr>
      <vt:lpstr>The Role of Surgeon (airway management)</vt:lpstr>
      <vt:lpstr>Surgical Treatment of Severe Trauma</vt:lpstr>
      <vt:lpstr>슬라이드 14</vt:lpstr>
      <vt:lpstr>슬라이드 15</vt:lpstr>
      <vt:lpstr>슬라이드 16</vt:lpstr>
      <vt:lpstr>슬라이드 17</vt:lpstr>
      <vt:lpstr>슬라이드 18</vt:lpstr>
      <vt:lpstr>슬라이드 19</vt:lpstr>
      <vt:lpstr>슬라이드 20</vt:lpstr>
      <vt:lpstr>Blunt Thoracic Aorta Injury</vt:lpstr>
      <vt:lpstr>  Operation    versus                                           Stent graft</vt:lpstr>
      <vt:lpstr>슬라이드 23</vt:lpstr>
      <vt:lpstr>슬라이드 24</vt:lpstr>
      <vt:lpstr>Emergency Operation(2009:KYUH)</vt:lpstr>
      <vt:lpstr>Emergency Operation(2009:KYUH)</vt:lpstr>
      <vt:lpstr>Flail chest &amp; Pulmonary contusion</vt:lpstr>
      <vt:lpstr>Rib fixation vs Ventilator</vt:lpstr>
      <vt:lpstr>Ventilator days</vt:lpstr>
      <vt:lpstr>Pulmonary Function after Fixation</vt:lpstr>
      <vt:lpstr>Prospective Trial from Japan</vt:lpstr>
      <vt:lpstr>Immediate Results</vt:lpstr>
      <vt:lpstr>Long-term Results</vt:lpstr>
      <vt:lpstr>“Italian” Algorithm</vt:lpstr>
      <vt:lpstr>슬라이드 35</vt:lpstr>
      <vt:lpstr>Various rib fixation options</vt:lpstr>
      <vt:lpstr>Surgical Stabilization</vt:lpstr>
      <vt:lpstr>슬라이드 38</vt:lpstr>
      <vt:lpstr>Clinical Study in KYUH</vt:lpstr>
      <vt:lpstr>Integrity of Chest Wall-1</vt:lpstr>
      <vt:lpstr>Integrity of Chest Wall-2</vt:lpstr>
      <vt:lpstr>Quantitative CT : Lung Volume</vt:lpstr>
      <vt:lpstr>Change of Lung Volume</vt:lpstr>
      <vt:lpstr>PFT(postop 6mons)</vt:lpstr>
      <vt:lpstr>ABGA(pre &amp; post op)</vt:lpstr>
      <vt:lpstr>Guidelines of severe MRF</vt:lpstr>
      <vt:lpstr>CPB / DHCA in trauma</vt:lpstr>
      <vt:lpstr>Standardized Indications  (use of CPB in trauma)</vt:lpstr>
      <vt:lpstr>Education &amp; Training</vt:lpstr>
      <vt:lpstr>Discussion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Post-trauma Care in S-ICU</dc:title>
  <dc:creator>CS</dc:creator>
  <cp:lastModifiedBy>user</cp:lastModifiedBy>
  <cp:revision>185</cp:revision>
  <dcterms:created xsi:type="dcterms:W3CDTF">2011-06-08T14:11:59Z</dcterms:created>
  <dcterms:modified xsi:type="dcterms:W3CDTF">2012-06-01T00:28:12Z</dcterms:modified>
</cp:coreProperties>
</file>