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728" r:id="rId3"/>
    <p:sldId id="521" r:id="rId4"/>
    <p:sldId id="523" r:id="rId5"/>
    <p:sldId id="525" r:id="rId6"/>
    <p:sldId id="529" r:id="rId7"/>
    <p:sldId id="730" r:id="rId8"/>
    <p:sldId id="731" r:id="rId9"/>
    <p:sldId id="729" r:id="rId10"/>
    <p:sldId id="684" r:id="rId11"/>
    <p:sldId id="732" r:id="rId12"/>
    <p:sldId id="733" r:id="rId13"/>
    <p:sldId id="678" r:id="rId14"/>
    <p:sldId id="656" r:id="rId15"/>
    <p:sldId id="690" r:id="rId16"/>
    <p:sldId id="691" r:id="rId17"/>
    <p:sldId id="710" r:id="rId18"/>
    <p:sldId id="791" r:id="rId19"/>
    <p:sldId id="798" r:id="rId20"/>
    <p:sldId id="658" r:id="rId21"/>
    <p:sldId id="659" r:id="rId22"/>
    <p:sldId id="661" r:id="rId23"/>
    <p:sldId id="663" r:id="rId24"/>
    <p:sldId id="801" r:id="rId25"/>
    <p:sldId id="756" r:id="rId26"/>
    <p:sldId id="667" r:id="rId27"/>
    <p:sldId id="802" r:id="rId28"/>
    <p:sldId id="799" r:id="rId29"/>
    <p:sldId id="668" r:id="rId30"/>
    <p:sldId id="741" r:id="rId31"/>
    <p:sldId id="758" r:id="rId32"/>
    <p:sldId id="759" r:id="rId33"/>
    <p:sldId id="766" r:id="rId34"/>
    <p:sldId id="803" r:id="rId35"/>
    <p:sldId id="757" r:id="rId36"/>
    <p:sldId id="753" r:id="rId37"/>
    <p:sldId id="671" r:id="rId38"/>
    <p:sldId id="737" r:id="rId39"/>
    <p:sldId id="673" r:id="rId40"/>
    <p:sldId id="674" r:id="rId41"/>
    <p:sldId id="675" r:id="rId42"/>
    <p:sldId id="723" r:id="rId43"/>
    <p:sldId id="738" r:id="rId44"/>
    <p:sldId id="761" r:id="rId45"/>
    <p:sldId id="725" r:id="rId46"/>
    <p:sldId id="806" r:id="rId47"/>
    <p:sldId id="760" r:id="rId48"/>
    <p:sldId id="714" r:id="rId49"/>
    <p:sldId id="694" r:id="rId50"/>
    <p:sldId id="695" r:id="rId51"/>
    <p:sldId id="707" r:id="rId52"/>
    <p:sldId id="698" r:id="rId53"/>
    <p:sldId id="708" r:id="rId54"/>
    <p:sldId id="703" r:id="rId55"/>
    <p:sldId id="704" r:id="rId56"/>
    <p:sldId id="699" r:id="rId57"/>
    <p:sldId id="718" r:id="rId58"/>
    <p:sldId id="719" r:id="rId59"/>
    <p:sldId id="720" r:id="rId60"/>
    <p:sldId id="721" r:id="rId61"/>
  </p:sldIdLst>
  <p:sldSz cx="9144000" cy="6858000" type="screen4x3"/>
  <p:notesSz cx="6669088" cy="9753600"/>
  <p:defaultTextStyle>
    <a:defPPr>
      <a:defRPr lang="ko-KR"/>
    </a:defPPr>
    <a:lvl1pPr algn="l" rtl="0" fontAlgn="base" latinLnBrk="1">
      <a:spcBef>
        <a:spcPct val="0"/>
      </a:spcBef>
      <a:spcAft>
        <a:spcPct val="0"/>
      </a:spcAft>
      <a:defRPr kumimoji="1" sz="20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20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20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20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2000" kern="1200">
        <a:solidFill>
          <a:schemeClr val="tx1"/>
        </a:solidFill>
        <a:latin typeface="굴림" charset="-127"/>
        <a:ea typeface="굴림" charset="-127"/>
        <a:cs typeface="+mn-cs"/>
      </a:defRPr>
    </a:lvl5pPr>
    <a:lvl6pPr marL="2286000" algn="l" defTabSz="914400" rtl="0" eaLnBrk="1" latinLnBrk="1" hangingPunct="1">
      <a:defRPr kumimoji="1" sz="2000" kern="1200">
        <a:solidFill>
          <a:schemeClr val="tx1"/>
        </a:solidFill>
        <a:latin typeface="굴림" charset="-127"/>
        <a:ea typeface="굴림" charset="-127"/>
        <a:cs typeface="+mn-cs"/>
      </a:defRPr>
    </a:lvl6pPr>
    <a:lvl7pPr marL="2743200" algn="l" defTabSz="914400" rtl="0" eaLnBrk="1" latinLnBrk="1" hangingPunct="1">
      <a:defRPr kumimoji="1" sz="2000" kern="1200">
        <a:solidFill>
          <a:schemeClr val="tx1"/>
        </a:solidFill>
        <a:latin typeface="굴림" charset="-127"/>
        <a:ea typeface="굴림" charset="-127"/>
        <a:cs typeface="+mn-cs"/>
      </a:defRPr>
    </a:lvl7pPr>
    <a:lvl8pPr marL="3200400" algn="l" defTabSz="914400" rtl="0" eaLnBrk="1" latinLnBrk="1" hangingPunct="1">
      <a:defRPr kumimoji="1" sz="2000" kern="1200">
        <a:solidFill>
          <a:schemeClr val="tx1"/>
        </a:solidFill>
        <a:latin typeface="굴림" charset="-127"/>
        <a:ea typeface="굴림" charset="-127"/>
        <a:cs typeface="+mn-cs"/>
      </a:defRPr>
    </a:lvl8pPr>
    <a:lvl9pPr marL="3657600" algn="l" defTabSz="914400" rtl="0" eaLnBrk="1" latinLnBrk="1" hangingPunct="1">
      <a:defRPr kumimoji="1" sz="2000"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FF00"/>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5" autoAdjust="0"/>
    <p:restoredTop sz="90929"/>
  </p:normalViewPr>
  <p:slideViewPr>
    <p:cSldViewPr>
      <p:cViewPr varScale="1">
        <p:scale>
          <a:sx n="103" d="100"/>
          <a:sy n="103" d="100"/>
        </p:scale>
        <p:origin x="-1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100355" name="Rectangle 3"/>
          <p:cNvSpPr>
            <a:spLocks noGrp="1" noChangeArrowheads="1"/>
          </p:cNvSpPr>
          <p:nvPr>
            <p:ph type="dt" sz="quarter" idx="1"/>
          </p:nvPr>
        </p:nvSpPr>
        <p:spPr bwMode="auto">
          <a:xfrm>
            <a:off x="3779838"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100356" name="Rectangle 4"/>
          <p:cNvSpPr>
            <a:spLocks noGrp="1" noChangeArrowheads="1"/>
          </p:cNvSpPr>
          <p:nvPr>
            <p:ph type="ftr" sz="quarter" idx="2"/>
          </p:nvPr>
        </p:nvSpPr>
        <p:spPr bwMode="auto">
          <a:xfrm>
            <a:off x="0" y="9266238"/>
            <a:ext cx="288925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100357" name="Rectangle 5"/>
          <p:cNvSpPr>
            <a:spLocks noGrp="1" noChangeArrowheads="1"/>
          </p:cNvSpPr>
          <p:nvPr>
            <p:ph type="sldNum" sz="quarter" idx="3"/>
          </p:nvPr>
        </p:nvSpPr>
        <p:spPr bwMode="auto">
          <a:xfrm>
            <a:off x="3779838" y="9266238"/>
            <a:ext cx="288925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2EA8A69F-9CB1-44CE-BE8B-CCD5B8B09489}"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67587" name="Rectangle 3"/>
          <p:cNvSpPr>
            <a:spLocks noGrp="1" noChangeArrowheads="1"/>
          </p:cNvSpPr>
          <p:nvPr>
            <p:ph type="dt" idx="1"/>
          </p:nvPr>
        </p:nvSpPr>
        <p:spPr bwMode="auto">
          <a:xfrm>
            <a:off x="3779838"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144388"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889000" y="4632325"/>
            <a:ext cx="4891088" cy="438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7590" name="Rectangle 6"/>
          <p:cNvSpPr>
            <a:spLocks noGrp="1" noChangeArrowheads="1"/>
          </p:cNvSpPr>
          <p:nvPr>
            <p:ph type="ftr" sz="quarter" idx="4"/>
          </p:nvPr>
        </p:nvSpPr>
        <p:spPr bwMode="auto">
          <a:xfrm>
            <a:off x="0" y="9266238"/>
            <a:ext cx="288925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67591" name="Rectangle 7"/>
          <p:cNvSpPr>
            <a:spLocks noGrp="1" noChangeArrowheads="1"/>
          </p:cNvSpPr>
          <p:nvPr>
            <p:ph type="sldNum" sz="quarter" idx="5"/>
          </p:nvPr>
        </p:nvSpPr>
        <p:spPr bwMode="auto">
          <a:xfrm>
            <a:off x="3779838" y="9266238"/>
            <a:ext cx="288925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CC35CC38-C793-4B16-A6DB-A63A187E11E7}"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CC35CC38-C793-4B16-A6DB-A63A187E11E7}" type="slidenum">
              <a:rPr lang="en-US" altLang="ko-KR" smtClean="0"/>
              <a:pPr>
                <a:defRPr/>
              </a:pPr>
              <a:t>2</a:t>
            </a:fld>
            <a:endParaRPr lang="en-US"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CC35CC38-C793-4B16-A6DB-A63A187E11E7}" type="slidenum">
              <a:rPr lang="en-US" altLang="ko-KR" smtClean="0"/>
              <a:pPr>
                <a:defRPr/>
              </a:pPr>
              <a:t>20</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xfrm>
            <a:off x="666750" y="4632325"/>
            <a:ext cx="5335588" cy="4389438"/>
          </a:xfrm>
          <a:noFill/>
          <a:ln/>
        </p:spPr>
        <p:txBody>
          <a:bodyPr/>
          <a:lstStyle/>
          <a:p>
            <a:endParaRPr lang="ko-KR" altLang="en-US" b="1" smtClean="0">
              <a:latin typeface="굴림" charset="-127"/>
              <a:ea typeface="굴림"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a:noFill/>
          <a:ln/>
        </p:spPr>
        <p:txBody>
          <a:bodyPr/>
          <a:lstStyle/>
          <a:p>
            <a:endParaRPr lang="ko-KR" altLang="en-US" b="1" i="1" smtClean="0">
              <a:latin typeface="굴림" charset="-127"/>
              <a:ea typeface="굴림"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a:noFill/>
          <a:ln/>
        </p:spPr>
        <p:txBody>
          <a:bodyPr/>
          <a:lstStyle/>
          <a:p>
            <a:endParaRPr lang="ko-KR" altLang="en-US" b="1" i="1" dirty="0" smtClean="0">
              <a:latin typeface="굴림" charset="-127"/>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xfrm>
            <a:off x="666750" y="4632325"/>
            <a:ext cx="5335588" cy="4389438"/>
          </a:xfrm>
          <a:noFill/>
          <a:ln/>
        </p:spPr>
        <p:txBody>
          <a:bodyPr/>
          <a:lstStyle/>
          <a:p>
            <a:endParaRPr lang="ko-KR" altLang="en-US" smtClean="0">
              <a:latin typeface="굴림" charset="-127"/>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666750" y="4632325"/>
            <a:ext cx="5335588" cy="4389438"/>
          </a:xfrm>
          <a:noFill/>
          <a:ln/>
        </p:spPr>
        <p:txBody>
          <a:bodyPr/>
          <a:lstStyle/>
          <a:p>
            <a:endParaRPr lang="ko-KR" altLang="en-US" smtClean="0">
              <a:latin typeface="굴림" charset="-127"/>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xfrm>
            <a:off x="666750" y="4632325"/>
            <a:ext cx="5335588" cy="4389438"/>
          </a:xfrm>
          <a:noFill/>
          <a:ln/>
        </p:spPr>
        <p:txBody>
          <a:bodyPr/>
          <a:lstStyle/>
          <a:p>
            <a:endParaRPr lang="ko-KR" altLang="en-US" smtClean="0">
              <a:latin typeface="굴림" charset="-127"/>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xfrm>
            <a:off x="666750" y="4632325"/>
            <a:ext cx="5335588" cy="4389438"/>
          </a:xfrm>
          <a:noFill/>
          <a:ln/>
        </p:spPr>
        <p:txBody>
          <a:bodyPr/>
          <a:lstStyle/>
          <a:p>
            <a:endParaRPr lang="ko-KR" altLang="en-US" smtClean="0">
              <a:latin typeface="굴림" charset="-127"/>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a:noFill/>
          <a:ln/>
        </p:spPr>
        <p:txBody>
          <a:bodyPr/>
          <a:lstStyle/>
          <a:p>
            <a:endParaRPr lang="ko-KR" altLang="en-US" dirty="0" smtClean="0">
              <a:latin typeface="굴림" charset="-127"/>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8613814-BFE2-48BD-BCB7-49FC9565BEBC}"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237945F-EC88-4D6E-8F22-E67B3FE4945C}"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09600"/>
            <a:ext cx="1943100" cy="54864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09600"/>
            <a:ext cx="5676900" cy="54864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B10E45A-C626-4B3F-8551-E306053F8FC7}"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457200"/>
            <a:ext cx="8229600" cy="5410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7B0F3B71-6ED4-4EEA-B529-EC6F06948873}"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제목, 내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0"/>
            <a:ext cx="7772400" cy="1143000"/>
          </a:xfr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48200" y="1981200"/>
            <a:ext cx="3810000" cy="1981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48200" y="4114800"/>
            <a:ext cx="3810000" cy="1981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날짜 개체 틀 5"/>
          <p:cNvSpPr>
            <a:spLocks noGrp="1"/>
          </p:cNvSpPr>
          <p:nvPr>
            <p:ph type="dt" sz="half" idx="10"/>
          </p:nvPr>
        </p:nvSpPr>
        <p:spPr>
          <a:xfrm>
            <a:off x="685800" y="6248400"/>
            <a:ext cx="1905000" cy="457200"/>
          </a:xfrm>
        </p:spPr>
        <p:txBody>
          <a:bodyPr/>
          <a:lstStyle>
            <a:lvl1pPr>
              <a:defRPr/>
            </a:lvl1pPr>
          </a:lstStyle>
          <a:p>
            <a:pPr>
              <a:defRPr/>
            </a:pPr>
            <a:endParaRPr lang="en-US" altLang="ko-KR"/>
          </a:p>
        </p:txBody>
      </p:sp>
      <p:sp>
        <p:nvSpPr>
          <p:cNvPr id="7" name="바닥글 개체 틀 6"/>
          <p:cNvSpPr>
            <a:spLocks noGrp="1"/>
          </p:cNvSpPr>
          <p:nvPr>
            <p:ph type="ftr" sz="quarter" idx="11"/>
          </p:nvPr>
        </p:nvSpPr>
        <p:spPr>
          <a:xfrm>
            <a:off x="3124200" y="6248400"/>
            <a:ext cx="2895600" cy="457200"/>
          </a:xfrm>
        </p:spPr>
        <p:txBody>
          <a:bodyPr/>
          <a:lstStyle>
            <a:lvl1pPr>
              <a:defRPr/>
            </a:lvl1pPr>
          </a:lstStyle>
          <a:p>
            <a:pPr>
              <a:defRPr/>
            </a:pPr>
            <a:endParaRPr lang="en-US" altLang="ko-KR"/>
          </a:p>
        </p:txBody>
      </p:sp>
      <p:sp>
        <p:nvSpPr>
          <p:cNvPr id="8" name="슬라이드 번호 개체 틀 7"/>
          <p:cNvSpPr>
            <a:spLocks noGrp="1"/>
          </p:cNvSpPr>
          <p:nvPr>
            <p:ph type="sldNum" sz="quarter" idx="12"/>
          </p:nvPr>
        </p:nvSpPr>
        <p:spPr>
          <a:xfrm>
            <a:off x="6553200" y="6248400"/>
            <a:ext cx="1905000" cy="457200"/>
          </a:xfrm>
        </p:spPr>
        <p:txBody>
          <a:bodyPr/>
          <a:lstStyle>
            <a:lvl1pPr>
              <a:defRPr smtClean="0"/>
            </a:lvl1pPr>
          </a:lstStyle>
          <a:p>
            <a:pPr>
              <a:defRPr/>
            </a:pPr>
            <a:fld id="{38C819D6-B3CC-4C09-A524-CF5A510845A8}"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E65FD2A-DEA8-4EBE-9EE7-6E14805CE767}"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EF7F293-545F-4C88-8581-99F31EF059C6}"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55BF826B-44B2-4215-8548-512D3BE22BA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0CC62372-C6AA-4F43-B820-9EF4DB8D8B80}"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C2CCCADB-E7D4-44A0-B3CE-8DDC30034BD1}"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F94D8B55-4F42-4F54-907A-E37FD54787F1}"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234A1E86-0186-4FB5-A527-A66296D6084F}"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4C7653AF-9183-4D7B-A67A-DF7016392494}"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굴림" pitchFamily="50" charset="-127"/>
                <a:ea typeface="굴림" pitchFamily="50"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50" charset="-127"/>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굴림" pitchFamily="50" charset="-127"/>
                <a:ea typeface="굴림" pitchFamily="50" charset="-127"/>
              </a:defRPr>
            </a:lvl1pPr>
          </a:lstStyle>
          <a:p>
            <a:pPr>
              <a:defRPr/>
            </a:pPr>
            <a:fld id="{38F1E8F2-AAF0-439F-A259-AB486F4626E5}"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altLang="ko-KR" b="1" dirty="0" smtClean="0">
                <a:solidFill>
                  <a:schemeClr val="tx1"/>
                </a:solidFill>
                <a:latin typeface="Times New Roman" pitchFamily="18" charset="0"/>
              </a:rPr>
              <a:t>Palliative Operations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idx="4294967295"/>
          </p:nvPr>
        </p:nvSpPr>
        <p:spPr>
          <a:xfrm>
            <a:off x="457200" y="0"/>
            <a:ext cx="8229600" cy="1143000"/>
          </a:xfrm>
        </p:spPr>
        <p:txBody>
          <a:bodyPr/>
          <a:lstStyle/>
          <a:p>
            <a:pPr eaLnBrk="1" hangingPunct="1"/>
            <a:r>
              <a:rPr lang="en-US" altLang="ko-KR" sz="3600" b="1" smtClean="0">
                <a:solidFill>
                  <a:schemeClr val="tx1"/>
                </a:solidFill>
                <a:latin typeface="Times New Roman" pitchFamily="18" charset="0"/>
                <a:cs typeface="Times New Roman" pitchFamily="18" charset="0"/>
              </a:rPr>
              <a:t>Alternative Methods to Avoid BT Shunt</a:t>
            </a:r>
          </a:p>
        </p:txBody>
      </p:sp>
      <p:sp>
        <p:nvSpPr>
          <p:cNvPr id="608259" name="Rectangle 3"/>
          <p:cNvSpPr>
            <a:spLocks noGrp="1" noChangeArrowheads="1"/>
          </p:cNvSpPr>
          <p:nvPr>
            <p:ph type="body" idx="4294967295"/>
          </p:nvPr>
        </p:nvSpPr>
        <p:spPr>
          <a:xfrm>
            <a:off x="457200" y="1600200"/>
            <a:ext cx="8229600" cy="5029200"/>
          </a:xfrm>
        </p:spPr>
        <p:txBody>
          <a:bodyPr/>
          <a:lstStyle/>
          <a:p>
            <a:pPr>
              <a:lnSpc>
                <a:spcPts val="3500"/>
              </a:lnSpc>
            </a:pPr>
            <a:r>
              <a:rPr lang="en-US" altLang="ko-KR" sz="1800" smtClean="0">
                <a:latin typeface="Times New Roman" pitchFamily="18" charset="0"/>
                <a:cs typeface="Times New Roman" pitchFamily="18" charset="0"/>
              </a:rPr>
              <a:t>Biventricle</a:t>
            </a:r>
          </a:p>
          <a:p>
            <a:pPr lvl="1">
              <a:lnSpc>
                <a:spcPts val="3500"/>
              </a:lnSpc>
            </a:pPr>
            <a:r>
              <a:rPr lang="en-US" altLang="ko-KR" sz="1800" smtClean="0">
                <a:latin typeface="Times New Roman" pitchFamily="18" charset="0"/>
                <a:cs typeface="Times New Roman" pitchFamily="18" charset="0"/>
              </a:rPr>
              <a:t>Early one stage total correction</a:t>
            </a:r>
          </a:p>
          <a:p>
            <a:pPr lvl="1">
              <a:lnSpc>
                <a:spcPts val="3500"/>
              </a:lnSpc>
            </a:pPr>
            <a:r>
              <a:rPr lang="en-US" altLang="ko-KR" sz="1800" smtClean="0">
                <a:latin typeface="Times New Roman" pitchFamily="18" charset="0"/>
                <a:cs typeface="Times New Roman" pitchFamily="18" charset="0"/>
              </a:rPr>
              <a:t>Palliative RV-PA shunt</a:t>
            </a:r>
          </a:p>
          <a:p>
            <a:pPr lvl="1">
              <a:lnSpc>
                <a:spcPts val="3500"/>
              </a:lnSpc>
            </a:pPr>
            <a:r>
              <a:rPr lang="en-US" altLang="ko-KR" sz="1800" smtClean="0">
                <a:latin typeface="Times New Roman" pitchFamily="18" charset="0"/>
                <a:cs typeface="Times New Roman" pitchFamily="18" charset="0"/>
              </a:rPr>
              <a:t>PDA stent in duct-dependent pulmonary circulation for even PA growth</a:t>
            </a:r>
          </a:p>
          <a:p>
            <a:pPr>
              <a:lnSpc>
                <a:spcPts val="3500"/>
              </a:lnSpc>
            </a:pPr>
            <a:r>
              <a:rPr lang="en-US" altLang="ko-KR" sz="1800" smtClean="0">
                <a:latin typeface="Times New Roman" pitchFamily="18" charset="0"/>
                <a:cs typeface="Times New Roman" pitchFamily="18" charset="0"/>
              </a:rPr>
              <a:t>SV</a:t>
            </a:r>
          </a:p>
          <a:p>
            <a:pPr lvl="1">
              <a:lnSpc>
                <a:spcPts val="3500"/>
              </a:lnSpc>
            </a:pPr>
            <a:r>
              <a:rPr lang="en-US" altLang="ko-KR" sz="1800" smtClean="0">
                <a:latin typeface="Times New Roman" pitchFamily="18" charset="0"/>
                <a:cs typeface="Times New Roman" pitchFamily="18" charset="0"/>
              </a:rPr>
              <a:t>RV-PA shunt</a:t>
            </a:r>
          </a:p>
          <a:p>
            <a:pPr lvl="1">
              <a:lnSpc>
                <a:spcPts val="3500"/>
              </a:lnSpc>
            </a:pPr>
            <a:r>
              <a:rPr lang="en-US" altLang="ko-KR" sz="1800" smtClean="0">
                <a:latin typeface="Times New Roman" pitchFamily="18" charset="0"/>
                <a:cs typeface="Times New Roman" pitchFamily="18" charset="0"/>
              </a:rPr>
              <a:t>PDA stent in duct-dependent pulmonary circulation for even PA growth</a:t>
            </a:r>
          </a:p>
          <a:p>
            <a:pPr lvl="1">
              <a:lnSpc>
                <a:spcPts val="3500"/>
              </a:lnSpc>
            </a:pPr>
            <a:r>
              <a:rPr lang="en-US" altLang="ko-KR" sz="1800" smtClean="0">
                <a:latin typeface="Times New Roman" pitchFamily="18" charset="0"/>
                <a:cs typeface="Times New Roman" pitchFamily="18" charset="0"/>
              </a:rPr>
              <a:t>Hybrid approach</a:t>
            </a:r>
          </a:p>
          <a:p>
            <a:pPr lvl="2">
              <a:lnSpc>
                <a:spcPts val="3500"/>
              </a:lnSpc>
            </a:pPr>
            <a:r>
              <a:rPr lang="en-US" altLang="ko-KR" sz="1800" smtClean="0">
                <a:latin typeface="Times New Roman" pitchFamily="18" charset="0"/>
                <a:cs typeface="Times New Roman" pitchFamily="18" charset="0"/>
              </a:rPr>
              <a:t>Bilateral PA banding with PDA stent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4"/>
          <p:cNvSpPr>
            <a:spLocks noChangeArrowheads="1"/>
          </p:cNvSpPr>
          <p:nvPr/>
        </p:nvSpPr>
        <p:spPr bwMode="auto">
          <a:xfrm>
            <a:off x="216024" y="1412776"/>
            <a:ext cx="8748464" cy="4745915"/>
          </a:xfrm>
          <a:prstGeom prst="rect">
            <a:avLst/>
          </a:prstGeom>
          <a:noFill/>
          <a:ln w="38100">
            <a:noFill/>
            <a:miter lim="800000"/>
            <a:headEnd/>
            <a:tailEnd/>
          </a:ln>
        </p:spPr>
        <p:txBody>
          <a:bodyPr wrap="square">
            <a:spAutoFit/>
          </a:bodyPr>
          <a:lstStyle/>
          <a:p>
            <a:pPr>
              <a:lnSpc>
                <a:spcPct val="120000"/>
              </a:lnSpc>
              <a:buFont typeface="Arial" pitchFamily="34" charset="0"/>
              <a:buChar char="•"/>
            </a:pPr>
            <a:r>
              <a:rPr lang="en-US" altLang="ko-KR" sz="2400" dirty="0" smtClean="0">
                <a:latin typeface="Times New Roman" pitchFamily="18" charset="0"/>
                <a:cs typeface="Times New Roman" pitchFamily="18" charset="0"/>
              </a:rPr>
              <a:t>Aims</a:t>
            </a:r>
          </a:p>
          <a:p>
            <a:pPr lvl="1">
              <a:lnSpc>
                <a:spcPct val="120000"/>
              </a:lnSpc>
              <a:buFont typeface="Arial" pitchFamily="34" charset="0"/>
              <a:buChar char="•"/>
            </a:pPr>
            <a:r>
              <a:rPr lang="en-US" altLang="ko-KR" sz="2400" dirty="0" smtClean="0">
                <a:latin typeface="Times New Roman" pitchFamily="18" charset="0"/>
                <a:cs typeface="Times New Roman" pitchFamily="18" charset="0"/>
              </a:rPr>
              <a:t>To decrease volume of L-R shunt and thus work of LV, and decrease PBF and prevent PVOD.    </a:t>
            </a:r>
          </a:p>
          <a:p>
            <a:pPr lvl="2">
              <a:lnSpc>
                <a:spcPct val="120000"/>
              </a:lnSpc>
              <a:buFont typeface="Arial" pitchFamily="34" charset="0"/>
              <a:buChar char="•"/>
            </a:pPr>
            <a:r>
              <a:rPr lang="en-US" altLang="ko-KR" dirty="0" smtClean="0">
                <a:latin typeface="Times New Roman" pitchFamily="18" charset="0"/>
                <a:cs typeface="Times New Roman" pitchFamily="18" charset="0"/>
              </a:rPr>
              <a:t>Sick infants less than 6 months of age, or more, with intractable congestive failure and failure of growth, or with those complex lesions unsuitable for primary repair in infancy</a:t>
            </a:r>
          </a:p>
          <a:p>
            <a:pPr lvl="2">
              <a:buFont typeface="Arial" pitchFamily="34" charset="0"/>
              <a:buChar char="•"/>
            </a:pPr>
            <a:endParaRPr lang="en-US" altLang="ko-KR" sz="2400" dirty="0" smtClean="0">
              <a:latin typeface="Times New Roman" pitchFamily="18" charset="0"/>
              <a:cs typeface="Times New Roman" pitchFamily="18" charset="0"/>
            </a:endParaRPr>
          </a:p>
          <a:p>
            <a:pPr lvl="2">
              <a:buFont typeface="Arial" pitchFamily="34" charset="0"/>
              <a:buChar char="•"/>
            </a:pPr>
            <a:endParaRPr lang="en-US" altLang="ko-KR" sz="2400" dirty="0" smtClean="0">
              <a:latin typeface="Times New Roman" pitchFamily="18" charset="0"/>
              <a:cs typeface="Times New Roman" pitchFamily="18" charset="0"/>
            </a:endParaRPr>
          </a:p>
          <a:p>
            <a:pPr lvl="2">
              <a:buFont typeface="Arial" pitchFamily="34" charset="0"/>
              <a:buChar char="•"/>
            </a:pPr>
            <a:endParaRPr lang="en-US" altLang="ko-KR" sz="2400" dirty="0" smtClean="0">
              <a:latin typeface="Times New Roman" pitchFamily="18" charset="0"/>
              <a:cs typeface="Times New Roman" pitchFamily="18" charset="0"/>
            </a:endParaRPr>
          </a:p>
          <a:p>
            <a:pPr lvl="2">
              <a:buFont typeface="Arial" pitchFamily="34" charset="0"/>
              <a:buChar char="•"/>
            </a:pPr>
            <a:endParaRPr lang="en-US" altLang="ko-KR" sz="2400" dirty="0" smtClean="0">
              <a:latin typeface="Times New Roman" pitchFamily="18" charset="0"/>
              <a:cs typeface="Times New Roman" pitchFamily="18" charset="0"/>
            </a:endParaRPr>
          </a:p>
          <a:p>
            <a:pPr lvl="2">
              <a:buFont typeface="Arial" pitchFamily="34" charset="0"/>
              <a:buChar char="•"/>
            </a:pPr>
            <a:endParaRPr lang="en-US" altLang="ko-KR" sz="2400" dirty="0" smtClean="0">
              <a:latin typeface="Times New Roman" pitchFamily="18" charset="0"/>
              <a:cs typeface="Times New Roman" pitchFamily="18" charset="0"/>
            </a:endParaRPr>
          </a:p>
          <a:p>
            <a:pPr lvl="2">
              <a:buFont typeface="Arial" pitchFamily="34" charset="0"/>
              <a:buChar char="•"/>
            </a:pPr>
            <a:endParaRPr lang="en-US" altLang="ko-KR" sz="2400" dirty="0" smtClean="0">
              <a:latin typeface="Times New Roman" pitchFamily="18" charset="0"/>
              <a:cs typeface="Times New Roman" pitchFamily="18" charset="0"/>
            </a:endParaRPr>
          </a:p>
        </p:txBody>
      </p:sp>
      <p:sp>
        <p:nvSpPr>
          <p:cNvPr id="594948"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PA banding</a:t>
            </a:r>
            <a:endParaRPr lang="ko-KR" altLang="en-US" sz="4400" b="1" dirty="0">
              <a:latin typeface="Times New Roman" pitchFamily="18" charset="0"/>
            </a:endParaRPr>
          </a:p>
        </p:txBody>
      </p:sp>
      <p:pic>
        <p:nvPicPr>
          <p:cNvPr id="4" name="Picture 7" descr=" The name of referred object is cardiodis00008-0070-a.jpg"/>
          <p:cNvPicPr>
            <a:picLocks noChangeAspect="1" noChangeArrowheads="1"/>
          </p:cNvPicPr>
          <p:nvPr/>
        </p:nvPicPr>
        <p:blipFill>
          <a:blip r:embed="rId3" cstate="email"/>
          <a:srcRect/>
          <a:stretch>
            <a:fillRect/>
          </a:stretch>
        </p:blipFill>
        <p:spPr bwMode="auto">
          <a:xfrm>
            <a:off x="4792770" y="3923968"/>
            <a:ext cx="2155494" cy="2880000"/>
          </a:xfrm>
          <a:prstGeom prst="rect">
            <a:avLst/>
          </a:prstGeom>
          <a:noFill/>
          <a:ln w="9525">
            <a:noFill/>
            <a:miter lim="800000"/>
            <a:headEnd/>
            <a:tailEnd/>
          </a:ln>
        </p:spPr>
      </p:pic>
      <p:pic>
        <p:nvPicPr>
          <p:cNvPr id="5" name="Picture 2"/>
          <p:cNvPicPr>
            <a:picLocks noChangeAspect="1" noChangeArrowheads="1"/>
          </p:cNvPicPr>
          <p:nvPr/>
        </p:nvPicPr>
        <p:blipFill>
          <a:blip r:embed="rId4" cstate="email"/>
          <a:srcRect/>
          <a:stretch>
            <a:fillRect/>
          </a:stretch>
        </p:blipFill>
        <p:spPr bwMode="auto">
          <a:xfrm>
            <a:off x="1691680" y="3933376"/>
            <a:ext cx="2441041"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4"/>
          <p:cNvSpPr>
            <a:spLocks noChangeArrowheads="1"/>
          </p:cNvSpPr>
          <p:nvPr/>
        </p:nvSpPr>
        <p:spPr bwMode="auto">
          <a:xfrm>
            <a:off x="611188" y="1556792"/>
            <a:ext cx="7561262" cy="4376583"/>
          </a:xfrm>
          <a:prstGeom prst="rect">
            <a:avLst/>
          </a:prstGeom>
          <a:noFill/>
          <a:ln w="38100">
            <a:noFill/>
            <a:miter lim="800000"/>
            <a:headEnd/>
            <a:tailEnd/>
          </a:ln>
        </p:spPr>
        <p:txBody>
          <a:bodyPr>
            <a:spAutoFit/>
          </a:bodyPr>
          <a:lstStyle/>
          <a:p>
            <a:pPr>
              <a:buFont typeface="Arial" pitchFamily="34" charset="0"/>
              <a:buChar char="•"/>
            </a:pPr>
            <a:r>
              <a:rPr lang="en-US" altLang="ko-KR" sz="2400" dirty="0" smtClean="0">
                <a:latin typeface="Times New Roman" pitchFamily="18" charset="0"/>
                <a:cs typeface="Times New Roman" pitchFamily="18" charset="0"/>
              </a:rPr>
              <a:t>Indication </a:t>
            </a:r>
          </a:p>
          <a:p>
            <a:pPr lvl="1">
              <a:buFont typeface="Arial" pitchFamily="34" charset="0"/>
              <a:buChar char="•"/>
            </a:pPr>
            <a:r>
              <a:rPr lang="en-US" altLang="ko-KR" sz="2400" dirty="0" smtClean="0">
                <a:latin typeface="Times New Roman" pitchFamily="18" charset="0"/>
                <a:cs typeface="Times New Roman" pitchFamily="18" charset="0"/>
              </a:rPr>
              <a:t>Control of congestive heart failure</a:t>
            </a:r>
          </a:p>
          <a:p>
            <a:pPr lvl="2">
              <a:lnSpc>
                <a:spcPct val="120000"/>
              </a:lnSpc>
              <a:buFontTx/>
              <a:buChar char="•"/>
            </a:pPr>
            <a:r>
              <a:rPr lang="en-US" altLang="ko-KR" sz="2400" dirty="0" smtClean="0">
                <a:latin typeface="Times New Roman" pitchFamily="18" charset="0"/>
                <a:cs typeface="Times New Roman" pitchFamily="18" charset="0"/>
              </a:rPr>
              <a:t> </a:t>
            </a:r>
            <a:r>
              <a:rPr lang="en-US" altLang="ko-KR" sz="2400" dirty="0" smtClean="0">
                <a:latin typeface="Times New Roman" pitchFamily="18" charset="0"/>
              </a:rPr>
              <a:t>Multiple muscular VSDs : "Swiss cheese" </a:t>
            </a:r>
          </a:p>
          <a:p>
            <a:pPr lvl="2">
              <a:lnSpc>
                <a:spcPct val="120000"/>
              </a:lnSpc>
              <a:buFontTx/>
              <a:buChar char="•"/>
            </a:pPr>
            <a:r>
              <a:rPr lang="en-US" altLang="ko-KR" sz="2400" dirty="0" smtClean="0">
                <a:latin typeface="Times New Roman" pitchFamily="18" charset="0"/>
              </a:rPr>
              <a:t> Single or multiple VSDs with </a:t>
            </a:r>
            <a:r>
              <a:rPr lang="en-US" altLang="ko-KR" sz="2400" dirty="0" err="1" smtClean="0">
                <a:latin typeface="Times New Roman" pitchFamily="18" charset="0"/>
              </a:rPr>
              <a:t>CoA</a:t>
            </a:r>
            <a:r>
              <a:rPr lang="en-US" altLang="ko-KR" sz="2400" dirty="0" smtClean="0">
                <a:latin typeface="Times New Roman" pitchFamily="18" charset="0"/>
              </a:rPr>
              <a:t> or IAA </a:t>
            </a:r>
          </a:p>
          <a:p>
            <a:pPr lvl="2">
              <a:lnSpc>
                <a:spcPct val="120000"/>
              </a:lnSpc>
              <a:buFontTx/>
              <a:buChar char="•"/>
            </a:pPr>
            <a:r>
              <a:rPr lang="en-US" altLang="ko-KR" sz="2400" dirty="0" smtClean="0">
                <a:latin typeface="Times New Roman" pitchFamily="18" charset="0"/>
              </a:rPr>
              <a:t> Unbalanced AVC, potential for 2-ventricle repair </a:t>
            </a:r>
            <a:endParaRPr lang="en-US" altLang="ko-KR" sz="2400" dirty="0" smtClean="0">
              <a:latin typeface="Times New Roman" pitchFamily="18" charset="0"/>
              <a:cs typeface="Times New Roman" pitchFamily="18" charset="0"/>
            </a:endParaRPr>
          </a:p>
          <a:p>
            <a:pPr lvl="1">
              <a:buFont typeface="Arial" pitchFamily="34" charset="0"/>
              <a:buChar char="•"/>
            </a:pPr>
            <a:r>
              <a:rPr lang="en-US" altLang="ko-KR" sz="2400" dirty="0" smtClean="0">
                <a:latin typeface="Times New Roman" pitchFamily="18" charset="0"/>
                <a:cs typeface="Times New Roman" pitchFamily="18" charset="0"/>
              </a:rPr>
              <a:t>Protection of pulmonary vascular bed</a:t>
            </a:r>
          </a:p>
          <a:p>
            <a:pPr lvl="2">
              <a:buFont typeface="Arial" pitchFamily="34" charset="0"/>
              <a:buChar char="•"/>
            </a:pPr>
            <a:r>
              <a:rPr lang="en-US" altLang="ko-KR" sz="2400" dirty="0" smtClean="0">
                <a:latin typeface="Times New Roman" pitchFamily="18" charset="0"/>
                <a:cs typeface="Times New Roman" pitchFamily="18" charset="0"/>
              </a:rPr>
              <a:t> Single ventricle for </a:t>
            </a:r>
            <a:r>
              <a:rPr lang="en-US" altLang="ko-KR" sz="2400" dirty="0" err="1" smtClean="0">
                <a:latin typeface="Times New Roman" pitchFamily="18" charset="0"/>
                <a:cs typeface="Times New Roman" pitchFamily="18" charset="0"/>
              </a:rPr>
              <a:t>Fontan</a:t>
            </a:r>
            <a:r>
              <a:rPr lang="en-US" altLang="ko-KR" sz="2400" dirty="0" smtClean="0">
                <a:latin typeface="Times New Roman" pitchFamily="18" charset="0"/>
                <a:cs typeface="Times New Roman" pitchFamily="18" charset="0"/>
              </a:rPr>
              <a:t> operation</a:t>
            </a:r>
          </a:p>
          <a:p>
            <a:pPr lvl="1">
              <a:buFont typeface="Arial" pitchFamily="34" charset="0"/>
              <a:buChar char="•"/>
            </a:pPr>
            <a:r>
              <a:rPr lang="en-US" altLang="ko-KR" sz="2400" dirty="0" smtClean="0">
                <a:latin typeface="Times New Roman" pitchFamily="18" charset="0"/>
                <a:cs typeface="Times New Roman" pitchFamily="18" charset="0"/>
              </a:rPr>
              <a:t>Preparation of LV for arterial switch operation</a:t>
            </a:r>
          </a:p>
          <a:p>
            <a:pPr lvl="2">
              <a:buFont typeface="Arial" pitchFamily="34" charset="0"/>
              <a:buChar char="•"/>
            </a:pPr>
            <a:r>
              <a:rPr lang="en-US" altLang="ko-KR" sz="2400" dirty="0" smtClean="0">
                <a:latin typeface="Times New Roman" pitchFamily="18" charset="0"/>
              </a:rPr>
              <a:t>d-TGA, older than 1 month</a:t>
            </a:r>
          </a:p>
          <a:p>
            <a:pPr lvl="2">
              <a:buFont typeface="Arial" pitchFamily="34" charset="0"/>
              <a:buChar char="•"/>
            </a:pPr>
            <a:r>
              <a:rPr lang="en-US" altLang="ko-KR" sz="2400" dirty="0" smtClean="0">
                <a:latin typeface="Times New Roman" pitchFamily="18" charset="0"/>
              </a:rPr>
              <a:t> d-TGA, previous </a:t>
            </a:r>
            <a:r>
              <a:rPr lang="en-US" altLang="ko-KR" sz="2400" dirty="0" err="1" smtClean="0">
                <a:latin typeface="Times New Roman" pitchFamily="18" charset="0"/>
              </a:rPr>
              <a:t>atrial</a:t>
            </a:r>
            <a:r>
              <a:rPr lang="en-US" altLang="ko-KR" sz="2400" dirty="0" smtClean="0">
                <a:latin typeface="Times New Roman" pitchFamily="18" charset="0"/>
              </a:rPr>
              <a:t> switch</a:t>
            </a:r>
          </a:p>
          <a:p>
            <a:pPr lvl="2">
              <a:buFont typeface="Arial" pitchFamily="34" charset="0"/>
              <a:buChar char="•"/>
            </a:pPr>
            <a:r>
              <a:rPr lang="en-US" altLang="ko-KR" sz="2400" dirty="0" smtClean="0">
                <a:latin typeface="Times New Roman" pitchFamily="18" charset="0"/>
              </a:rPr>
              <a:t> l-TGA, for double switch procedure</a:t>
            </a:r>
            <a:endParaRPr lang="en-US" altLang="ko-KR" sz="2400" dirty="0" smtClean="0">
              <a:latin typeface="Times New Roman" pitchFamily="18" charset="0"/>
              <a:cs typeface="Times New Roman" pitchFamily="18" charset="0"/>
            </a:endParaRPr>
          </a:p>
        </p:txBody>
      </p:sp>
      <p:sp>
        <p:nvSpPr>
          <p:cNvPr id="594948"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PA banding</a:t>
            </a:r>
            <a:endParaRPr lang="ko-KR" altLang="en-US" sz="4400" b="1" dirty="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4"/>
          <p:cNvSpPr>
            <a:spLocks noChangeArrowheads="1"/>
          </p:cNvSpPr>
          <p:nvPr/>
        </p:nvSpPr>
        <p:spPr bwMode="auto">
          <a:xfrm>
            <a:off x="611188" y="1556792"/>
            <a:ext cx="7561262" cy="4154984"/>
          </a:xfrm>
          <a:prstGeom prst="rect">
            <a:avLst/>
          </a:prstGeom>
          <a:noFill/>
          <a:ln w="38100">
            <a:noFill/>
            <a:miter lim="800000"/>
            <a:headEnd/>
            <a:tailEnd/>
          </a:ln>
        </p:spPr>
        <p:txBody>
          <a:bodyPr>
            <a:spAutoFit/>
          </a:bodyPr>
          <a:lstStyle/>
          <a:p>
            <a:pPr>
              <a:buFont typeface="Arial" pitchFamily="34" charset="0"/>
              <a:buChar char="•"/>
            </a:pPr>
            <a:r>
              <a:rPr lang="en-US" altLang="ko-KR" sz="2400" dirty="0" err="1" smtClean="0">
                <a:latin typeface="Times New Roman" pitchFamily="18" charset="0"/>
                <a:cs typeface="Times New Roman" pitchFamily="18" charset="0"/>
              </a:rPr>
              <a:t>Trusler’s</a:t>
            </a:r>
            <a:r>
              <a:rPr lang="en-US" altLang="ko-KR" sz="2400" dirty="0" smtClean="0">
                <a:latin typeface="Times New Roman" pitchFamily="18" charset="0"/>
                <a:cs typeface="Times New Roman" pitchFamily="18" charset="0"/>
              </a:rPr>
              <a:t> rule</a:t>
            </a:r>
          </a:p>
          <a:p>
            <a:pPr>
              <a:buFont typeface="Arial" pitchFamily="34" charset="0"/>
              <a:buChar char="•"/>
            </a:pPr>
            <a:endParaRPr lang="en-US" altLang="ko-KR" sz="2400" dirty="0" smtClean="0">
              <a:latin typeface="Times New Roman" pitchFamily="18" charset="0"/>
              <a:cs typeface="Times New Roman" pitchFamily="18" charset="0"/>
            </a:endParaRPr>
          </a:p>
          <a:p>
            <a:pPr>
              <a:buFont typeface="Arial" pitchFamily="34" charset="0"/>
              <a:buChar char="•"/>
            </a:pPr>
            <a:r>
              <a:rPr lang="en-US" altLang="ko-KR" sz="2400" dirty="0" smtClean="0">
                <a:latin typeface="Times New Roman" pitchFamily="18" charset="0"/>
                <a:cs typeface="Times New Roman" pitchFamily="18" charset="0"/>
              </a:rPr>
              <a:t>Circumference</a:t>
            </a:r>
          </a:p>
          <a:p>
            <a:pPr lvl="1">
              <a:buFont typeface="Arial" pitchFamily="34" charset="0"/>
              <a:buChar char="•"/>
            </a:pPr>
            <a:r>
              <a:rPr lang="en-US" altLang="ko-KR" sz="2400" dirty="0" smtClean="0">
                <a:latin typeface="Times New Roman" pitchFamily="18" charset="0"/>
                <a:cs typeface="Times New Roman" pitchFamily="18" charset="0"/>
              </a:rPr>
              <a:t>20 </a:t>
            </a:r>
            <a:r>
              <a:rPr lang="en-US" altLang="ko-KR" sz="2400" dirty="0">
                <a:latin typeface="Times New Roman" pitchFamily="18" charset="0"/>
                <a:cs typeface="Times New Roman" pitchFamily="18" charset="0"/>
              </a:rPr>
              <a:t>+ 1 mm for each kg of </a:t>
            </a:r>
            <a:r>
              <a:rPr lang="en-US" altLang="ko-KR" sz="2400" dirty="0" err="1">
                <a:latin typeface="Times New Roman" pitchFamily="18" charset="0"/>
                <a:cs typeface="Times New Roman" pitchFamily="18" charset="0"/>
              </a:rPr>
              <a:t>Bwt</a:t>
            </a:r>
            <a:r>
              <a:rPr lang="en-US" altLang="ko-KR" sz="2400" dirty="0">
                <a:latin typeface="Times New Roman" pitchFamily="18" charset="0"/>
                <a:cs typeface="Times New Roman" pitchFamily="18" charset="0"/>
              </a:rPr>
              <a:t> </a:t>
            </a:r>
            <a:endParaRPr lang="en-US" altLang="ko-KR" sz="2400" dirty="0" smtClean="0">
              <a:latin typeface="Times New Roman" pitchFamily="18" charset="0"/>
              <a:cs typeface="Times New Roman" pitchFamily="18" charset="0"/>
            </a:endParaRPr>
          </a:p>
          <a:p>
            <a:pPr lvl="2">
              <a:buFont typeface="Arial" pitchFamily="34" charset="0"/>
              <a:buChar char="•"/>
            </a:pPr>
            <a:r>
              <a:rPr lang="en-US" altLang="ko-KR" sz="2400" dirty="0" err="1" smtClean="0">
                <a:latin typeface="Times New Roman" pitchFamily="18" charset="0"/>
                <a:cs typeface="Times New Roman" pitchFamily="18" charset="0"/>
              </a:rPr>
              <a:t>noncyanotic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nonmixing</a:t>
            </a:r>
            <a:r>
              <a:rPr lang="en-US" altLang="ko-KR" sz="2400" dirty="0" smtClean="0">
                <a:latin typeface="Times New Roman" pitchFamily="18" charset="0"/>
                <a:cs typeface="Times New Roman" pitchFamily="18" charset="0"/>
              </a:rPr>
              <a:t> lesion </a:t>
            </a:r>
          </a:p>
          <a:p>
            <a:pPr lvl="2">
              <a:buFont typeface="Arial" pitchFamily="34" charset="0"/>
              <a:buChar char="•"/>
            </a:pPr>
            <a:r>
              <a:rPr lang="en-US" altLang="ko-KR" sz="2400" dirty="0" smtClean="0">
                <a:latin typeface="Times New Roman" pitchFamily="18" charset="0"/>
                <a:cs typeface="Times New Roman" pitchFamily="18" charset="0"/>
              </a:rPr>
              <a:t>VSD </a:t>
            </a:r>
            <a:r>
              <a:rPr lang="en-US" altLang="ko-KR" sz="2400" dirty="0">
                <a:latin typeface="Times New Roman" pitchFamily="18" charset="0"/>
                <a:cs typeface="Times New Roman" pitchFamily="18" charset="0"/>
              </a:rPr>
              <a:t>without bidirectional </a:t>
            </a:r>
            <a:r>
              <a:rPr lang="en-US" altLang="ko-KR" sz="2400" dirty="0" smtClean="0">
                <a:latin typeface="Times New Roman" pitchFamily="18" charset="0"/>
                <a:cs typeface="Times New Roman" pitchFamily="18" charset="0"/>
              </a:rPr>
              <a:t>shunting</a:t>
            </a:r>
          </a:p>
          <a:p>
            <a:pPr lvl="1">
              <a:buFont typeface="Arial" pitchFamily="34" charset="0"/>
              <a:buChar char="•"/>
            </a:pPr>
            <a:r>
              <a:rPr lang="en-US" altLang="ko-KR" sz="2400" dirty="0" smtClean="0">
                <a:latin typeface="Times New Roman" pitchFamily="18" charset="0"/>
                <a:cs typeface="Times New Roman" pitchFamily="18" charset="0"/>
              </a:rPr>
              <a:t>24 </a:t>
            </a:r>
            <a:r>
              <a:rPr lang="en-US" altLang="ko-KR" sz="2400" dirty="0">
                <a:latin typeface="Times New Roman" pitchFamily="18" charset="0"/>
                <a:cs typeface="Times New Roman" pitchFamily="18" charset="0"/>
              </a:rPr>
              <a:t>+ 1 mm for each kg of </a:t>
            </a:r>
            <a:r>
              <a:rPr lang="en-US" altLang="ko-KR" sz="2400" dirty="0" err="1">
                <a:latin typeface="Times New Roman" pitchFamily="18" charset="0"/>
                <a:cs typeface="Times New Roman" pitchFamily="18" charset="0"/>
              </a:rPr>
              <a:t>Bwt</a:t>
            </a:r>
            <a:r>
              <a:rPr lang="en-US" altLang="ko-KR" sz="2400" dirty="0">
                <a:latin typeface="Times New Roman" pitchFamily="18" charset="0"/>
                <a:cs typeface="Times New Roman" pitchFamily="18" charset="0"/>
              </a:rPr>
              <a:t> </a:t>
            </a:r>
            <a:endParaRPr lang="en-US" altLang="ko-KR" sz="2400" dirty="0" smtClean="0">
              <a:latin typeface="Times New Roman" pitchFamily="18" charset="0"/>
              <a:cs typeface="Times New Roman" pitchFamily="18" charset="0"/>
            </a:endParaRPr>
          </a:p>
          <a:p>
            <a:pPr lvl="2">
              <a:buFont typeface="Arial" pitchFamily="34" charset="0"/>
              <a:buChar char="•"/>
            </a:pPr>
            <a:r>
              <a:rPr lang="en-US" altLang="ko-KR" sz="2400" dirty="0" smtClean="0">
                <a:latin typeface="Times New Roman" pitchFamily="18" charset="0"/>
                <a:cs typeface="Times New Roman" pitchFamily="18" charset="0"/>
              </a:rPr>
              <a:t>mixing lesion</a:t>
            </a:r>
          </a:p>
          <a:p>
            <a:pPr lvl="2">
              <a:buFont typeface="Arial" pitchFamily="34" charset="0"/>
              <a:buChar char="•"/>
            </a:pPr>
            <a:r>
              <a:rPr lang="en-US" altLang="ko-KR" sz="2400" dirty="0" smtClean="0">
                <a:latin typeface="Times New Roman" pitchFamily="18" charset="0"/>
                <a:cs typeface="Times New Roman" pitchFamily="18" charset="0"/>
              </a:rPr>
              <a:t>VSD </a:t>
            </a:r>
            <a:r>
              <a:rPr lang="en-US" altLang="ko-KR" sz="2400" dirty="0">
                <a:latin typeface="Times New Roman" pitchFamily="18" charset="0"/>
                <a:cs typeface="Times New Roman" pitchFamily="18" charset="0"/>
              </a:rPr>
              <a:t>with bidirectional </a:t>
            </a:r>
            <a:r>
              <a:rPr lang="en-US" altLang="ko-KR" sz="2400" dirty="0" smtClean="0">
                <a:latin typeface="Times New Roman" pitchFamily="18" charset="0"/>
                <a:cs typeface="Times New Roman" pitchFamily="18" charset="0"/>
              </a:rPr>
              <a:t>shunting</a:t>
            </a:r>
          </a:p>
          <a:p>
            <a:pPr lvl="1">
              <a:buFont typeface="Arial" pitchFamily="34" charset="0"/>
              <a:buChar char="•"/>
            </a:pPr>
            <a:r>
              <a:rPr lang="en-US" altLang="ko-KR" sz="2400" dirty="0" smtClean="0">
                <a:latin typeface="Times New Roman" pitchFamily="18" charset="0"/>
                <a:cs typeface="Times New Roman" pitchFamily="18" charset="0"/>
              </a:rPr>
              <a:t>22 </a:t>
            </a:r>
            <a:r>
              <a:rPr lang="en-US" altLang="ko-KR" sz="2400" dirty="0">
                <a:latin typeface="Times New Roman" pitchFamily="18" charset="0"/>
                <a:cs typeface="Times New Roman" pitchFamily="18" charset="0"/>
              </a:rPr>
              <a:t>+ 1 mm for each kg of </a:t>
            </a:r>
            <a:r>
              <a:rPr lang="en-US" altLang="ko-KR" sz="2400" dirty="0" err="1">
                <a:latin typeface="Times New Roman" pitchFamily="18" charset="0"/>
                <a:cs typeface="Times New Roman" pitchFamily="18" charset="0"/>
              </a:rPr>
              <a:t>Bwt</a:t>
            </a:r>
            <a:r>
              <a:rPr lang="en-US" altLang="ko-KR" sz="2400" dirty="0">
                <a:latin typeface="Times New Roman" pitchFamily="18" charset="0"/>
                <a:cs typeface="Times New Roman" pitchFamily="18" charset="0"/>
              </a:rPr>
              <a:t> </a:t>
            </a:r>
            <a:endParaRPr lang="en-US" altLang="ko-KR" sz="2400" dirty="0" smtClean="0">
              <a:latin typeface="Times New Roman" pitchFamily="18" charset="0"/>
              <a:cs typeface="Times New Roman" pitchFamily="18" charset="0"/>
            </a:endParaRPr>
          </a:p>
          <a:p>
            <a:pPr lvl="2">
              <a:buFont typeface="Arial" pitchFamily="34" charset="0"/>
              <a:buChar char="•"/>
            </a:pPr>
            <a:r>
              <a:rPr lang="en-US" altLang="ko-KR" sz="2400" dirty="0" smtClean="0">
                <a:latin typeface="Times New Roman" pitchFamily="18" charset="0"/>
                <a:cs typeface="Times New Roman" pitchFamily="18" charset="0"/>
              </a:rPr>
              <a:t>SV for </a:t>
            </a:r>
            <a:r>
              <a:rPr lang="en-US" altLang="ko-KR" sz="2400" dirty="0" err="1" smtClean="0">
                <a:latin typeface="Times New Roman" pitchFamily="18" charset="0"/>
                <a:cs typeface="Times New Roman" pitchFamily="18" charset="0"/>
              </a:rPr>
              <a:t>Fontan</a:t>
            </a:r>
            <a:endParaRPr lang="en-US" altLang="ko-KR" sz="2400" dirty="0">
              <a:latin typeface="Times New Roman" pitchFamily="18" charset="0"/>
              <a:cs typeface="Times New Roman" pitchFamily="18" charset="0"/>
            </a:endParaRPr>
          </a:p>
        </p:txBody>
      </p:sp>
      <p:sp>
        <p:nvSpPr>
          <p:cNvPr id="4" name="Rectangle 8"/>
          <p:cNvSpPr txBox="1">
            <a:spLocks noChangeArrowheads="1"/>
          </p:cNvSpPr>
          <p:nvPr/>
        </p:nvSpPr>
        <p:spPr bwMode="auto">
          <a:xfrm>
            <a:off x="1908051" y="202853"/>
            <a:ext cx="6336357"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4000" b="1" i="0" u="none" strike="noStrike" kern="0" cap="none" spc="0" normalizeH="0" baseline="0" noProof="0" smtClean="0">
                <a:ln>
                  <a:noFill/>
                </a:ln>
                <a:solidFill>
                  <a:schemeClr val="tx1"/>
                </a:solidFill>
                <a:effectLst/>
                <a:uLnTx/>
                <a:uFillTx/>
                <a:latin typeface="Times New Roman" pitchFamily="18" charset="0"/>
                <a:ea typeface="+mj-ea"/>
                <a:cs typeface="Times New Roman" pitchFamily="18" charset="0"/>
              </a:rPr>
              <a:t>Adjustment Technique</a:t>
            </a:r>
            <a:endParaRPr kumimoji="1" lang="en-US" altLang="ko-KR" sz="40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3"/>
          <p:cNvSpPr>
            <a:spLocks noGrp="1" noChangeArrowheads="1"/>
          </p:cNvSpPr>
          <p:nvPr>
            <p:ph type="body" idx="4294967295"/>
          </p:nvPr>
        </p:nvSpPr>
        <p:spPr>
          <a:xfrm>
            <a:off x="804863" y="1731963"/>
            <a:ext cx="7799387" cy="4411681"/>
          </a:xfrm>
        </p:spPr>
        <p:txBody>
          <a:bodyPr/>
          <a:lstStyle/>
          <a:p>
            <a:pPr eaLnBrk="1" hangingPunct="1"/>
            <a:r>
              <a:rPr lang="en-US" altLang="ko-KR" sz="2400" dirty="0" smtClean="0">
                <a:latin typeface="Times New Roman" pitchFamily="18" charset="0"/>
                <a:cs typeface="Times New Roman" pitchFamily="18" charset="0"/>
              </a:rPr>
              <a:t>Distal PAP</a:t>
            </a:r>
          </a:p>
          <a:p>
            <a:pPr eaLnBrk="1" hangingPunct="1">
              <a:buNone/>
            </a:pPr>
            <a:r>
              <a:rPr lang="en-US" altLang="ko-KR" sz="2400" dirty="0" smtClean="0">
                <a:latin typeface="Times New Roman" pitchFamily="18" charset="0"/>
                <a:cs typeface="Times New Roman" pitchFamily="18" charset="0"/>
              </a:rPr>
              <a:t>	- FiO</a:t>
            </a:r>
            <a:r>
              <a:rPr lang="en-US" altLang="ko-KR" sz="2400" baseline="-25000" dirty="0" smtClean="0">
                <a:latin typeface="Times New Roman" pitchFamily="18" charset="0"/>
                <a:cs typeface="Times New Roman" pitchFamily="18" charset="0"/>
              </a:rPr>
              <a:t>2</a:t>
            </a:r>
            <a:r>
              <a:rPr lang="en-US" altLang="ko-KR" sz="2400" dirty="0" smtClean="0">
                <a:latin typeface="Times New Roman" pitchFamily="18" charset="0"/>
                <a:cs typeface="Times New Roman" pitchFamily="18" charset="0"/>
              </a:rPr>
              <a:t> 0.5 		: 30 to 50% of SAP, SaO</a:t>
            </a:r>
            <a:r>
              <a:rPr lang="en-US" altLang="ko-KR" sz="2400" baseline="-25000" dirty="0" smtClean="0">
                <a:latin typeface="Times New Roman" pitchFamily="18" charset="0"/>
                <a:cs typeface="Times New Roman" pitchFamily="18" charset="0"/>
              </a:rPr>
              <a:t>2</a:t>
            </a:r>
            <a:r>
              <a:rPr lang="en-US" altLang="ko-KR" sz="2400" dirty="0" smtClean="0">
                <a:latin typeface="Times New Roman" pitchFamily="18" charset="0"/>
                <a:cs typeface="Times New Roman" pitchFamily="18" charset="0"/>
              </a:rPr>
              <a:t> of 85 to 90% </a:t>
            </a:r>
          </a:p>
          <a:p>
            <a:pPr eaLnBrk="1" hangingPunct="1">
              <a:buNone/>
            </a:pPr>
            <a:r>
              <a:rPr lang="en-US" altLang="ko-KR" sz="2400" dirty="0" smtClean="0">
                <a:latin typeface="Times New Roman" pitchFamily="18" charset="0"/>
                <a:cs typeface="Times New Roman" pitchFamily="18" charset="0"/>
              </a:rPr>
              <a:t>	- FiO</a:t>
            </a:r>
            <a:r>
              <a:rPr lang="en-US" altLang="ko-KR" sz="2400" baseline="-25000" dirty="0" smtClean="0">
                <a:latin typeface="Times New Roman" pitchFamily="18" charset="0"/>
                <a:cs typeface="Times New Roman" pitchFamily="18" charset="0"/>
              </a:rPr>
              <a:t>2</a:t>
            </a:r>
            <a:r>
              <a:rPr lang="en-US" altLang="ko-KR" sz="2400" dirty="0" smtClean="0">
                <a:latin typeface="Times New Roman" pitchFamily="18" charset="0"/>
                <a:cs typeface="Times New Roman" pitchFamily="18" charset="0"/>
              </a:rPr>
              <a:t> 0.6 in SV 	: 50% of SAP, SaO</a:t>
            </a:r>
            <a:r>
              <a:rPr lang="en-US" altLang="ko-KR" sz="2400" baseline="-25000" dirty="0" smtClean="0">
                <a:latin typeface="Times New Roman" pitchFamily="18" charset="0"/>
                <a:cs typeface="Times New Roman" pitchFamily="18" charset="0"/>
              </a:rPr>
              <a:t>2</a:t>
            </a:r>
            <a:r>
              <a:rPr lang="en-US" altLang="ko-KR" sz="2400" dirty="0" smtClean="0">
                <a:latin typeface="Times New Roman" pitchFamily="18" charset="0"/>
                <a:cs typeface="Times New Roman" pitchFamily="18" charset="0"/>
              </a:rPr>
              <a:t> of 75 to 85%</a:t>
            </a:r>
          </a:p>
          <a:p>
            <a:pPr eaLnBrk="1" hangingPunct="1">
              <a:buFontTx/>
              <a:buNone/>
            </a:pPr>
            <a:r>
              <a:rPr lang="en-US" altLang="ko-KR" sz="2400" dirty="0" smtClean="0">
                <a:latin typeface="Times New Roman" pitchFamily="18" charset="0"/>
                <a:cs typeface="Times New Roman" pitchFamily="18" charset="0"/>
              </a:rPr>
              <a:t>	- systolic PAP	: 30 to 40 mmHg</a:t>
            </a:r>
          </a:p>
          <a:p>
            <a:pPr eaLnBrk="1" hangingPunct="1">
              <a:buFontTx/>
              <a:buNone/>
            </a:pPr>
            <a:r>
              <a:rPr lang="en-US" altLang="ko-KR" sz="2400" dirty="0" smtClean="0">
                <a:latin typeface="Times New Roman" pitchFamily="18" charset="0"/>
                <a:cs typeface="Times New Roman" pitchFamily="18" charset="0"/>
              </a:rPr>
              <a:t>	- mean PAP 	: 20 to 30 mmHg</a:t>
            </a:r>
          </a:p>
          <a:p>
            <a:pPr eaLnBrk="1" hangingPunct="1">
              <a:buFontTx/>
              <a:buNone/>
            </a:pPr>
            <a:r>
              <a:rPr lang="en-US" altLang="ko-KR" sz="2400" dirty="0" smtClean="0">
                <a:latin typeface="Times New Roman" pitchFamily="18" charset="0"/>
                <a:cs typeface="Times New Roman" pitchFamily="18" charset="0"/>
              </a:rPr>
              <a:t> </a:t>
            </a:r>
          </a:p>
          <a:p>
            <a:pPr eaLnBrk="1" hangingPunct="1"/>
            <a:r>
              <a:rPr lang="en-US" altLang="ko-KR" sz="2400" dirty="0" smtClean="0">
                <a:latin typeface="Times New Roman" pitchFamily="18" charset="0"/>
                <a:cs typeface="Times New Roman" pitchFamily="18" charset="0"/>
              </a:rPr>
              <a:t>SAP 10 mmHg increase</a:t>
            </a:r>
            <a:r>
              <a:rPr lang="en-US" altLang="ko-KR" sz="2400" dirty="0" smtClean="0">
                <a:latin typeface="Times New Roman" pitchFamily="18" charset="0"/>
                <a:cs typeface="Times New Roman" pitchFamily="18" charset="0"/>
                <a:sym typeface="Symbol" pitchFamily="18" charset="2"/>
              </a:rPr>
              <a:t>, no </a:t>
            </a:r>
            <a:r>
              <a:rPr lang="en-US" altLang="ko-KR" sz="2400" dirty="0" err="1" smtClean="0">
                <a:latin typeface="Times New Roman" pitchFamily="18" charset="0"/>
                <a:cs typeface="Times New Roman" pitchFamily="18" charset="0"/>
                <a:sym typeface="Symbol" pitchFamily="18" charset="2"/>
              </a:rPr>
              <a:t>bradycardia</a:t>
            </a:r>
            <a:r>
              <a:rPr lang="en-US" altLang="ko-KR" sz="2400" dirty="0" smtClean="0">
                <a:latin typeface="Times New Roman" pitchFamily="18" charset="0"/>
                <a:cs typeface="Times New Roman" pitchFamily="18" charset="0"/>
                <a:sym typeface="Symbol" pitchFamily="18" charset="2"/>
              </a:rPr>
              <a:t>, no hypoxemia for 10 minutes </a:t>
            </a:r>
          </a:p>
        </p:txBody>
      </p:sp>
      <p:sp>
        <p:nvSpPr>
          <p:cNvPr id="570371" name="Rectangle 4"/>
          <p:cNvSpPr>
            <a:spLocks noChangeArrowheads="1"/>
          </p:cNvSpPr>
          <p:nvPr/>
        </p:nvSpPr>
        <p:spPr bwMode="auto">
          <a:xfrm>
            <a:off x="876300" y="5302250"/>
            <a:ext cx="7583488" cy="1184275"/>
          </a:xfrm>
          <a:prstGeom prst="rect">
            <a:avLst/>
          </a:prstGeom>
          <a:noFill/>
          <a:ln w="9525">
            <a:noFill/>
            <a:miter lim="800000"/>
            <a:headEnd/>
            <a:tailEnd/>
          </a:ln>
        </p:spPr>
        <p:txBody>
          <a:bodyPr/>
          <a:lstStyle/>
          <a:p>
            <a:pPr marL="342900" indent="-342900">
              <a:lnSpc>
                <a:spcPct val="170000"/>
              </a:lnSpc>
              <a:buFontTx/>
              <a:buChar char="•"/>
            </a:pPr>
            <a:endParaRPr lang="en-US" altLang="ko-KR" sz="2400" dirty="0">
              <a:latin typeface="Times New Roman" pitchFamily="18" charset="0"/>
              <a:cs typeface="Times New Roman" pitchFamily="18" charset="0"/>
              <a:sym typeface="Symbol" pitchFamily="18" charset="2"/>
            </a:endParaRPr>
          </a:p>
        </p:txBody>
      </p:sp>
      <p:sp>
        <p:nvSpPr>
          <p:cNvPr id="570372" name="Rectangle 8"/>
          <p:cNvSpPr>
            <a:spLocks noGrp="1" noChangeArrowheads="1"/>
          </p:cNvSpPr>
          <p:nvPr>
            <p:ph type="title" idx="4294967295"/>
          </p:nvPr>
        </p:nvSpPr>
        <p:spPr>
          <a:xfrm>
            <a:off x="1908051" y="202853"/>
            <a:ext cx="6336357" cy="777875"/>
          </a:xfrm>
          <a:noFill/>
        </p:spPr>
        <p:txBody>
          <a:bodyPr/>
          <a:lstStyle/>
          <a:p>
            <a:pPr algn="l" eaLnBrk="1" hangingPunct="1"/>
            <a:r>
              <a:rPr lang="en-US" altLang="ko-KR" sz="4000" b="1" dirty="0" smtClean="0">
                <a:solidFill>
                  <a:schemeClr val="tx1"/>
                </a:solidFill>
                <a:latin typeface="Times New Roman" pitchFamily="18" charset="0"/>
                <a:cs typeface="Times New Roman" pitchFamily="18" charset="0"/>
              </a:rPr>
              <a:t>Adjustment Technique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831850" y="44450"/>
            <a:ext cx="7772400" cy="1143000"/>
          </a:xfrm>
        </p:spPr>
        <p:txBody>
          <a:bodyPr/>
          <a:lstStyle/>
          <a:p>
            <a:r>
              <a:rPr lang="en-US" altLang="ko-KR" b="1" dirty="0" smtClean="0">
                <a:solidFill>
                  <a:schemeClr val="tx1"/>
                </a:solidFill>
                <a:latin typeface="Times New Roman" pitchFamily="18" charset="0"/>
              </a:rPr>
              <a:t>Median </a:t>
            </a:r>
            <a:r>
              <a:rPr lang="en-US" altLang="ko-KR" b="1" dirty="0" err="1" smtClean="0">
                <a:solidFill>
                  <a:schemeClr val="tx1"/>
                </a:solidFill>
                <a:latin typeface="Times New Roman" pitchFamily="18" charset="0"/>
              </a:rPr>
              <a:t>sternotomy</a:t>
            </a:r>
            <a:endParaRPr lang="ko-KR" altLang="en-US" b="1" dirty="0" smtClean="0">
              <a:solidFill>
                <a:schemeClr val="tx1"/>
              </a:solidFill>
              <a:latin typeface="Times New Roman" pitchFamily="18" charset="0"/>
            </a:endParaRPr>
          </a:p>
        </p:txBody>
      </p:sp>
      <p:sp>
        <p:nvSpPr>
          <p:cNvPr id="619523" name="Rectangle 3"/>
          <p:cNvSpPr>
            <a:spLocks noGrp="1" noChangeArrowheads="1"/>
          </p:cNvSpPr>
          <p:nvPr>
            <p:ph type="body" idx="1"/>
          </p:nvPr>
        </p:nvSpPr>
        <p:spPr>
          <a:xfrm>
            <a:off x="539552" y="1556792"/>
            <a:ext cx="8206680" cy="4403130"/>
          </a:xfrm>
        </p:spPr>
        <p:txBody>
          <a:bodyPr/>
          <a:lstStyle/>
          <a:p>
            <a:r>
              <a:rPr lang="en-US" altLang="ko-KR" sz="2400" dirty="0" smtClean="0">
                <a:latin typeface="Times New Roman" pitchFamily="18" charset="0"/>
              </a:rPr>
              <a:t>More precise band placement &amp; anchoring</a:t>
            </a:r>
          </a:p>
          <a:p>
            <a:r>
              <a:rPr lang="en-US" altLang="ko-KR" sz="2400" dirty="0" err="1" smtClean="0">
                <a:latin typeface="Times New Roman" pitchFamily="18" charset="0"/>
              </a:rPr>
              <a:t>Intracardiac</a:t>
            </a:r>
            <a:r>
              <a:rPr lang="en-US" altLang="ko-KR" sz="2400" dirty="0" smtClean="0">
                <a:latin typeface="Times New Roman" pitchFamily="18" charset="0"/>
              </a:rPr>
              <a:t> procedures requiring CPB</a:t>
            </a:r>
          </a:p>
          <a:p>
            <a:r>
              <a:rPr lang="en-US" altLang="ko-KR" sz="2400" dirty="0" err="1" smtClean="0">
                <a:latin typeface="Times New Roman" pitchFamily="18" charset="0"/>
              </a:rPr>
              <a:t>Malposed</a:t>
            </a:r>
            <a:r>
              <a:rPr lang="en-US" altLang="ko-KR" sz="2400" dirty="0" smtClean="0">
                <a:latin typeface="Times New Roman" pitchFamily="18" charset="0"/>
              </a:rPr>
              <a:t> or transposed GA</a:t>
            </a:r>
          </a:p>
          <a:p>
            <a:r>
              <a:rPr lang="en-US" altLang="ko-KR" sz="2400" dirty="0" smtClean="0">
                <a:latin typeface="Times New Roman" pitchFamily="18" charset="0"/>
              </a:rPr>
              <a:t>RPA : acute angle - risk of impingement </a:t>
            </a:r>
          </a:p>
          <a:p>
            <a:r>
              <a:rPr lang="en-US" altLang="ko-KR" sz="2400" dirty="0" smtClean="0">
                <a:latin typeface="Times New Roman" pitchFamily="18" charset="0"/>
              </a:rPr>
              <a:t>MPA : dilatation &amp; thin wall - risk of tearing </a:t>
            </a:r>
          </a:p>
          <a:p>
            <a:r>
              <a:rPr lang="en-US" altLang="ko-KR" sz="2400" dirty="0" smtClean="0">
                <a:latin typeface="Times New Roman" pitchFamily="18" charset="0"/>
              </a:rPr>
              <a:t>Placed away from PV to avoid dysplastic changes &amp; distortion</a:t>
            </a:r>
          </a:p>
          <a:p>
            <a:pPr eaLnBrk="1" hangingPunct="1"/>
            <a:r>
              <a:rPr lang="en-US" altLang="ko-KR" sz="2400" dirty="0" smtClean="0">
                <a:latin typeface="Times New Roman" pitchFamily="18" charset="0"/>
              </a:rPr>
              <a:t>Safe placement of PA band</a:t>
            </a:r>
          </a:p>
          <a:p>
            <a:pPr lvl="1" eaLnBrk="1" hangingPunct="1"/>
            <a:r>
              <a:rPr lang="en-US" altLang="ko-KR" sz="2000" dirty="0" smtClean="0">
                <a:latin typeface="Times New Roman" pitchFamily="18" charset="0"/>
              </a:rPr>
              <a:t>Encircling </a:t>
            </a:r>
            <a:r>
              <a:rPr lang="en-US" altLang="ko-KR" sz="2000" dirty="0" err="1" smtClean="0">
                <a:latin typeface="Times New Roman" pitchFamily="18" charset="0"/>
              </a:rPr>
              <a:t>aortopulmonary</a:t>
            </a:r>
            <a:r>
              <a:rPr lang="en-US" altLang="ko-KR" sz="2000" dirty="0" smtClean="0">
                <a:latin typeface="Times New Roman" pitchFamily="18" charset="0"/>
              </a:rPr>
              <a:t> trunk followed by encircling aorta</a:t>
            </a:r>
          </a:p>
          <a:p>
            <a:pPr eaLnBrk="1" hangingPunct="1"/>
            <a:r>
              <a:rPr lang="en-US" altLang="ko-KR" sz="2400" dirty="0" smtClean="0">
                <a:latin typeface="Times New Roman" pitchFamily="18" charset="0"/>
              </a:rPr>
              <a:t>Fixation to two opposite sites of PA wall</a:t>
            </a:r>
            <a:r>
              <a:rPr lang="en-US" altLang="ko-KR" sz="2400" dirty="0" smtClean="0">
                <a:latin typeface="Times New Roman" pitchFamily="18" charset="0"/>
                <a:sym typeface="Symbol" pitchFamily="18" charset="2"/>
              </a:rPr>
              <a:t> to avoid poorly positioned band &amp; band migration</a:t>
            </a:r>
          </a:p>
          <a:p>
            <a:pPr eaLnBrk="1" hangingPunct="1"/>
            <a:r>
              <a:rPr lang="en-US" altLang="ko-KR" sz="2400" dirty="0" err="1" smtClean="0">
                <a:latin typeface="Times New Roman" pitchFamily="18" charset="0"/>
              </a:rPr>
              <a:t>Atrial</a:t>
            </a:r>
            <a:r>
              <a:rPr lang="en-US" altLang="ko-KR" sz="2400" dirty="0" smtClean="0">
                <a:latin typeface="Times New Roman" pitchFamily="18" charset="0"/>
              </a:rPr>
              <a:t> </a:t>
            </a:r>
            <a:r>
              <a:rPr lang="en-US" altLang="ko-KR" sz="2400" dirty="0" err="1" smtClean="0">
                <a:latin typeface="Times New Roman" pitchFamily="18" charset="0"/>
              </a:rPr>
              <a:t>septectomy</a:t>
            </a:r>
            <a:r>
              <a:rPr lang="en-US" altLang="ko-KR" sz="2400" dirty="0" smtClean="0">
                <a:latin typeface="Times New Roman" pitchFamily="18" charset="0"/>
              </a:rPr>
              <a:t> for restrictive </a:t>
            </a:r>
            <a:r>
              <a:rPr lang="en-US" altLang="ko-KR" sz="2400" dirty="0" err="1" smtClean="0">
                <a:latin typeface="Times New Roman" pitchFamily="18" charset="0"/>
              </a:rPr>
              <a:t>atrial</a:t>
            </a:r>
            <a:r>
              <a:rPr lang="en-US" altLang="ko-KR" sz="2400" dirty="0" smtClean="0">
                <a:latin typeface="Times New Roman" pitchFamily="18" charset="0"/>
              </a:rPr>
              <a:t> communication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type="body" idx="1"/>
          </p:nvPr>
        </p:nvSpPr>
        <p:spPr>
          <a:xfrm>
            <a:off x="685800" y="3060700"/>
            <a:ext cx="7772400" cy="3681413"/>
          </a:xfrm>
        </p:spPr>
        <p:txBody>
          <a:bodyPr/>
          <a:lstStyle/>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a:p>
            <a:pPr>
              <a:lnSpc>
                <a:spcPct val="80000"/>
              </a:lnSpc>
            </a:pPr>
            <a:endParaRPr lang="en-US" altLang="ko-KR" sz="2000" dirty="0" smtClean="0">
              <a:latin typeface="Times New Roman" pitchFamily="18" charset="0"/>
            </a:endParaRPr>
          </a:p>
        </p:txBody>
      </p:sp>
      <p:sp>
        <p:nvSpPr>
          <p:cNvPr id="620550" name="Rectangle 6"/>
          <p:cNvSpPr>
            <a:spLocks noGrp="1" noChangeArrowheads="1"/>
          </p:cNvSpPr>
          <p:nvPr>
            <p:ph type="title"/>
          </p:nvPr>
        </p:nvSpPr>
        <p:spPr>
          <a:xfrm>
            <a:off x="831850" y="44450"/>
            <a:ext cx="7772400" cy="1143000"/>
          </a:xfrm>
          <a:noFill/>
          <a:ln/>
        </p:spPr>
        <p:txBody>
          <a:bodyPr/>
          <a:lstStyle/>
          <a:p>
            <a:r>
              <a:rPr lang="en-US" altLang="ko-KR" b="1" dirty="0" smtClean="0">
                <a:solidFill>
                  <a:schemeClr val="tx1"/>
                </a:solidFill>
                <a:latin typeface="Times New Roman" pitchFamily="18" charset="0"/>
              </a:rPr>
              <a:t>Median </a:t>
            </a:r>
            <a:r>
              <a:rPr lang="en-US" altLang="ko-KR" b="1" dirty="0" err="1" smtClean="0">
                <a:solidFill>
                  <a:schemeClr val="tx1"/>
                </a:solidFill>
                <a:latin typeface="Times New Roman" pitchFamily="18" charset="0"/>
              </a:rPr>
              <a:t>sternotomy</a:t>
            </a:r>
            <a:endParaRPr lang="ko-KR" altLang="en-US" b="1" dirty="0" smtClean="0">
              <a:solidFill>
                <a:schemeClr val="tx1"/>
              </a:solidFill>
              <a:latin typeface="Times New Roman" pitchFamily="18" charset="0"/>
            </a:endParaRPr>
          </a:p>
        </p:txBody>
      </p:sp>
      <p:pic>
        <p:nvPicPr>
          <p:cNvPr id="601089" name="Picture 1"/>
          <p:cNvPicPr>
            <a:picLocks noChangeAspect="1" noChangeArrowheads="1"/>
          </p:cNvPicPr>
          <p:nvPr/>
        </p:nvPicPr>
        <p:blipFill>
          <a:blip r:embed="rId3" cstate="email"/>
          <a:srcRect/>
          <a:stretch>
            <a:fillRect/>
          </a:stretch>
        </p:blipFill>
        <p:spPr bwMode="auto">
          <a:xfrm>
            <a:off x="1133475" y="1484784"/>
            <a:ext cx="687705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9" name="Rectangle 7"/>
          <p:cNvSpPr>
            <a:spLocks noGrp="1" noChangeArrowheads="1"/>
          </p:cNvSpPr>
          <p:nvPr>
            <p:ph type="title"/>
          </p:nvPr>
        </p:nvSpPr>
        <p:spPr>
          <a:xfrm>
            <a:off x="831850" y="125760"/>
            <a:ext cx="7772400" cy="1143000"/>
          </a:xfrm>
          <a:noFill/>
          <a:ln/>
        </p:spPr>
        <p:txBody>
          <a:bodyPr/>
          <a:lstStyle/>
          <a:p>
            <a:r>
              <a:rPr lang="en-US" altLang="ko-KR" b="1" dirty="0" err="1" smtClean="0">
                <a:solidFill>
                  <a:schemeClr val="tx1"/>
                </a:solidFill>
                <a:latin typeface="Times New Roman" pitchFamily="18" charset="0"/>
              </a:rPr>
              <a:t>Thoracotomy</a:t>
            </a:r>
            <a:r>
              <a:rPr lang="en-US" altLang="ko-KR" b="1" dirty="0" smtClean="0">
                <a:solidFill>
                  <a:schemeClr val="tx1"/>
                </a:solidFill>
                <a:latin typeface="Times New Roman" pitchFamily="18" charset="0"/>
              </a:rPr>
              <a:t/>
            </a:r>
            <a:br>
              <a:rPr lang="en-US" altLang="ko-KR" b="1" dirty="0" smtClean="0">
                <a:solidFill>
                  <a:schemeClr val="tx1"/>
                </a:solidFill>
                <a:latin typeface="Times New Roman" pitchFamily="18" charset="0"/>
              </a:rPr>
            </a:br>
            <a:r>
              <a:rPr lang="en-US" altLang="ko-KR" sz="2400" dirty="0" smtClean="0">
                <a:latin typeface="Times New Roman" pitchFamily="18" charset="0"/>
              </a:rPr>
              <a:t>minimal adhesions</a:t>
            </a:r>
            <a:endParaRPr lang="ko-KR" altLang="en-US" b="1" dirty="0" smtClean="0">
              <a:solidFill>
                <a:schemeClr val="tx1"/>
              </a:solidFill>
              <a:latin typeface="Times New Roman" pitchFamily="18" charset="0"/>
            </a:endParaRPr>
          </a:p>
        </p:txBody>
      </p:sp>
      <p:pic>
        <p:nvPicPr>
          <p:cNvPr id="599041" name="Picture 1"/>
          <p:cNvPicPr>
            <a:picLocks noChangeAspect="1" noChangeArrowheads="1"/>
          </p:cNvPicPr>
          <p:nvPr/>
        </p:nvPicPr>
        <p:blipFill>
          <a:blip r:embed="rId3" cstate="email"/>
          <a:srcRect/>
          <a:stretch>
            <a:fillRect/>
          </a:stretch>
        </p:blipFill>
        <p:spPr bwMode="auto">
          <a:xfrm>
            <a:off x="785192" y="1869901"/>
            <a:ext cx="7315200" cy="4943475"/>
          </a:xfrm>
          <a:prstGeom prst="rect">
            <a:avLst/>
          </a:prstGeom>
          <a:noFill/>
          <a:ln w="9525">
            <a:noFill/>
            <a:miter lim="800000"/>
            <a:headEnd/>
            <a:tailEnd/>
          </a:ln>
        </p:spPr>
      </p:pic>
      <p:sp>
        <p:nvSpPr>
          <p:cNvPr id="4" name="직사각형 3"/>
          <p:cNvSpPr/>
          <p:nvPr/>
        </p:nvSpPr>
        <p:spPr>
          <a:xfrm>
            <a:off x="323528" y="1444714"/>
            <a:ext cx="8280920" cy="400110"/>
          </a:xfrm>
          <a:prstGeom prst="rect">
            <a:avLst/>
          </a:prstGeom>
        </p:spPr>
        <p:txBody>
          <a:bodyPr wrap="square">
            <a:spAutoFit/>
          </a:bodyPr>
          <a:lstStyle/>
          <a:p>
            <a:pPr algn="ctr"/>
            <a:r>
              <a:rPr lang="en-US" altLang="ko-KR" dirty="0" err="1" smtClean="0">
                <a:latin typeface="Times New Roman" pitchFamily="18" charset="0"/>
              </a:rPr>
              <a:t>lt</a:t>
            </a:r>
            <a:r>
              <a:rPr lang="en-US" altLang="ko-KR" dirty="0" smtClean="0">
                <a:latin typeface="Times New Roman" pitchFamily="18" charset="0"/>
              </a:rPr>
              <a:t> ant. mini-</a:t>
            </a:r>
            <a:r>
              <a:rPr lang="en-US" altLang="ko-KR" dirty="0" err="1" smtClean="0">
                <a:latin typeface="Times New Roman" pitchFamily="18" charset="0"/>
              </a:rPr>
              <a:t>thoracotomy</a:t>
            </a:r>
            <a:r>
              <a:rPr lang="en-US" altLang="ko-KR" dirty="0" smtClean="0">
                <a:latin typeface="Times New Roman" pitchFamily="18" charset="0"/>
              </a:rPr>
              <a:t>, 2</a:t>
            </a:r>
            <a:r>
              <a:rPr lang="en-US" altLang="ko-KR" baseline="30000" dirty="0" smtClean="0">
                <a:latin typeface="Times New Roman" pitchFamily="18" charset="0"/>
              </a:rPr>
              <a:t>nd</a:t>
            </a:r>
            <a:r>
              <a:rPr lang="en-US" altLang="ko-KR" dirty="0" smtClean="0">
                <a:latin typeface="Times New Roman" pitchFamily="18" charset="0"/>
              </a:rPr>
              <a:t> or 3</a:t>
            </a:r>
            <a:r>
              <a:rPr lang="en-US" altLang="ko-KR" baseline="30000" dirty="0" smtClean="0">
                <a:latin typeface="Times New Roman" pitchFamily="18" charset="0"/>
              </a:rPr>
              <a:t>rd</a:t>
            </a:r>
            <a:r>
              <a:rPr lang="en-US" altLang="ko-KR" dirty="0" smtClean="0">
                <a:latin typeface="Times New Roman" pitchFamily="18" charset="0"/>
              </a:rPr>
              <a:t> ICS     </a:t>
            </a:r>
            <a:r>
              <a:rPr lang="en-US" altLang="ko-KR" dirty="0" err="1" smtClean="0">
                <a:latin typeface="Times New Roman" pitchFamily="18" charset="0"/>
              </a:rPr>
              <a:t>lt</a:t>
            </a:r>
            <a:r>
              <a:rPr lang="en-US" altLang="ko-KR" dirty="0" smtClean="0">
                <a:latin typeface="Times New Roman" pitchFamily="18" charset="0"/>
              </a:rPr>
              <a:t> lateral </a:t>
            </a:r>
            <a:r>
              <a:rPr lang="en-US" altLang="ko-KR" dirty="0" err="1" smtClean="0">
                <a:latin typeface="Times New Roman" pitchFamily="18" charset="0"/>
              </a:rPr>
              <a:t>thoracotomy</a:t>
            </a:r>
            <a:r>
              <a:rPr lang="en-US" altLang="ko-KR" dirty="0" smtClean="0">
                <a:latin typeface="Times New Roman" pitchFamily="18" charset="0"/>
              </a:rPr>
              <a:t>, 3</a:t>
            </a:r>
            <a:r>
              <a:rPr lang="en-US" altLang="ko-KR" baseline="30000" dirty="0" smtClean="0">
                <a:latin typeface="Times New Roman" pitchFamily="18" charset="0"/>
              </a:rPr>
              <a:t>rd</a:t>
            </a:r>
            <a:r>
              <a:rPr lang="en-US" altLang="ko-KR" dirty="0" smtClean="0">
                <a:latin typeface="Times New Roman" pitchFamily="18" charset="0"/>
              </a:rPr>
              <a:t> or 4</a:t>
            </a:r>
            <a:r>
              <a:rPr lang="en-US" altLang="ko-KR" baseline="30000" dirty="0" smtClean="0">
                <a:latin typeface="Times New Roman" pitchFamily="18" charset="0"/>
              </a:rPr>
              <a:t>th</a:t>
            </a:r>
            <a:r>
              <a:rPr lang="en-US" altLang="ko-KR" dirty="0" smtClean="0">
                <a:latin typeface="Times New Roman" pitchFamily="18" charset="0"/>
              </a:rPr>
              <a:t> ICS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1"/>
                </a:solidFill>
                <a:latin typeface="Times New Roman" pitchFamily="18" charset="0"/>
              </a:rPr>
              <a:t>Internal PAB</a:t>
            </a:r>
            <a:endParaRPr lang="ko-KR" altLang="en-US" b="1" dirty="0" smtClean="0">
              <a:solidFill>
                <a:schemeClr val="tx1"/>
              </a:solidFill>
              <a:latin typeface="Times New Roman" pitchFamily="18" charset="0"/>
            </a:endParaRPr>
          </a:p>
        </p:txBody>
      </p:sp>
      <p:pic>
        <p:nvPicPr>
          <p:cNvPr id="4101" name="Picture 5"/>
          <p:cNvPicPr>
            <a:picLocks noChangeAspect="1" noChangeArrowheads="1"/>
          </p:cNvPicPr>
          <p:nvPr/>
        </p:nvPicPr>
        <p:blipFill>
          <a:blip r:embed="rId2" cstate="email"/>
          <a:srcRect/>
          <a:stretch>
            <a:fillRect/>
          </a:stretch>
        </p:blipFill>
        <p:spPr bwMode="auto">
          <a:xfrm>
            <a:off x="2290544" y="1628800"/>
            <a:ext cx="4297680" cy="50520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1"/>
                </a:solidFill>
                <a:latin typeface="Times New Roman" pitchFamily="18" charset="0"/>
              </a:rPr>
              <a:t>Internal PAB</a:t>
            </a:r>
            <a:endParaRPr lang="ko-KR" altLang="en-US" b="1" dirty="0" smtClean="0">
              <a:solidFill>
                <a:schemeClr val="tx1"/>
              </a:solidFill>
              <a:latin typeface="Times New Roman" pitchFamily="18" charset="0"/>
            </a:endParaRPr>
          </a:p>
        </p:txBody>
      </p:sp>
      <p:sp>
        <p:nvSpPr>
          <p:cNvPr id="3" name="내용 개체 틀 2"/>
          <p:cNvSpPr>
            <a:spLocks noGrp="1"/>
          </p:cNvSpPr>
          <p:nvPr>
            <p:ph idx="1"/>
          </p:nvPr>
        </p:nvSpPr>
        <p:spPr/>
        <p:txBody>
          <a:bodyPr/>
          <a:lstStyle/>
          <a:p>
            <a:pPr algn="just"/>
            <a:r>
              <a:rPr lang="en-US" altLang="ko-KR" sz="2400" dirty="0" smtClean="0">
                <a:latin typeface="Times New Roman" pitchFamily="18" charset="0"/>
                <a:cs typeface="Times New Roman" pitchFamily="18" charset="0"/>
              </a:rPr>
              <a:t>Advantages</a:t>
            </a:r>
          </a:p>
          <a:p>
            <a:pPr lvl="1" algn="just"/>
            <a:r>
              <a:rPr lang="en-US" altLang="ko-KR" sz="1800" dirty="0" smtClean="0">
                <a:latin typeface="Times New Roman" pitchFamily="18" charset="0"/>
                <a:cs typeface="Times New Roman" pitchFamily="18" charset="0"/>
              </a:rPr>
              <a:t>predictable and reproducible band aperture, without anatomic complications, such as migration or internal remodeling</a:t>
            </a:r>
          </a:p>
          <a:p>
            <a:pPr lvl="1" algn="just"/>
            <a:r>
              <a:rPr lang="en-US" altLang="ko-KR" sz="1800" dirty="0" smtClean="0">
                <a:latin typeface="Times New Roman" pitchFamily="18" charset="0"/>
                <a:cs typeface="Times New Roman" pitchFamily="18" charset="0"/>
              </a:rPr>
              <a:t>protecting pulmonary vasculature and providing satisfactory substrate for  performance of a second-stage repair later in life </a:t>
            </a:r>
          </a:p>
          <a:p>
            <a:pPr lvl="1" algn="just"/>
            <a:r>
              <a:rPr lang="en-US" altLang="ko-KR" sz="1800" dirty="0" smtClean="0">
                <a:latin typeface="Times New Roman" pitchFamily="18" charset="0"/>
                <a:cs typeface="Times New Roman" pitchFamily="18" charset="0"/>
              </a:rPr>
              <a:t>open technique under direct vision - injury or distortion of PV or branch PAs is unlikely</a:t>
            </a:r>
          </a:p>
          <a:p>
            <a:pPr lvl="1" algn="just"/>
            <a:r>
              <a:rPr lang="en-US" altLang="ko-KR" sz="1800" dirty="0" err="1" smtClean="0">
                <a:latin typeface="Times New Roman" pitchFamily="18" charset="0"/>
                <a:cs typeface="Times New Roman" pitchFamily="18" charset="0"/>
              </a:rPr>
              <a:t>percutaneous</a:t>
            </a:r>
            <a:r>
              <a:rPr lang="en-US" altLang="ko-KR" sz="1800" dirty="0" smtClean="0">
                <a:latin typeface="Times New Roman" pitchFamily="18" charset="0"/>
                <a:cs typeface="Times New Roman" pitchFamily="18" charset="0"/>
              </a:rPr>
              <a:t> balloon dilation for systemic arterial </a:t>
            </a:r>
            <a:r>
              <a:rPr lang="en-US" altLang="ko-KR" sz="1800" dirty="0" err="1" smtClean="0">
                <a:latin typeface="Times New Roman" pitchFamily="18" charset="0"/>
                <a:cs typeface="Times New Roman" pitchFamily="18" charset="0"/>
              </a:rPr>
              <a:t>desaturation</a:t>
            </a:r>
            <a:endParaRPr lang="en-US" altLang="ko-KR" sz="2000" dirty="0" smtClean="0">
              <a:latin typeface="Times New Roman" pitchFamily="18" charset="0"/>
              <a:cs typeface="Times New Roman" pitchFamily="18" charset="0"/>
            </a:endParaRPr>
          </a:p>
          <a:p>
            <a:r>
              <a:rPr lang="en-US" altLang="ko-KR" sz="2400" dirty="0" smtClean="0">
                <a:latin typeface="Times New Roman" pitchFamily="18" charset="0"/>
                <a:cs typeface="Times New Roman" pitchFamily="18" charset="0"/>
              </a:rPr>
              <a:t>Disadvantages</a:t>
            </a:r>
          </a:p>
          <a:p>
            <a:pPr lvl="1"/>
            <a:r>
              <a:rPr lang="en-US" altLang="ko-KR" sz="1800" dirty="0" smtClean="0">
                <a:latin typeface="Times New Roman" pitchFamily="18" charset="0"/>
                <a:cs typeface="Times New Roman" pitchFamily="18" charset="0"/>
              </a:rPr>
              <a:t>requirement for CPB</a:t>
            </a:r>
          </a:p>
          <a:p>
            <a:pPr lvl="1"/>
            <a:r>
              <a:rPr lang="en-US" altLang="ko-KR" sz="1800" dirty="0" smtClean="0">
                <a:latin typeface="Times New Roman" pitchFamily="18" charset="0"/>
                <a:cs typeface="Times New Roman" pitchFamily="18" charset="0"/>
              </a:rPr>
              <a:t>tightening of PAB - more complex requiring CPB </a:t>
            </a:r>
          </a:p>
          <a:p>
            <a:pPr lvl="1"/>
            <a:r>
              <a:rPr lang="en-US" altLang="ko-KR" sz="1800" dirty="0" smtClean="0">
                <a:latin typeface="Times New Roman" pitchFamily="18" charset="0"/>
                <a:cs typeface="Times New Roman" pitchFamily="18" charset="0"/>
              </a:rPr>
              <a:t>increases duration of CPB</a:t>
            </a:r>
          </a:p>
          <a:p>
            <a:pPr lvl="1"/>
            <a:r>
              <a:rPr lang="en-US" altLang="ko-KR" sz="1800" dirty="0" smtClean="0">
                <a:latin typeface="Times New Roman" pitchFamily="18" charset="0"/>
                <a:cs typeface="Times New Roman" pitchFamily="18" charset="0"/>
              </a:rPr>
              <a:t>bleeding from PAB suture line in MPA</a:t>
            </a:r>
            <a:endParaRPr lang="en-US" altLang="ko-KR" sz="2400" dirty="0" smtClean="0">
              <a:latin typeface="Times New Roman" pitchFamily="18" charset="0"/>
              <a:cs typeface="Times New Roman" pitchFamily="18" charset="0"/>
            </a:endParaRPr>
          </a:p>
          <a:p>
            <a:pPr algn="just"/>
            <a:endParaRPr lang="en-US" altLang="ko-KR" sz="1600" dirty="0" smtClean="0"/>
          </a:p>
          <a:p>
            <a:pPr algn="just"/>
            <a:endParaRPr lang="en-US" altLang="ko-KR" sz="1600" dirty="0" smtClean="0"/>
          </a:p>
          <a:p>
            <a:endParaRPr lang="ko-KR"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836613"/>
            <a:ext cx="8686800" cy="701675"/>
          </a:xfrm>
          <a:noFill/>
          <a:ln w="9525">
            <a:noFill/>
            <a:miter lim="800000"/>
            <a:headEnd/>
            <a:tailEnd/>
          </a:ln>
        </p:spPr>
        <p:txBody>
          <a:bodyPr vert="horz" wrap="square" lIns="0" tIns="45720" rIns="0" bIns="0" numCol="1" anchor="b" anchorCtr="0" compatLnSpc="1">
            <a:prstTxWarp prst="textNoShape">
              <a:avLst/>
            </a:prstTxWarp>
          </a:bodyPr>
          <a:lstStyle/>
          <a:p>
            <a:pPr eaLnBrk="1" hangingPunct="1"/>
            <a:r>
              <a:rPr lang="en-US" altLang="ko-KR" b="1" dirty="0" smtClean="0">
                <a:solidFill>
                  <a:schemeClr val="tx1"/>
                </a:solidFill>
                <a:latin typeface="Times New Roman" pitchFamily="18" charset="0"/>
              </a:rPr>
              <a:t>  Systemic–Pulmonary Artery Shunt</a:t>
            </a:r>
          </a:p>
        </p:txBody>
      </p:sp>
      <p:sp>
        <p:nvSpPr>
          <p:cNvPr id="28675" name="Rectangle 3"/>
          <p:cNvSpPr>
            <a:spLocks noGrp="1" noChangeArrowheads="1"/>
          </p:cNvSpPr>
          <p:nvPr>
            <p:ph type="body" idx="1"/>
          </p:nvPr>
        </p:nvSpPr>
        <p:spPr>
          <a:xfrm>
            <a:off x="468313" y="2133600"/>
            <a:ext cx="8280151" cy="4191000"/>
          </a:xfr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1" hangingPunct="1">
              <a:lnSpc>
                <a:spcPct val="150000"/>
              </a:lnSpc>
              <a:buFont typeface="Arial" pitchFamily="34" charset="0"/>
              <a:buChar char="•"/>
            </a:pPr>
            <a:r>
              <a:rPr lang="en-US" altLang="ko-KR" sz="2500" dirty="0" smtClean="0">
                <a:latin typeface="Times New Roman" pitchFamily="18" charset="0"/>
              </a:rPr>
              <a:t>Indication </a:t>
            </a:r>
          </a:p>
          <a:p>
            <a:pPr marL="273050" indent="-273050" eaLnBrk="1" hangingPunct="1">
              <a:lnSpc>
                <a:spcPct val="150000"/>
              </a:lnSpc>
              <a:buNone/>
            </a:pPr>
            <a:r>
              <a:rPr lang="en-US" altLang="ko-KR" sz="2500" dirty="0" smtClean="0">
                <a:latin typeface="Times New Roman" pitchFamily="18" charset="0"/>
              </a:rPr>
              <a:t>1. Complex anomaly with severe cyanosis, irritability,     hypoxic episode</a:t>
            </a:r>
          </a:p>
          <a:p>
            <a:pPr marL="273050" indent="-273050" eaLnBrk="1" hangingPunct="1">
              <a:lnSpc>
                <a:spcPct val="150000"/>
              </a:lnSpc>
              <a:buNone/>
            </a:pPr>
            <a:r>
              <a:rPr lang="en-US" altLang="ko-KR" sz="2500" dirty="0" smtClean="0">
                <a:latin typeface="Times New Roman" pitchFamily="18" charset="0"/>
                <a:cs typeface="+mn-cs"/>
              </a:rPr>
              <a:t>2. Critically ill neonates or infants due to decreased pulmonary blood flow</a:t>
            </a:r>
          </a:p>
          <a:p>
            <a:pPr marL="273050" indent="-273050" eaLnBrk="1" hangingPunct="1">
              <a:lnSpc>
                <a:spcPct val="150000"/>
              </a:lnSpc>
              <a:buNone/>
            </a:pPr>
            <a:r>
              <a:rPr lang="en-US" altLang="ko-KR" sz="2500" dirty="0" smtClean="0">
                <a:latin typeface="Times New Roman" pitchFamily="18" charset="0"/>
                <a:cs typeface="+mn-cs"/>
              </a:rPr>
              <a:t>3. Facilitating growth of hypoplastic pulmonary artery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1619250" y="260350"/>
            <a:ext cx="6481763" cy="706438"/>
          </a:xfrm>
        </p:spPr>
        <p:txBody>
          <a:bodyPr/>
          <a:lstStyle/>
          <a:p>
            <a:pPr algn="l" eaLnBrk="1" hangingPunct="1"/>
            <a:r>
              <a:rPr lang="en-US" altLang="ko-KR" sz="4000" b="1" dirty="0" smtClean="0">
                <a:solidFill>
                  <a:schemeClr val="tx1"/>
                </a:solidFill>
                <a:latin typeface="Times New Roman" pitchFamily="18" charset="0"/>
                <a:cs typeface="Times New Roman" pitchFamily="18" charset="0"/>
              </a:rPr>
              <a:t>Postoperative Management</a:t>
            </a:r>
          </a:p>
        </p:txBody>
      </p:sp>
      <p:sp>
        <p:nvSpPr>
          <p:cNvPr id="572419" name="Rectangle 3"/>
          <p:cNvSpPr>
            <a:spLocks noGrp="1" noChangeArrowheads="1"/>
          </p:cNvSpPr>
          <p:nvPr>
            <p:ph type="body" idx="4294967295"/>
          </p:nvPr>
        </p:nvSpPr>
        <p:spPr/>
        <p:txBody>
          <a:bodyPr/>
          <a:lstStyle/>
          <a:p>
            <a:pPr eaLnBrk="1" hangingPunct="1"/>
            <a:r>
              <a:rPr lang="en-US" altLang="ko-KR" sz="2400" dirty="0" smtClean="0">
                <a:latin typeface="Times New Roman" pitchFamily="18" charset="0"/>
                <a:cs typeface="Times New Roman" pitchFamily="18" charset="0"/>
              </a:rPr>
              <a:t>Gradual resolution of CHF </a:t>
            </a:r>
          </a:p>
          <a:p>
            <a:pPr lvl="1" eaLnBrk="1" hangingPunct="1"/>
            <a:r>
              <a:rPr lang="en-US" altLang="ko-KR" sz="2000" dirty="0" smtClean="0">
                <a:latin typeface="Times New Roman" pitchFamily="18" charset="0"/>
                <a:cs typeface="Times New Roman" pitchFamily="18" charset="0"/>
              </a:rPr>
              <a:t>decreased L-R shunt, PBF </a:t>
            </a:r>
          </a:p>
          <a:p>
            <a:pPr lvl="1" eaLnBrk="1" hangingPunct="1"/>
            <a:r>
              <a:rPr lang="en-US" altLang="ko-KR" sz="2000" dirty="0" smtClean="0">
                <a:latin typeface="Times New Roman" pitchFamily="18" charset="0"/>
                <a:cs typeface="Times New Roman" pitchFamily="18" charset="0"/>
              </a:rPr>
              <a:t>improved </a:t>
            </a:r>
            <a:r>
              <a:rPr lang="en-US" altLang="ko-KR" sz="2000" dirty="0" err="1" smtClean="0">
                <a:latin typeface="Times New Roman" pitchFamily="18" charset="0"/>
                <a:cs typeface="Times New Roman" pitchFamily="18" charset="0"/>
              </a:rPr>
              <a:t>hemodynamics</a:t>
            </a:r>
            <a:r>
              <a:rPr lang="en-US" altLang="ko-KR" sz="2000" dirty="0" smtClean="0">
                <a:latin typeface="Times New Roman" pitchFamily="18" charset="0"/>
                <a:cs typeface="Times New Roman" pitchFamily="18" charset="0"/>
              </a:rPr>
              <a:t>, BP, LV output</a:t>
            </a:r>
          </a:p>
          <a:p>
            <a:pPr eaLnBrk="1" hangingPunct="1"/>
            <a:r>
              <a:rPr lang="en-US" altLang="ko-KR" sz="2400" dirty="0" err="1" smtClean="0">
                <a:latin typeface="Times New Roman" pitchFamily="18" charset="0"/>
                <a:cs typeface="Times New Roman" pitchFamily="18" charset="0"/>
              </a:rPr>
              <a:t>EchoCG</a:t>
            </a:r>
            <a:r>
              <a:rPr lang="en-US" altLang="ko-KR" sz="2400" dirty="0" smtClean="0">
                <a:latin typeface="Times New Roman" pitchFamily="18" charset="0"/>
                <a:cs typeface="Times New Roman" pitchFamily="18" charset="0"/>
              </a:rPr>
              <a:t> evaluation - band tightness, band gradient, band position, and overall cardiac function </a:t>
            </a:r>
          </a:p>
          <a:p>
            <a:pPr eaLnBrk="1" hangingPunct="1"/>
            <a:r>
              <a:rPr lang="en-US" altLang="ko-KR" sz="2400" dirty="0" smtClean="0">
                <a:latin typeface="Times New Roman" pitchFamily="18" charset="0"/>
                <a:cs typeface="Times New Roman" pitchFamily="18" charset="0"/>
              </a:rPr>
              <a:t>Excessive banding - hypotension, </a:t>
            </a:r>
            <a:r>
              <a:rPr lang="en-US" altLang="ko-KR" sz="2400" dirty="0" err="1" smtClean="0">
                <a:latin typeface="Times New Roman" pitchFamily="18" charset="0"/>
                <a:cs typeface="Times New Roman" pitchFamily="18" charset="0"/>
              </a:rPr>
              <a:t>bradycardia</a:t>
            </a:r>
            <a:r>
              <a:rPr lang="en-US" altLang="ko-KR" sz="2400" dirty="0" smtClean="0">
                <a:latin typeface="Times New Roman" pitchFamily="18" charset="0"/>
                <a:cs typeface="Times New Roman" pitchFamily="18" charset="0"/>
              </a:rPr>
              <a:t>, ischemic EKG changes</a:t>
            </a:r>
          </a:p>
          <a:p>
            <a:pPr eaLnBrk="1" hangingPunct="1"/>
            <a:r>
              <a:rPr lang="en-US" altLang="ko-KR" sz="2400" dirty="0" smtClean="0">
                <a:latin typeface="Times New Roman" pitchFamily="18" charset="0"/>
                <a:cs typeface="Times New Roman" pitchFamily="18" charset="0"/>
              </a:rPr>
              <a:t>Adjustable PAB - rapid loosening of band with </a:t>
            </a:r>
            <a:r>
              <a:rPr lang="en-US" altLang="ko-KR" sz="2400" dirty="0" err="1" smtClean="0">
                <a:latin typeface="Times New Roman" pitchFamily="18" charset="0"/>
                <a:cs typeface="Times New Roman" pitchFamily="18" charset="0"/>
              </a:rPr>
              <a:t>hemoclip</a:t>
            </a:r>
            <a:r>
              <a:rPr lang="en-US" altLang="ko-KR" sz="2400" dirty="0" smtClean="0">
                <a:latin typeface="Times New Roman" pitchFamily="18" charset="0"/>
                <a:cs typeface="Times New Roman" pitchFamily="18" charset="0"/>
              </a:rPr>
              <a:t> remover in ICU </a:t>
            </a:r>
          </a:p>
          <a:p>
            <a:pPr eaLnBrk="1" hangingPunct="1"/>
            <a:r>
              <a:rPr lang="en-US" altLang="ko-KR" sz="2400" dirty="0" smtClean="0">
                <a:latin typeface="Times New Roman" pitchFamily="18" charset="0"/>
                <a:cs typeface="Times New Roman" pitchFamily="18" charset="0"/>
              </a:rPr>
              <a:t>Staged banding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idx="4294967295"/>
          </p:nvPr>
        </p:nvSpPr>
        <p:spPr>
          <a:xfrm>
            <a:off x="3276600" y="274638"/>
            <a:ext cx="2386013" cy="706437"/>
          </a:xfrm>
        </p:spPr>
        <p:txBody>
          <a:bodyPr/>
          <a:lstStyle/>
          <a:p>
            <a:pPr algn="l" eaLnBrk="1" hangingPunct="1"/>
            <a:r>
              <a:rPr lang="en-US" altLang="ko-KR" sz="4000" b="1" dirty="0" smtClean="0">
                <a:solidFill>
                  <a:schemeClr val="tx1"/>
                </a:solidFill>
                <a:latin typeface="Times New Roman" pitchFamily="18" charset="0"/>
                <a:cs typeface="Times New Roman" pitchFamily="18" charset="0"/>
              </a:rPr>
              <a:t>Follow-up</a:t>
            </a:r>
            <a:r>
              <a:rPr lang="en-US" altLang="ko-KR" sz="4000" dirty="0" smtClean="0">
                <a:solidFill>
                  <a:schemeClr val="tx1"/>
                </a:solidFill>
                <a:latin typeface="Times New Roman" pitchFamily="18" charset="0"/>
                <a:cs typeface="Times New Roman" pitchFamily="18" charset="0"/>
              </a:rPr>
              <a:t> </a:t>
            </a:r>
          </a:p>
        </p:txBody>
      </p:sp>
      <p:sp>
        <p:nvSpPr>
          <p:cNvPr id="573443" name="Rectangle 3"/>
          <p:cNvSpPr>
            <a:spLocks noGrp="1" noChangeArrowheads="1"/>
          </p:cNvSpPr>
          <p:nvPr>
            <p:ph type="body" idx="4294967295"/>
          </p:nvPr>
        </p:nvSpPr>
        <p:spPr/>
        <p:txBody>
          <a:bodyPr/>
          <a:lstStyle/>
          <a:p>
            <a:pPr eaLnBrk="1" hangingPunct="1"/>
            <a:r>
              <a:rPr lang="en-US" altLang="ko-KR" sz="2400" dirty="0" smtClean="0">
                <a:latin typeface="Times New Roman" pitchFamily="18" charset="0"/>
                <a:cs typeface="Times New Roman" pitchFamily="18" charset="0"/>
              </a:rPr>
              <a:t>Pulmonary </a:t>
            </a:r>
            <a:r>
              <a:rPr lang="en-US" altLang="ko-KR" sz="2400" dirty="0" err="1" smtClean="0">
                <a:latin typeface="Times New Roman" pitchFamily="18" charset="0"/>
                <a:cs typeface="Times New Roman" pitchFamily="18" charset="0"/>
              </a:rPr>
              <a:t>overcirculation</a:t>
            </a:r>
            <a:r>
              <a:rPr lang="en-US" altLang="ko-KR" sz="2400" dirty="0" smtClean="0">
                <a:latin typeface="Times New Roman" pitchFamily="18" charset="0"/>
                <a:cs typeface="Times New Roman" pitchFamily="18" charset="0"/>
              </a:rPr>
              <a:t> are monitored for 3-6 months </a:t>
            </a:r>
            <a:r>
              <a:rPr lang="ko-KR" altLang="en-US" sz="2400" dirty="0" smtClean="0">
                <a:latin typeface="Times New Roman" pitchFamily="18" charset="0"/>
                <a:cs typeface="Times New Roman" pitchFamily="18" charset="0"/>
              </a:rPr>
              <a:t>→</a:t>
            </a:r>
            <a:r>
              <a:rPr lang="en-US" altLang="ko-KR" sz="2400" dirty="0" smtClean="0">
                <a:latin typeface="Times New Roman" pitchFamily="18" charset="0"/>
                <a:cs typeface="Times New Roman" pitchFamily="18" charset="0"/>
              </a:rPr>
              <a:t> more definitive repair </a:t>
            </a:r>
          </a:p>
          <a:p>
            <a:pPr lvl="1" eaLnBrk="1" hangingPunct="1"/>
            <a:r>
              <a:rPr lang="en-US" altLang="ko-KR" sz="2400" dirty="0" smtClean="0">
                <a:latin typeface="Times New Roman" pitchFamily="18" charset="0"/>
                <a:cs typeface="Times New Roman" pitchFamily="18" charset="0"/>
              </a:rPr>
              <a:t>earlier definitive repair in severe RVH in response to PAB</a:t>
            </a:r>
          </a:p>
          <a:p>
            <a:pPr eaLnBrk="1" hangingPunct="1"/>
            <a:r>
              <a:rPr lang="en-US" altLang="ko-KR" sz="2400" dirty="0" smtClean="0">
                <a:latin typeface="Times New Roman" pitchFamily="18" charset="0"/>
                <a:cs typeface="Times New Roman" pitchFamily="18" charset="0"/>
              </a:rPr>
              <a:t>LV training </a:t>
            </a:r>
          </a:p>
          <a:p>
            <a:pPr lvl="1" eaLnBrk="1" hangingPunct="1"/>
            <a:r>
              <a:rPr lang="en-US" altLang="ko-KR" sz="2400" dirty="0" smtClean="0">
                <a:latin typeface="Times New Roman" pitchFamily="18" charset="0"/>
                <a:cs typeface="Times New Roman" pitchFamily="18" charset="0"/>
              </a:rPr>
              <a:t>serial </a:t>
            </a:r>
            <a:r>
              <a:rPr lang="en-US" altLang="ko-KR" sz="2400" dirty="0" err="1" smtClean="0">
                <a:latin typeface="Times New Roman" pitchFamily="18" charset="0"/>
                <a:cs typeface="Times New Roman" pitchFamily="18" charset="0"/>
              </a:rPr>
              <a:t>echoCG</a:t>
            </a:r>
            <a:r>
              <a:rPr lang="en-US" altLang="ko-KR" sz="2400" dirty="0" smtClean="0">
                <a:latin typeface="Times New Roman" pitchFamily="18" charset="0"/>
                <a:cs typeface="Times New Roman" pitchFamily="18" charset="0"/>
              </a:rPr>
              <a:t> for readiness of LV </a:t>
            </a:r>
          </a:p>
          <a:p>
            <a:pPr lvl="1" eaLnBrk="1" hangingPunct="1"/>
            <a:r>
              <a:rPr lang="en-US" altLang="ko-KR" sz="2400" dirty="0" err="1" smtClean="0">
                <a:latin typeface="Times New Roman" pitchFamily="18" charset="0"/>
                <a:cs typeface="Times New Roman" pitchFamily="18" charset="0"/>
              </a:rPr>
              <a:t>EchoCG</a:t>
            </a:r>
            <a:r>
              <a:rPr lang="en-US" altLang="ko-KR" sz="2400" dirty="0" smtClean="0">
                <a:latin typeface="Times New Roman" pitchFamily="18" charset="0"/>
                <a:cs typeface="Times New Roman" pitchFamily="18" charset="0"/>
              </a:rPr>
              <a:t> : LV mass index, ventricular </a:t>
            </a:r>
            <a:r>
              <a:rPr lang="en-US" altLang="ko-KR" sz="2400" dirty="0" err="1" smtClean="0">
                <a:latin typeface="Times New Roman" pitchFamily="18" charset="0"/>
                <a:cs typeface="Times New Roman" pitchFamily="18" charset="0"/>
              </a:rPr>
              <a:t>septal</a:t>
            </a:r>
            <a:r>
              <a:rPr lang="en-US" altLang="ko-KR" sz="2400" dirty="0" smtClean="0">
                <a:latin typeface="Times New Roman" pitchFamily="18" charset="0"/>
                <a:cs typeface="Times New Roman" pitchFamily="18" charset="0"/>
              </a:rPr>
              <a:t> geometry. L-R </a:t>
            </a:r>
            <a:r>
              <a:rPr lang="en-US" altLang="ko-KR" sz="2400" dirty="0" err="1" smtClean="0">
                <a:latin typeface="Times New Roman" pitchFamily="18" charset="0"/>
                <a:cs typeface="Times New Roman" pitchFamily="18" charset="0"/>
              </a:rPr>
              <a:t>septal</a:t>
            </a:r>
            <a:r>
              <a:rPr lang="en-US" altLang="ko-KR" sz="2400" dirty="0" smtClean="0">
                <a:latin typeface="Times New Roman" pitchFamily="18" charset="0"/>
                <a:cs typeface="Times New Roman" pitchFamily="18" charset="0"/>
              </a:rPr>
              <a:t> bowing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169046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Complications</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Branch PA </a:t>
            </a:r>
            <a:r>
              <a:rPr lang="en-US" altLang="ko-KR" dirty="0" err="1" smtClean="0">
                <a:latin typeface="Times New Roman" pitchFamily="18" charset="0"/>
                <a:cs typeface="Times New Roman" pitchFamily="18" charset="0"/>
              </a:rPr>
              <a:t>stenosis</a:t>
            </a:r>
            <a:r>
              <a:rPr lang="en-US" altLang="ko-KR" dirty="0" smtClean="0">
                <a:latin typeface="Times New Roman" pitchFamily="18" charset="0"/>
                <a:cs typeface="Times New Roman" pitchFamily="18" charset="0"/>
              </a:rPr>
              <a:t> (RPA) </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PV distortion, thickening </a:t>
            </a:r>
            <a:r>
              <a:rPr lang="en-US" altLang="ko-KR" dirty="0" smtClean="0">
                <a:latin typeface="Times New Roman" pitchFamily="18" charset="0"/>
                <a:cs typeface="Times New Roman" pitchFamily="18" charset="0"/>
                <a:sym typeface="Symbol" pitchFamily="18" charset="2"/>
              </a:rPr>
              <a:t> PR</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sym typeface="Symbol" pitchFamily="18" charset="2"/>
              </a:rPr>
              <a:t>Coronary artery obstruction (</a:t>
            </a:r>
            <a:r>
              <a:rPr lang="en-US" altLang="ko-KR" dirty="0" err="1" smtClean="0">
                <a:latin typeface="Times New Roman" pitchFamily="18" charset="0"/>
                <a:cs typeface="Times New Roman" pitchFamily="18" charset="0"/>
                <a:sym typeface="Symbol" pitchFamily="18" charset="2"/>
              </a:rPr>
              <a:t>LCx</a:t>
            </a:r>
            <a:r>
              <a:rPr lang="en-US" altLang="ko-KR" dirty="0" smtClean="0">
                <a:latin typeface="Times New Roman" pitchFamily="18" charset="0"/>
                <a:cs typeface="Times New Roman" pitchFamily="18" charset="0"/>
                <a:sym typeface="Symbol" pitchFamily="18" charset="2"/>
              </a:rPr>
              <a:t>, abnormal coronary pattern)</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Ineffectual banding, Band loosening </a:t>
            </a:r>
          </a:p>
          <a:p>
            <a:pPr marL="1524000" lvl="2" indent="-609600" algn="just">
              <a:spcBef>
                <a:spcPct val="20000"/>
              </a:spcBef>
              <a:buFont typeface="Arial" pitchFamily="34" charset="0"/>
              <a:buChar char="•"/>
              <a:defRPr/>
            </a:pPr>
            <a:r>
              <a:rPr lang="en-US" altLang="ko-KR" sz="1600" dirty="0" smtClean="0">
                <a:latin typeface="Times New Roman" pitchFamily="18" charset="0"/>
                <a:cs typeface="Times New Roman" pitchFamily="18" charset="0"/>
              </a:rPr>
              <a:t>Later </a:t>
            </a:r>
            <a:r>
              <a:rPr lang="en-US" altLang="ko-KR" sz="1600" dirty="0" err="1" smtClean="0">
                <a:latin typeface="Times New Roman" pitchFamily="18" charset="0"/>
                <a:cs typeface="Times New Roman" pitchFamily="18" charset="0"/>
              </a:rPr>
              <a:t>resorption</a:t>
            </a:r>
            <a:r>
              <a:rPr lang="en-US" altLang="ko-KR" sz="1600" dirty="0" smtClean="0">
                <a:latin typeface="Times New Roman" pitchFamily="18" charset="0"/>
                <a:cs typeface="Times New Roman" pitchFamily="18" charset="0"/>
              </a:rPr>
              <a:t> of </a:t>
            </a:r>
            <a:r>
              <a:rPr lang="en-US" altLang="ko-KR" sz="1600" dirty="0" err="1" smtClean="0">
                <a:latin typeface="Times New Roman" pitchFamily="18" charset="0"/>
                <a:cs typeface="Times New Roman" pitchFamily="18" charset="0"/>
              </a:rPr>
              <a:t>infoldings</a:t>
            </a:r>
            <a:r>
              <a:rPr lang="en-US" altLang="ko-KR" sz="1600" dirty="0" smtClean="0">
                <a:latin typeface="Times New Roman" pitchFamily="18" charset="0"/>
                <a:cs typeface="Times New Roman" pitchFamily="18" charset="0"/>
              </a:rPr>
              <a:t> and remodeling of arterial wall restore greater internal cross-sectional area</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PA erosion, aneurysm, rupture, hemolytic anemia, localized thrombus</a:t>
            </a:r>
          </a:p>
          <a:p>
            <a:pPr marL="6096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Disadvantages</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Failure to control adequate pulmonary blood flow</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Changes in the ventricular geometry</a:t>
            </a:r>
          </a:p>
          <a:p>
            <a:pPr marL="1524000" lvl="2"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ventricular hypertrophy, </a:t>
            </a:r>
            <a:r>
              <a:rPr lang="en-US" altLang="ko-KR" dirty="0" err="1" smtClean="0">
                <a:latin typeface="Times New Roman" pitchFamily="18" charset="0"/>
                <a:cs typeface="Times New Roman" pitchFamily="18" charset="0"/>
              </a:rPr>
              <a:t>subaortic</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stenosis</a:t>
            </a:r>
            <a:r>
              <a:rPr lang="en-US" altLang="ko-KR" dirty="0" smtClean="0">
                <a:latin typeface="Times New Roman" pitchFamily="18" charset="0"/>
                <a:cs typeface="Times New Roman" pitchFamily="18" charset="0"/>
              </a:rPr>
              <a:t>, BVF narrowing</a:t>
            </a:r>
          </a:p>
          <a:p>
            <a:pPr marL="1066800" lvl="1" indent="-609600" algn="just">
              <a:spcBef>
                <a:spcPct val="20000"/>
              </a:spcBef>
              <a:buFont typeface="Arial" pitchFamily="34" charset="0"/>
              <a:buChar char="•"/>
              <a:defRPr/>
            </a:pPr>
            <a:r>
              <a:rPr lang="en-US" altLang="ko-KR" dirty="0" smtClean="0">
                <a:latin typeface="Times New Roman" pitchFamily="18" charset="0"/>
                <a:cs typeface="Times New Roman" pitchFamily="18" charset="0"/>
              </a:rPr>
              <a:t>Changes of cardiac diastolic &amp; systolic function</a:t>
            </a:r>
          </a:p>
          <a:p>
            <a:pPr marL="609600" marR="0" lvl="0" indent="-609600" algn="just" defTabSz="914400" rtl="0" eaLnBrk="1" fontAlgn="base" latinLnBrk="1" hangingPunct="1">
              <a:spcBef>
                <a:spcPct val="20000"/>
              </a:spcBef>
              <a:spcAft>
                <a:spcPct val="0"/>
              </a:spcAft>
              <a:buClrTx/>
              <a:buSzTx/>
              <a:buFontTx/>
              <a:buAutoNum type="arabicPeriod"/>
              <a:tabLst/>
              <a:defRPr/>
            </a:pPr>
            <a:endParaRPr kumimoji="1" lang="en-US" altLang="ko-KR"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09600" marR="0" lvl="0" indent="-609600" algn="just" defTabSz="914400" rtl="0" eaLnBrk="1" fontAlgn="base" latinLnBrk="1" hangingPunct="1">
              <a:spcBef>
                <a:spcPct val="20000"/>
              </a:spcBef>
              <a:spcAft>
                <a:spcPct val="0"/>
              </a:spcAft>
              <a:buClrTx/>
              <a:buSzTx/>
              <a:buFontTx/>
              <a:buAutoNum type="arabicPeriod"/>
              <a:tabLst/>
              <a:defRPr/>
            </a:pPr>
            <a:endParaRPr kumimoji="1" lang="en-US" altLang="ko-KR"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09600" marR="0" lvl="0" indent="-609600" algn="just" defTabSz="914400" rtl="0" eaLnBrk="1" fontAlgn="base" latinLnBrk="1" hangingPunct="1">
              <a:spcBef>
                <a:spcPct val="20000"/>
              </a:spcBef>
              <a:spcAft>
                <a:spcPct val="0"/>
              </a:spcAft>
              <a:buClrTx/>
              <a:buSzTx/>
              <a:buFontTx/>
              <a:buAutoNum type="arabicPeriod"/>
              <a:tabLst/>
              <a:defRPr/>
            </a:pPr>
            <a:endParaRPr kumimoji="1" lang="en-US" altLang="ko-KR"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PA banding</a:t>
            </a:r>
            <a:endParaRPr lang="ko-KR" altLang="en-US" sz="4400" b="1"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4"/>
          <p:cNvSpPr txBox="1">
            <a:spLocks noChangeArrowheads="1"/>
          </p:cNvSpPr>
          <p:nvPr/>
        </p:nvSpPr>
        <p:spPr bwMode="auto">
          <a:xfrm>
            <a:off x="541338" y="1916832"/>
            <a:ext cx="8351837" cy="4485652"/>
          </a:xfrm>
          <a:prstGeom prst="rect">
            <a:avLst/>
          </a:prstGeom>
          <a:noFill/>
          <a:ln w="9525" algn="ctr">
            <a:noFill/>
            <a:miter lim="800000"/>
            <a:headEnd/>
            <a:tailEnd/>
          </a:ln>
        </p:spPr>
        <p:txBody>
          <a:bodyPr>
            <a:spAutoFit/>
          </a:bodyPr>
          <a:lstStyle/>
          <a:p>
            <a:pPr marL="342900" indent="-342900">
              <a:lnSpc>
                <a:spcPct val="120000"/>
              </a:lnSpc>
              <a:buFontTx/>
              <a:buChar char="•"/>
            </a:pPr>
            <a:r>
              <a:rPr lang="en-US" altLang="ko-KR" sz="2400" dirty="0" smtClean="0">
                <a:latin typeface="Times New Roman" pitchFamily="18" charset="0"/>
                <a:cs typeface="Times New Roman" pitchFamily="18" charset="0"/>
              </a:rPr>
              <a:t>Potential for </a:t>
            </a:r>
            <a:r>
              <a:rPr lang="en-US" altLang="ko-KR" sz="2400" dirty="0" err="1" smtClean="0">
                <a:latin typeface="Times New Roman" pitchFamily="18" charset="0"/>
                <a:cs typeface="Times New Roman" pitchFamily="18" charset="0"/>
              </a:rPr>
              <a:t>subaortic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stenosis</a:t>
            </a:r>
            <a:endParaRPr lang="en-US" altLang="ko-KR" sz="2400" dirty="0" smtClean="0">
              <a:latin typeface="Times New Roman" pitchFamily="18" charset="0"/>
              <a:cs typeface="Times New Roman" pitchFamily="18" charset="0"/>
            </a:endParaRPr>
          </a:p>
          <a:p>
            <a:pPr marL="800100" lvl="1" indent="-342900">
              <a:lnSpc>
                <a:spcPct val="120000"/>
              </a:lnSpc>
              <a:buFontTx/>
              <a:buChar char="•"/>
            </a:pPr>
            <a:r>
              <a:rPr lang="en-US" altLang="ko-KR" sz="2400" dirty="0" smtClean="0">
                <a:latin typeface="Times New Roman" pitchFamily="18" charset="0"/>
                <a:cs typeface="Times New Roman" pitchFamily="18" charset="0"/>
              </a:rPr>
              <a:t>SV </a:t>
            </a:r>
            <a:r>
              <a:rPr lang="en-US" altLang="ko-KR" sz="2400" dirty="0">
                <a:latin typeface="Times New Roman" pitchFamily="18" charset="0"/>
                <a:cs typeface="Times New Roman" pitchFamily="18" charset="0"/>
              </a:rPr>
              <a:t>with </a:t>
            </a:r>
            <a:r>
              <a:rPr lang="en-US" altLang="ko-KR" sz="2400" dirty="0" err="1">
                <a:latin typeface="Times New Roman" pitchFamily="18" charset="0"/>
                <a:cs typeface="Times New Roman" pitchFamily="18" charset="0"/>
              </a:rPr>
              <a:t>ventriculoarterial</a:t>
            </a:r>
            <a:r>
              <a:rPr lang="en-US" altLang="ko-KR" sz="2400" dirty="0">
                <a:latin typeface="Times New Roman" pitchFamily="18" charset="0"/>
                <a:cs typeface="Times New Roman" pitchFamily="18" charset="0"/>
              </a:rPr>
              <a:t> discordance  </a:t>
            </a:r>
            <a:endParaRPr lang="en-US" altLang="ko-KR" sz="2400" dirty="0" smtClean="0">
              <a:latin typeface="Times New Roman" pitchFamily="18" charset="0"/>
              <a:cs typeface="Times New Roman" pitchFamily="18" charset="0"/>
            </a:endParaRPr>
          </a:p>
          <a:p>
            <a:pPr marL="1257300" lvl="2" indent="-342900">
              <a:lnSpc>
                <a:spcPct val="120000"/>
              </a:lnSpc>
              <a:buFontTx/>
              <a:buChar char="•"/>
            </a:pPr>
            <a:r>
              <a:rPr lang="en-US" altLang="ko-KR" sz="2400" dirty="0" smtClean="0">
                <a:latin typeface="Times New Roman" pitchFamily="18" charset="0"/>
                <a:cs typeface="Times New Roman" pitchFamily="18" charset="0"/>
              </a:rPr>
              <a:t>DILV </a:t>
            </a:r>
            <a:r>
              <a:rPr lang="en-US" altLang="ko-KR" sz="2400" dirty="0">
                <a:latin typeface="Times New Roman" pitchFamily="18" charset="0"/>
                <a:cs typeface="Times New Roman" pitchFamily="18" charset="0"/>
              </a:rPr>
              <a:t>with TGA </a:t>
            </a:r>
            <a:endParaRPr lang="en-US" altLang="ko-KR" sz="2400" dirty="0" smtClean="0">
              <a:latin typeface="Times New Roman" pitchFamily="18" charset="0"/>
              <a:cs typeface="Times New Roman" pitchFamily="18" charset="0"/>
            </a:endParaRPr>
          </a:p>
          <a:p>
            <a:pPr marL="1257300" lvl="2" indent="-342900">
              <a:lnSpc>
                <a:spcPct val="120000"/>
              </a:lnSpc>
              <a:buFontTx/>
              <a:buChar char="•"/>
            </a:pPr>
            <a:r>
              <a:rPr lang="en-US" altLang="ko-KR" sz="2400" dirty="0" smtClean="0">
                <a:latin typeface="Times New Roman" pitchFamily="18" charset="0"/>
                <a:cs typeface="Times New Roman" pitchFamily="18" charset="0"/>
              </a:rPr>
              <a:t>Tricuspid </a:t>
            </a:r>
            <a:r>
              <a:rPr lang="en-US" altLang="ko-KR" sz="2400" dirty="0" err="1">
                <a:latin typeface="Times New Roman" pitchFamily="18" charset="0"/>
                <a:cs typeface="Times New Roman" pitchFamily="18" charset="0"/>
              </a:rPr>
              <a:t>atresia</a:t>
            </a:r>
            <a:r>
              <a:rPr lang="en-US" altLang="ko-KR" sz="2400" dirty="0">
                <a:latin typeface="Times New Roman" pitchFamily="18" charset="0"/>
                <a:cs typeface="Times New Roman" pitchFamily="18" charset="0"/>
              </a:rPr>
              <a:t> with </a:t>
            </a:r>
            <a:r>
              <a:rPr lang="en-US" altLang="ko-KR" sz="2400" dirty="0" smtClean="0">
                <a:latin typeface="Times New Roman" pitchFamily="18" charset="0"/>
                <a:cs typeface="Times New Roman" pitchFamily="18" charset="0"/>
              </a:rPr>
              <a:t>TGA </a:t>
            </a:r>
            <a:endParaRPr lang="en-US" altLang="ko-KR" sz="2400" dirty="0">
              <a:latin typeface="Times New Roman" pitchFamily="18" charset="0"/>
              <a:cs typeface="Times New Roman" pitchFamily="18" charset="0"/>
            </a:endParaRPr>
          </a:p>
          <a:p>
            <a:pPr marL="800100" lvl="1" indent="-342900">
              <a:lnSpc>
                <a:spcPct val="120000"/>
              </a:lnSpc>
              <a:buFontTx/>
              <a:buChar char="•"/>
            </a:pPr>
            <a:r>
              <a:rPr lang="en-US" altLang="ko-KR" sz="2400" dirty="0" smtClean="0">
                <a:latin typeface="Times New Roman" pitchFamily="18" charset="0"/>
                <a:cs typeface="Times New Roman" pitchFamily="18" charset="0"/>
              </a:rPr>
              <a:t>50% of aortic </a:t>
            </a:r>
            <a:r>
              <a:rPr lang="en-US" altLang="ko-KR" sz="2400" dirty="0">
                <a:latin typeface="Times New Roman" pitchFamily="18" charset="0"/>
                <a:cs typeface="Times New Roman" pitchFamily="18" charset="0"/>
              </a:rPr>
              <a:t>arch </a:t>
            </a:r>
            <a:r>
              <a:rPr lang="en-US" altLang="ko-KR" sz="2400" dirty="0" smtClean="0">
                <a:latin typeface="Times New Roman" pitchFamily="18" charset="0"/>
                <a:cs typeface="Times New Roman" pitchFamily="18" charset="0"/>
              </a:rPr>
              <a:t>anomalies</a:t>
            </a:r>
          </a:p>
          <a:p>
            <a:pPr marL="800100" lvl="1" indent="-342900">
              <a:lnSpc>
                <a:spcPct val="120000"/>
              </a:lnSpc>
              <a:buFontTx/>
              <a:buChar char="•"/>
            </a:pPr>
            <a:r>
              <a:rPr lang="en-US" altLang="ko-KR" sz="2400" dirty="0" smtClean="0">
                <a:latin typeface="Times New Roman" pitchFamily="18" charset="0"/>
                <a:cs typeface="Times New Roman" pitchFamily="18" charset="0"/>
              </a:rPr>
              <a:t>Restrictive </a:t>
            </a:r>
            <a:r>
              <a:rPr lang="en-US" altLang="ko-KR" sz="2400" dirty="0" err="1">
                <a:latin typeface="Times New Roman" pitchFamily="18" charset="0"/>
                <a:cs typeface="Times New Roman" pitchFamily="18" charset="0"/>
              </a:rPr>
              <a:t>bulboventricular</a:t>
            </a:r>
            <a:r>
              <a:rPr lang="en-US" altLang="ko-KR" sz="2400" dirty="0">
                <a:latin typeface="Times New Roman" pitchFamily="18" charset="0"/>
                <a:cs typeface="Times New Roman" pitchFamily="18" charset="0"/>
              </a:rPr>
              <a:t> foramen (BVF) </a:t>
            </a:r>
          </a:p>
          <a:p>
            <a:pPr marL="342900" indent="-342900">
              <a:lnSpc>
                <a:spcPct val="120000"/>
              </a:lnSpc>
              <a:buFontTx/>
              <a:buChar char="•"/>
            </a:pPr>
            <a:r>
              <a:rPr lang="en-US" altLang="ko-KR" sz="2400" dirty="0">
                <a:latin typeface="Times New Roman" pitchFamily="18" charset="0"/>
                <a:cs typeface="Times New Roman" pitchFamily="18" charset="0"/>
              </a:rPr>
              <a:t>PAB may cause rapid progression of SAS </a:t>
            </a:r>
          </a:p>
          <a:p>
            <a:pPr marL="800100" lvl="1" indent="-342900">
              <a:lnSpc>
                <a:spcPct val="120000"/>
              </a:lnSpc>
              <a:buFontTx/>
              <a:buChar char="•"/>
            </a:pPr>
            <a:r>
              <a:rPr lang="en-US" altLang="ko-KR" sz="2400" dirty="0" smtClean="0">
                <a:latin typeface="Times New Roman" pitchFamily="18" charset="0"/>
                <a:cs typeface="Times New Roman" pitchFamily="18" charset="0"/>
              </a:rPr>
              <a:t>Contraindication of PAB</a:t>
            </a:r>
          </a:p>
          <a:p>
            <a:pPr marL="1257300" lvl="2" indent="-342900">
              <a:lnSpc>
                <a:spcPct val="120000"/>
              </a:lnSpc>
              <a:buFontTx/>
              <a:buChar char="•"/>
            </a:pPr>
            <a:r>
              <a:rPr lang="en-US" altLang="ko-KR" sz="2400" dirty="0" smtClean="0">
                <a:latin typeface="Times New Roman" pitchFamily="18" charset="0"/>
                <a:cs typeface="Times New Roman" pitchFamily="18" charset="0"/>
              </a:rPr>
              <a:t>BVF </a:t>
            </a:r>
            <a:r>
              <a:rPr lang="en-US" altLang="ko-KR" sz="2400" dirty="0">
                <a:latin typeface="Times New Roman" pitchFamily="18" charset="0"/>
                <a:cs typeface="Times New Roman" pitchFamily="18" charset="0"/>
              </a:rPr>
              <a:t>&gt; 15-20 mmHg, BVF index &lt; 2 cm</a:t>
            </a:r>
            <a:r>
              <a:rPr lang="en-US" altLang="ko-KR" sz="2400" baseline="30000" dirty="0">
                <a:latin typeface="Times New Roman" pitchFamily="18" charset="0"/>
                <a:cs typeface="Times New Roman" pitchFamily="18" charset="0"/>
              </a:rPr>
              <a:t>2</a:t>
            </a:r>
            <a:r>
              <a:rPr lang="en-US" altLang="ko-KR" sz="2400" dirty="0">
                <a:latin typeface="Times New Roman" pitchFamily="18" charset="0"/>
                <a:cs typeface="Times New Roman" pitchFamily="18" charset="0"/>
              </a:rPr>
              <a:t>/m</a:t>
            </a:r>
            <a:r>
              <a:rPr lang="en-US" altLang="ko-KR" sz="2400" baseline="30000" dirty="0">
                <a:latin typeface="Times New Roman" pitchFamily="18" charset="0"/>
                <a:cs typeface="Times New Roman" pitchFamily="18" charset="0"/>
              </a:rPr>
              <a:t>2</a:t>
            </a:r>
          </a:p>
          <a:p>
            <a:pPr marL="342900" indent="-342900">
              <a:lnSpc>
                <a:spcPct val="120000"/>
              </a:lnSpc>
              <a:buFontTx/>
              <a:buChar char="•"/>
            </a:pPr>
            <a:r>
              <a:rPr lang="en-US" altLang="ko-KR" sz="2400" dirty="0" err="1">
                <a:latin typeface="Times New Roman" pitchFamily="18" charset="0"/>
                <a:cs typeface="Times New Roman" pitchFamily="18" charset="0"/>
              </a:rPr>
              <a:t>Damus</a:t>
            </a:r>
            <a:r>
              <a:rPr lang="en-US" altLang="ko-KR" sz="2400" dirty="0">
                <a:latin typeface="Times New Roman" pitchFamily="18" charset="0"/>
                <a:cs typeface="Times New Roman" pitchFamily="18" charset="0"/>
              </a:rPr>
              <a:t>-Kaye-</a:t>
            </a:r>
            <a:r>
              <a:rPr lang="en-US" altLang="ko-KR" sz="2400" dirty="0" err="1">
                <a:latin typeface="Times New Roman" pitchFamily="18" charset="0"/>
                <a:cs typeface="Times New Roman" pitchFamily="18" charset="0"/>
              </a:rPr>
              <a:t>Stansel</a:t>
            </a:r>
            <a:r>
              <a:rPr lang="en-US" altLang="ko-KR" sz="2400" dirty="0">
                <a:latin typeface="Times New Roman" pitchFamily="18" charset="0"/>
                <a:cs typeface="Times New Roman" pitchFamily="18" charset="0"/>
              </a:rPr>
              <a:t> (DKS) &amp; shunt </a:t>
            </a:r>
          </a:p>
        </p:txBody>
      </p:sp>
      <p:sp>
        <p:nvSpPr>
          <p:cNvPr id="577539" name="Text Box 5"/>
          <p:cNvSpPr txBox="1">
            <a:spLocks noChangeArrowheads="1"/>
          </p:cNvSpPr>
          <p:nvPr/>
        </p:nvSpPr>
        <p:spPr bwMode="auto">
          <a:xfrm>
            <a:off x="395609" y="332656"/>
            <a:ext cx="8424863" cy="707886"/>
          </a:xfrm>
          <a:prstGeom prst="rect">
            <a:avLst/>
          </a:prstGeom>
          <a:noFill/>
          <a:ln w="9525" algn="ctr">
            <a:noFill/>
            <a:miter lim="800000"/>
            <a:headEnd/>
            <a:tailEnd/>
          </a:ln>
        </p:spPr>
        <p:txBody>
          <a:bodyPr>
            <a:spAutoFit/>
          </a:bodyPr>
          <a:lstStyle/>
          <a:p>
            <a:pPr marL="342900" indent="-342900" algn="ctr">
              <a:spcBef>
                <a:spcPct val="50000"/>
              </a:spcBef>
            </a:pPr>
            <a:r>
              <a:rPr lang="en-US" altLang="ko-KR" sz="4000" b="1" dirty="0" err="1" smtClean="0">
                <a:latin typeface="Times New Roman" pitchFamily="18" charset="0"/>
                <a:cs typeface="Times New Roman" pitchFamily="18" charset="0"/>
              </a:rPr>
              <a:t>Subaortic</a:t>
            </a:r>
            <a:r>
              <a:rPr lang="en-US" altLang="ko-KR" sz="4000" b="1" dirty="0" smtClean="0">
                <a:latin typeface="Times New Roman" pitchFamily="18" charset="0"/>
                <a:cs typeface="Times New Roman" pitchFamily="18" charset="0"/>
              </a:rPr>
              <a:t> </a:t>
            </a:r>
            <a:r>
              <a:rPr lang="en-US" altLang="ko-KR" sz="4000" b="1" dirty="0" err="1" smtClean="0">
                <a:latin typeface="Times New Roman" pitchFamily="18" charset="0"/>
                <a:cs typeface="Times New Roman" pitchFamily="18" charset="0"/>
              </a:rPr>
              <a:t>Stenosis</a:t>
            </a:r>
            <a:endParaRPr lang="en-US" altLang="ko-K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sz="2400" kern="1200" dirty="0" smtClean="0">
                <a:latin typeface="Times New Roman" pitchFamily="18" charset="0"/>
                <a:ea typeface="굴림" charset="-127"/>
                <a:cs typeface="Times New Roman" pitchFamily="18" charset="0"/>
              </a:rPr>
              <a:t>In neonate, moderate sized BVF (1</a:t>
            </a:r>
            <a:r>
              <a:rPr lang="ko-KR" altLang="en-US" sz="2400" kern="1200" dirty="0" smtClean="0">
                <a:latin typeface="Times New Roman" pitchFamily="18" charset="0"/>
                <a:ea typeface="굴림" charset="-127"/>
                <a:cs typeface="Times New Roman" pitchFamily="18" charset="0"/>
              </a:rPr>
              <a:t>∼</a:t>
            </a:r>
            <a:r>
              <a:rPr lang="en-US" altLang="ko-KR" sz="2400" kern="1200" dirty="0" smtClean="0">
                <a:latin typeface="Times New Roman" pitchFamily="18" charset="0"/>
                <a:ea typeface="굴림" charset="-127"/>
                <a:cs typeface="Times New Roman" pitchFamily="18" charset="0"/>
              </a:rPr>
              <a:t>2 </a:t>
            </a:r>
            <a:r>
              <a:rPr lang="en-US" altLang="ko-KR" sz="2400" dirty="0" smtClean="0">
                <a:latin typeface="Times New Roman" pitchFamily="18" charset="0"/>
                <a:cs typeface="Times New Roman" pitchFamily="18" charset="0"/>
              </a:rPr>
              <a:t>cm</a:t>
            </a:r>
            <a:r>
              <a:rPr lang="en-US" altLang="ko-KR" sz="2400" baseline="30000" dirty="0" smtClean="0">
                <a:latin typeface="Times New Roman" pitchFamily="18" charset="0"/>
                <a:cs typeface="Times New Roman" pitchFamily="18" charset="0"/>
              </a:rPr>
              <a:t>2</a:t>
            </a:r>
            <a:r>
              <a:rPr lang="en-US" altLang="ko-KR" sz="2400" dirty="0" smtClean="0">
                <a:latin typeface="Times New Roman" pitchFamily="18" charset="0"/>
                <a:cs typeface="Times New Roman" pitchFamily="18" charset="0"/>
              </a:rPr>
              <a:t>/m</a:t>
            </a:r>
            <a:r>
              <a:rPr lang="en-US" altLang="ko-KR" sz="2400" baseline="30000" dirty="0" smtClean="0">
                <a:latin typeface="Times New Roman" pitchFamily="18" charset="0"/>
                <a:cs typeface="Times New Roman" pitchFamily="18" charset="0"/>
              </a:rPr>
              <a:t>2</a:t>
            </a:r>
            <a:r>
              <a:rPr lang="en-US" altLang="ko-KR" sz="2400" kern="1200" dirty="0" smtClean="0">
                <a:latin typeface="Times New Roman" pitchFamily="18" charset="0"/>
                <a:ea typeface="굴림" charset="-127"/>
                <a:cs typeface="Times New Roman" pitchFamily="18" charset="0"/>
              </a:rPr>
              <a:t>) and </a:t>
            </a:r>
            <a:r>
              <a:rPr lang="en-US" altLang="ko-KR" sz="2400" kern="1200" dirty="0" err="1" smtClean="0">
                <a:latin typeface="Times New Roman" pitchFamily="18" charset="0"/>
                <a:ea typeface="굴림" charset="-127"/>
                <a:cs typeface="Times New Roman" pitchFamily="18" charset="0"/>
              </a:rPr>
              <a:t>CoA</a:t>
            </a:r>
            <a:r>
              <a:rPr lang="en-US" altLang="ko-KR" sz="2400" kern="1200" dirty="0" smtClean="0">
                <a:latin typeface="Times New Roman" pitchFamily="18" charset="0"/>
                <a:ea typeface="굴림" charset="-127"/>
                <a:cs typeface="Times New Roman" pitchFamily="18" charset="0"/>
              </a:rPr>
              <a:t> </a:t>
            </a:r>
          </a:p>
          <a:p>
            <a:pPr lvl="1"/>
            <a:r>
              <a:rPr lang="en-US" altLang="ko-KR" sz="2000" kern="1200" dirty="0" smtClean="0">
                <a:latin typeface="Times New Roman" pitchFamily="18" charset="0"/>
                <a:ea typeface="굴림" charset="-127"/>
                <a:cs typeface="Times New Roman" pitchFamily="18" charset="0"/>
              </a:rPr>
              <a:t>Initial PAB with </a:t>
            </a:r>
            <a:r>
              <a:rPr lang="en-US" altLang="ko-KR" sz="2000" kern="1200" dirty="0" err="1" smtClean="0">
                <a:latin typeface="Times New Roman" pitchFamily="18" charset="0"/>
                <a:ea typeface="굴림" charset="-127"/>
                <a:cs typeface="Times New Roman" pitchFamily="18" charset="0"/>
              </a:rPr>
              <a:t>CoA</a:t>
            </a:r>
            <a:r>
              <a:rPr lang="en-US" altLang="ko-KR" sz="2000" kern="1200" dirty="0" smtClean="0">
                <a:latin typeface="Times New Roman" pitchFamily="18" charset="0"/>
                <a:ea typeface="굴림" charset="-127"/>
                <a:cs typeface="Times New Roman" pitchFamily="18" charset="0"/>
              </a:rPr>
              <a:t> repair</a:t>
            </a:r>
          </a:p>
          <a:p>
            <a:pPr lvl="1"/>
            <a:r>
              <a:rPr lang="en-US" altLang="ko-KR" sz="2000" kern="1200" dirty="0" smtClean="0">
                <a:latin typeface="Times New Roman" pitchFamily="18" charset="0"/>
                <a:ea typeface="굴림" charset="-127"/>
                <a:cs typeface="Times New Roman" pitchFamily="18" charset="0"/>
              </a:rPr>
              <a:t>4</a:t>
            </a:r>
            <a:r>
              <a:rPr lang="ko-KR" altLang="en-US" sz="2000" kern="1200" dirty="0" smtClean="0">
                <a:latin typeface="Times New Roman" pitchFamily="18" charset="0"/>
                <a:ea typeface="굴림" charset="-127"/>
                <a:cs typeface="Times New Roman" pitchFamily="18" charset="0"/>
              </a:rPr>
              <a:t>∼</a:t>
            </a:r>
            <a:r>
              <a:rPr lang="en-US" altLang="ko-KR" sz="2000" kern="1200" dirty="0" smtClean="0">
                <a:latin typeface="Times New Roman" pitchFamily="18" charset="0"/>
                <a:ea typeface="굴림" charset="-127"/>
                <a:cs typeface="Times New Roman" pitchFamily="18" charset="0"/>
              </a:rPr>
              <a:t>6 months</a:t>
            </a:r>
            <a:r>
              <a:rPr lang="ko-KR" altLang="en-US" sz="2000" kern="1200" dirty="0" smtClean="0">
                <a:latin typeface="Times New Roman" pitchFamily="18" charset="0"/>
                <a:ea typeface="굴림" charset="-127"/>
                <a:cs typeface="Times New Roman" pitchFamily="18" charset="0"/>
              </a:rPr>
              <a:t> </a:t>
            </a:r>
            <a:r>
              <a:rPr lang="en-US" altLang="ko-KR" sz="2000" kern="1200" dirty="0" smtClean="0">
                <a:latin typeface="Times New Roman" pitchFamily="18" charset="0"/>
                <a:ea typeface="굴림" charset="-127"/>
                <a:cs typeface="Times New Roman" pitchFamily="18" charset="0"/>
              </a:rPr>
              <a:t>: BCPS with DKS procedure</a:t>
            </a:r>
            <a:endParaRPr lang="en-US" altLang="ko-KR" sz="2400" kern="1200" dirty="0" smtClean="0">
              <a:latin typeface="Times New Roman" pitchFamily="18" charset="0"/>
              <a:ea typeface="굴림" charset="-127"/>
              <a:cs typeface="Times New Roman" pitchFamily="18" charset="0"/>
            </a:endParaRPr>
          </a:p>
          <a:p>
            <a:r>
              <a:rPr lang="en-US" altLang="ko-KR" sz="2400" kern="1200" dirty="0" smtClean="0">
                <a:latin typeface="Times New Roman" pitchFamily="18" charset="0"/>
                <a:ea typeface="굴림" charset="-127"/>
                <a:cs typeface="Times New Roman" pitchFamily="18" charset="0"/>
              </a:rPr>
              <a:t>Indication of DKS according to ventricular outflow tract diameter index</a:t>
            </a:r>
          </a:p>
          <a:p>
            <a:pPr lvl="1"/>
            <a:r>
              <a:rPr lang="en-US" altLang="ko-KR" sz="2000" kern="1200" dirty="0" smtClean="0">
                <a:latin typeface="Times New Roman" pitchFamily="18" charset="0"/>
                <a:ea typeface="굴림" charset="-127"/>
                <a:cs typeface="Times New Roman" pitchFamily="18" charset="0"/>
              </a:rPr>
              <a:t>in neonate, &lt; 60% </a:t>
            </a:r>
          </a:p>
          <a:p>
            <a:pPr lvl="1"/>
            <a:r>
              <a:rPr lang="en-US" altLang="ko-KR" sz="2000" kern="1200" dirty="0" smtClean="0">
                <a:latin typeface="Times New Roman" pitchFamily="18" charset="0"/>
                <a:ea typeface="굴림" charset="-127"/>
                <a:cs typeface="Times New Roman" pitchFamily="18" charset="0"/>
              </a:rPr>
              <a:t>after PAB, &lt; 70%</a:t>
            </a:r>
          </a:p>
          <a:p>
            <a:pPr lvl="1"/>
            <a:r>
              <a:rPr lang="en-US" altLang="ko-KR" sz="2000" kern="1200" dirty="0" smtClean="0">
                <a:latin typeface="Times New Roman" pitchFamily="18" charset="0"/>
                <a:ea typeface="굴림" charset="-127"/>
                <a:cs typeface="Times New Roman" pitchFamily="18" charset="0"/>
              </a:rPr>
              <a:t>at </a:t>
            </a:r>
            <a:r>
              <a:rPr lang="en-US" altLang="ko-KR" sz="2000" kern="1200" dirty="0" err="1" smtClean="0">
                <a:latin typeface="Times New Roman" pitchFamily="18" charset="0"/>
                <a:ea typeface="굴림" charset="-127"/>
                <a:cs typeface="Times New Roman" pitchFamily="18" charset="0"/>
              </a:rPr>
              <a:t>Fontan</a:t>
            </a:r>
            <a:r>
              <a:rPr lang="en-US" altLang="ko-KR" sz="2000" kern="1200" dirty="0" smtClean="0">
                <a:latin typeface="Times New Roman" pitchFamily="18" charset="0"/>
                <a:ea typeface="굴림" charset="-127"/>
                <a:cs typeface="Times New Roman" pitchFamily="18" charset="0"/>
              </a:rPr>
              <a:t>, &lt; 120%</a:t>
            </a:r>
          </a:p>
          <a:p>
            <a:pPr lvl="2"/>
            <a:r>
              <a:rPr lang="en-US" altLang="ko-KR" sz="2000" kern="1200" dirty="0" smtClean="0">
                <a:latin typeface="Times New Roman" pitchFamily="18" charset="0"/>
                <a:ea typeface="굴림" charset="-127"/>
                <a:cs typeface="Times New Roman" pitchFamily="18" charset="0"/>
              </a:rPr>
              <a:t>After </a:t>
            </a:r>
            <a:r>
              <a:rPr lang="en-US" altLang="ko-KR" sz="2000" kern="1200" dirty="0" err="1" smtClean="0">
                <a:latin typeface="Times New Roman" pitchFamily="18" charset="0"/>
                <a:ea typeface="굴림" charset="-127"/>
                <a:cs typeface="Times New Roman" pitchFamily="18" charset="0"/>
              </a:rPr>
              <a:t>Fontan</a:t>
            </a:r>
            <a:r>
              <a:rPr lang="en-US" altLang="ko-KR" sz="2000" kern="1200" dirty="0" smtClean="0">
                <a:latin typeface="Times New Roman" pitchFamily="18" charset="0"/>
                <a:ea typeface="굴림" charset="-127"/>
                <a:cs typeface="Times New Roman" pitchFamily="18" charset="0"/>
              </a:rPr>
              <a:t>, 60</a:t>
            </a:r>
            <a:r>
              <a:rPr lang="ko-KR" altLang="en-US" sz="2000" kern="1200" dirty="0" smtClean="0">
                <a:latin typeface="Times New Roman" pitchFamily="18" charset="0"/>
                <a:ea typeface="굴림" charset="-127"/>
                <a:cs typeface="Times New Roman" pitchFamily="18" charset="0"/>
              </a:rPr>
              <a:t>∼</a:t>
            </a:r>
            <a:r>
              <a:rPr lang="en-US" altLang="ko-KR" sz="2000" kern="1200" dirty="0" smtClean="0">
                <a:latin typeface="Times New Roman" pitchFamily="18" charset="0"/>
                <a:ea typeface="굴림" charset="-127"/>
                <a:cs typeface="Times New Roman" pitchFamily="18" charset="0"/>
              </a:rPr>
              <a:t>70% ventricular volume decrease</a:t>
            </a:r>
            <a:endParaRPr lang="ko-KR" altLang="en-US" sz="2000" kern="1200" dirty="0" smtClean="0">
              <a:latin typeface="Times New Roman" pitchFamily="18" charset="0"/>
              <a:ea typeface="굴림" charset="-127"/>
              <a:cs typeface="Times New Roman" pitchFamily="18" charset="0"/>
            </a:endParaRPr>
          </a:p>
          <a:p>
            <a:pPr lvl="2"/>
            <a:r>
              <a:rPr lang="en-US" altLang="ko-KR" sz="2000" kern="1200" dirty="0" smtClean="0">
                <a:latin typeface="Times New Roman" pitchFamily="18" charset="0"/>
                <a:ea typeface="굴림" charset="-127"/>
                <a:cs typeface="Times New Roman" pitchFamily="18" charset="0"/>
              </a:rPr>
              <a:t>DKS indication at </a:t>
            </a:r>
            <a:r>
              <a:rPr lang="en-US" altLang="ko-KR" sz="2000" kern="1200" dirty="0" err="1" smtClean="0">
                <a:latin typeface="Times New Roman" pitchFamily="18" charset="0"/>
                <a:ea typeface="굴림" charset="-127"/>
                <a:cs typeface="Times New Roman" pitchFamily="18" charset="0"/>
              </a:rPr>
              <a:t>Fontan</a:t>
            </a:r>
            <a:r>
              <a:rPr lang="en-US" altLang="ko-KR" sz="2000" kern="1200" dirty="0" smtClean="0">
                <a:latin typeface="Times New Roman" pitchFamily="18" charset="0"/>
                <a:ea typeface="굴림" charset="-127"/>
                <a:cs typeface="Times New Roman" pitchFamily="18" charset="0"/>
              </a:rPr>
              <a:t> : presence of PG, narrow systemic ventricular outflow tract (&lt; AV diameter)</a:t>
            </a:r>
          </a:p>
        </p:txBody>
      </p:sp>
      <p:sp>
        <p:nvSpPr>
          <p:cNvPr id="5" name="Text Box 5"/>
          <p:cNvSpPr txBox="1">
            <a:spLocks noChangeArrowheads="1"/>
          </p:cNvSpPr>
          <p:nvPr/>
        </p:nvSpPr>
        <p:spPr bwMode="auto">
          <a:xfrm>
            <a:off x="395609" y="332656"/>
            <a:ext cx="8424863" cy="707886"/>
          </a:xfrm>
          <a:prstGeom prst="rect">
            <a:avLst/>
          </a:prstGeom>
          <a:noFill/>
          <a:ln w="9525" algn="ctr">
            <a:noFill/>
            <a:miter lim="800000"/>
            <a:headEnd/>
            <a:tailEnd/>
          </a:ln>
        </p:spPr>
        <p:txBody>
          <a:bodyPr>
            <a:spAutoFit/>
          </a:bodyPr>
          <a:lstStyle/>
          <a:p>
            <a:pPr marL="342900" indent="-342900" algn="ctr">
              <a:spcBef>
                <a:spcPct val="50000"/>
              </a:spcBef>
            </a:pPr>
            <a:r>
              <a:rPr lang="en-US" altLang="ko-KR" sz="4000" b="1" dirty="0" err="1" smtClean="0">
                <a:latin typeface="Times New Roman" pitchFamily="18" charset="0"/>
                <a:cs typeface="Times New Roman" pitchFamily="18" charset="0"/>
              </a:rPr>
              <a:t>Subaortic</a:t>
            </a:r>
            <a:r>
              <a:rPr lang="en-US" altLang="ko-KR" sz="4000" b="1" dirty="0" smtClean="0">
                <a:latin typeface="Times New Roman" pitchFamily="18" charset="0"/>
                <a:cs typeface="Times New Roman" pitchFamily="18" charset="0"/>
              </a:rPr>
              <a:t> </a:t>
            </a:r>
            <a:r>
              <a:rPr lang="en-US" altLang="ko-KR" sz="4000" b="1" dirty="0" err="1" smtClean="0">
                <a:latin typeface="Times New Roman" pitchFamily="18" charset="0"/>
                <a:cs typeface="Times New Roman" pitchFamily="18" charset="0"/>
              </a:rPr>
              <a:t>Stenosis</a:t>
            </a:r>
            <a:endParaRPr lang="en-US" altLang="ko-KR" sz="40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7" name="Rectangle 3"/>
          <p:cNvSpPr>
            <a:spLocks noGrp="1" noChangeArrowheads="1"/>
          </p:cNvSpPr>
          <p:nvPr>
            <p:ph type="body" idx="4294967295"/>
          </p:nvPr>
        </p:nvSpPr>
        <p:spPr>
          <a:xfrm>
            <a:off x="323850" y="1916113"/>
            <a:ext cx="8435975" cy="4525962"/>
          </a:xfrm>
        </p:spPr>
        <p:txBody>
          <a:bodyPr/>
          <a:lstStyle/>
          <a:p>
            <a:pPr>
              <a:lnSpc>
                <a:spcPct val="150000"/>
              </a:lnSpc>
            </a:pPr>
            <a:r>
              <a:rPr lang="en-US" altLang="ko-KR" sz="2800" dirty="0" smtClean="0">
                <a:latin typeface="Times New Roman" pitchFamily="18" charset="0"/>
                <a:cs typeface="Times New Roman" pitchFamily="18" charset="0"/>
              </a:rPr>
              <a:t>Post-PAB </a:t>
            </a:r>
            <a:r>
              <a:rPr lang="en-US" altLang="ko-KR" sz="2800" dirty="0" err="1" smtClean="0">
                <a:latin typeface="Times New Roman" pitchFamily="18" charset="0"/>
                <a:cs typeface="Times New Roman" pitchFamily="18" charset="0"/>
              </a:rPr>
              <a:t>Subaortic</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Stenosis</a:t>
            </a:r>
            <a:endParaRPr lang="en-US" altLang="ko-KR" sz="2800" dirty="0" smtClean="0">
              <a:latin typeface="Times New Roman" pitchFamily="18" charset="0"/>
              <a:cs typeface="Times New Roman" pitchFamily="18" charset="0"/>
            </a:endParaRPr>
          </a:p>
          <a:p>
            <a:pPr lvl="1">
              <a:lnSpc>
                <a:spcPct val="150000"/>
              </a:lnSpc>
            </a:pPr>
            <a:r>
              <a:rPr lang="en-US" altLang="ko-KR" sz="2400" dirty="0" smtClean="0">
                <a:latin typeface="Times New Roman" pitchFamily="18" charset="0"/>
              </a:rPr>
              <a:t>Adversely affect future </a:t>
            </a:r>
            <a:r>
              <a:rPr lang="en-US" altLang="ko-KR" sz="2400" dirty="0" err="1" smtClean="0">
                <a:latin typeface="Times New Roman" pitchFamily="18" charset="0"/>
              </a:rPr>
              <a:t>Fontan</a:t>
            </a:r>
            <a:r>
              <a:rPr lang="en-US" altLang="ko-KR" sz="2400" dirty="0" smtClean="0">
                <a:latin typeface="Times New Roman" pitchFamily="18" charset="0"/>
              </a:rPr>
              <a:t> outcome </a:t>
            </a:r>
          </a:p>
          <a:p>
            <a:pPr lvl="1">
              <a:lnSpc>
                <a:spcPct val="150000"/>
              </a:lnSpc>
            </a:pPr>
            <a:r>
              <a:rPr lang="en-US" altLang="ko-KR" sz="2400" dirty="0" smtClean="0">
                <a:latin typeface="Times New Roman" pitchFamily="18" charset="0"/>
              </a:rPr>
              <a:t>Ventricular hypertrophy and </a:t>
            </a:r>
            <a:r>
              <a:rPr lang="en-US" altLang="ko-KR" sz="2400" dirty="0" err="1" smtClean="0">
                <a:latin typeface="Times New Roman" pitchFamily="18" charset="0"/>
              </a:rPr>
              <a:t>subendocardial</a:t>
            </a:r>
            <a:r>
              <a:rPr lang="en-US" altLang="ko-KR" sz="2400" dirty="0" smtClean="0">
                <a:latin typeface="Times New Roman" pitchFamily="18" charset="0"/>
              </a:rPr>
              <a:t> ischemia </a:t>
            </a:r>
          </a:p>
          <a:p>
            <a:pPr lvl="1">
              <a:lnSpc>
                <a:spcPct val="150000"/>
              </a:lnSpc>
            </a:pPr>
            <a:r>
              <a:rPr lang="en-US" altLang="ko-KR" sz="2400" dirty="0" smtClean="0">
                <a:latin typeface="Times New Roman" pitchFamily="18" charset="0"/>
              </a:rPr>
              <a:t>Duration of PAB : independent risk factor </a:t>
            </a:r>
          </a:p>
          <a:p>
            <a:pPr lvl="1">
              <a:lnSpc>
                <a:spcPct val="150000"/>
              </a:lnSpc>
            </a:pPr>
            <a:r>
              <a:rPr lang="en-US" altLang="ko-KR" sz="2400" dirty="0" smtClean="0">
                <a:latin typeface="Times New Roman" pitchFamily="18" charset="0"/>
              </a:rPr>
              <a:t>Resection of obstruction or DKS procedure </a:t>
            </a:r>
          </a:p>
          <a:p>
            <a:pPr lvl="1">
              <a:lnSpc>
                <a:spcPct val="150000"/>
              </a:lnSpc>
            </a:pPr>
            <a:r>
              <a:rPr lang="en-US" altLang="ko-KR" sz="2400" dirty="0" smtClean="0">
                <a:latin typeface="Times New Roman" pitchFamily="18" charset="0"/>
              </a:rPr>
              <a:t>Early BCPS</a:t>
            </a:r>
          </a:p>
        </p:txBody>
      </p:sp>
      <p:sp>
        <p:nvSpPr>
          <p:cNvPr id="4" name="Text Box 5"/>
          <p:cNvSpPr txBox="1">
            <a:spLocks noChangeArrowheads="1"/>
          </p:cNvSpPr>
          <p:nvPr/>
        </p:nvSpPr>
        <p:spPr bwMode="auto">
          <a:xfrm>
            <a:off x="395609" y="332656"/>
            <a:ext cx="8424863" cy="707886"/>
          </a:xfrm>
          <a:prstGeom prst="rect">
            <a:avLst/>
          </a:prstGeom>
          <a:noFill/>
          <a:ln w="9525" algn="ctr">
            <a:noFill/>
            <a:miter lim="800000"/>
            <a:headEnd/>
            <a:tailEnd/>
          </a:ln>
        </p:spPr>
        <p:txBody>
          <a:bodyPr>
            <a:spAutoFit/>
          </a:bodyPr>
          <a:lstStyle/>
          <a:p>
            <a:pPr marL="342900" indent="-342900" algn="ctr">
              <a:spcBef>
                <a:spcPct val="50000"/>
              </a:spcBef>
            </a:pPr>
            <a:r>
              <a:rPr lang="en-US" altLang="ko-KR" sz="4000" b="1" dirty="0" err="1" smtClean="0">
                <a:latin typeface="Times New Roman" pitchFamily="18" charset="0"/>
                <a:cs typeface="Times New Roman" pitchFamily="18" charset="0"/>
              </a:rPr>
              <a:t>Subaortic</a:t>
            </a:r>
            <a:r>
              <a:rPr lang="en-US" altLang="ko-KR" sz="4000" b="1" dirty="0" smtClean="0">
                <a:latin typeface="Times New Roman" pitchFamily="18" charset="0"/>
                <a:cs typeface="Times New Roman" pitchFamily="18" charset="0"/>
              </a:rPr>
              <a:t> </a:t>
            </a:r>
            <a:r>
              <a:rPr lang="en-US" altLang="ko-KR" sz="4000" b="1" dirty="0" err="1" smtClean="0">
                <a:latin typeface="Times New Roman" pitchFamily="18" charset="0"/>
                <a:cs typeface="Times New Roman" pitchFamily="18" charset="0"/>
              </a:rPr>
              <a:t>Stenosis</a:t>
            </a:r>
            <a:endParaRPr lang="en-US" altLang="ko-K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type="title" idx="4294967295"/>
          </p:nvPr>
        </p:nvSpPr>
        <p:spPr>
          <a:xfrm>
            <a:off x="160056" y="1018584"/>
            <a:ext cx="4191000" cy="914400"/>
          </a:xfrm>
        </p:spPr>
        <p:txBody>
          <a:bodyPr/>
          <a:lstStyle/>
          <a:p>
            <a:pPr>
              <a:lnSpc>
                <a:spcPct val="130000"/>
              </a:lnSpc>
            </a:pPr>
            <a:r>
              <a:rPr lang="en-US" altLang="ko-KR" sz="2400" b="1" dirty="0" smtClean="0">
                <a:solidFill>
                  <a:schemeClr val="tx1"/>
                </a:solidFill>
                <a:latin typeface="Times New Roman" pitchFamily="18" charset="0"/>
              </a:rPr>
              <a:t>LVOTO &amp; </a:t>
            </a:r>
            <a:r>
              <a:rPr lang="en-US" altLang="ko-KR" sz="2400" b="1" dirty="0" err="1" smtClean="0">
                <a:solidFill>
                  <a:schemeClr val="tx1"/>
                </a:solidFill>
                <a:latin typeface="Times New Roman" pitchFamily="18" charset="0"/>
              </a:rPr>
              <a:t>CoA</a:t>
            </a:r>
            <a:endParaRPr lang="en-US" altLang="ko-KR" sz="2400" b="1" dirty="0" smtClean="0">
              <a:solidFill>
                <a:schemeClr val="tx1"/>
              </a:solidFill>
              <a:latin typeface="Times New Roman" pitchFamily="18" charset="0"/>
            </a:endParaRPr>
          </a:p>
        </p:txBody>
      </p:sp>
      <p:sp>
        <p:nvSpPr>
          <p:cNvPr id="581637" name="Rectangle 5"/>
          <p:cNvSpPr>
            <a:spLocks noChangeArrowheads="1"/>
          </p:cNvSpPr>
          <p:nvPr/>
        </p:nvSpPr>
        <p:spPr bwMode="auto">
          <a:xfrm>
            <a:off x="4840576" y="1267271"/>
            <a:ext cx="3103607" cy="461665"/>
          </a:xfrm>
          <a:prstGeom prst="rect">
            <a:avLst/>
          </a:prstGeom>
          <a:noFill/>
          <a:ln w="12700">
            <a:noFill/>
            <a:miter lim="800000"/>
            <a:headEnd/>
            <a:tailEnd/>
          </a:ln>
          <a:effectLst/>
        </p:spPr>
        <p:txBody>
          <a:bodyPr wrap="none">
            <a:spAutoFit/>
          </a:bodyPr>
          <a:lstStyle/>
          <a:p>
            <a:pPr eaLnBrk="0" latinLnBrk="0" hangingPunct="0"/>
            <a:r>
              <a:rPr lang="en-US" altLang="ko-KR" sz="2400" b="1" dirty="0" smtClean="0">
                <a:latin typeface="Times New Roman" pitchFamily="18" charset="0"/>
              </a:rPr>
              <a:t>DKS with </a:t>
            </a:r>
            <a:r>
              <a:rPr lang="en-US" altLang="ko-KR" sz="2400" b="1" dirty="0" err="1" smtClean="0">
                <a:latin typeface="Times New Roman" pitchFamily="18" charset="0"/>
              </a:rPr>
              <a:t>CoA</a:t>
            </a:r>
            <a:r>
              <a:rPr lang="en-US" altLang="ko-KR" sz="2400" b="1" dirty="0" smtClean="0">
                <a:latin typeface="Times New Roman" pitchFamily="18" charset="0"/>
              </a:rPr>
              <a:t> repair</a:t>
            </a:r>
            <a:endParaRPr lang="en-US" altLang="ko-KR" sz="2400" b="1" dirty="0">
              <a:latin typeface="Times New Roman" pitchFamily="18" charset="0"/>
            </a:endParaRPr>
          </a:p>
        </p:txBody>
      </p:sp>
      <p:sp>
        <p:nvSpPr>
          <p:cNvPr id="8" name="Rectangle 4"/>
          <p:cNvSpPr>
            <a:spLocks noChangeArrowheads="1"/>
          </p:cNvSpPr>
          <p:nvPr/>
        </p:nvSpPr>
        <p:spPr bwMode="auto">
          <a:xfrm>
            <a:off x="755576" y="381000"/>
            <a:ext cx="7772400" cy="609600"/>
          </a:xfrm>
          <a:prstGeom prst="rect">
            <a:avLst/>
          </a:prstGeom>
          <a:noFill/>
          <a:ln w="9525">
            <a:noFill/>
            <a:miter lim="800000"/>
            <a:headEnd/>
            <a:tailEnd/>
          </a:ln>
          <a:effectLst/>
        </p:spPr>
        <p:txBody>
          <a:bodyPr anchor="ctr"/>
          <a:lstStyle/>
          <a:p>
            <a:pPr algn="ctr" eaLnBrk="0" hangingPunct="0"/>
            <a:r>
              <a:rPr lang="en-US" altLang="ko-KR" sz="3600" b="1" dirty="0" smtClean="0">
                <a:latin typeface="Times New Roman" pitchFamily="18" charset="0"/>
                <a:ea typeface="바탕체" pitchFamily="17" charset="-127"/>
              </a:rPr>
              <a:t>DKS</a:t>
            </a:r>
            <a:endParaRPr lang="en-US" altLang="ko-KR" sz="3600" b="1" dirty="0">
              <a:latin typeface="Times New Roman" pitchFamily="18" charset="0"/>
            </a:endParaRPr>
          </a:p>
        </p:txBody>
      </p:sp>
      <p:pic>
        <p:nvPicPr>
          <p:cNvPr id="2052" name="Picture 4"/>
          <p:cNvPicPr>
            <a:picLocks noChangeAspect="1" noChangeArrowheads="1"/>
          </p:cNvPicPr>
          <p:nvPr/>
        </p:nvPicPr>
        <p:blipFill>
          <a:blip r:embed="rId2" cstate="email"/>
          <a:srcRect/>
          <a:stretch>
            <a:fillRect/>
          </a:stretch>
        </p:blipFill>
        <p:spPr bwMode="auto">
          <a:xfrm>
            <a:off x="928802" y="1944960"/>
            <a:ext cx="72961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116632"/>
            <a:ext cx="7772400" cy="1143000"/>
          </a:xfrm>
        </p:spPr>
        <p:txBody>
          <a:bodyPr/>
          <a:lstStyle/>
          <a:p>
            <a:r>
              <a:rPr lang="en-US" altLang="ko-KR" b="1" dirty="0" smtClean="0">
                <a:solidFill>
                  <a:schemeClr val="tx1"/>
                </a:solidFill>
                <a:latin typeface="Times New Roman" pitchFamily="18" charset="0"/>
              </a:rPr>
              <a:t>DKS</a:t>
            </a:r>
            <a:endParaRPr lang="ko-KR" altLang="en-US" b="1" dirty="0" smtClean="0">
              <a:solidFill>
                <a:schemeClr val="tx1"/>
              </a:solidFill>
              <a:latin typeface="Times New Roman" pitchFamily="18" charset="0"/>
            </a:endParaRPr>
          </a:p>
        </p:txBody>
      </p:sp>
      <p:pic>
        <p:nvPicPr>
          <p:cNvPr id="3074" name="Picture 2"/>
          <p:cNvPicPr>
            <a:picLocks noChangeAspect="1" noChangeArrowheads="1"/>
          </p:cNvPicPr>
          <p:nvPr/>
        </p:nvPicPr>
        <p:blipFill>
          <a:blip r:embed="rId2" cstate="email"/>
          <a:srcRect/>
          <a:stretch>
            <a:fillRect/>
          </a:stretch>
        </p:blipFill>
        <p:spPr bwMode="auto">
          <a:xfrm>
            <a:off x="4566989" y="1395561"/>
            <a:ext cx="4181475" cy="5057775"/>
          </a:xfrm>
          <a:prstGeom prst="rect">
            <a:avLst/>
          </a:prstGeom>
          <a:noFill/>
          <a:ln w="9525">
            <a:noFill/>
            <a:miter lim="800000"/>
            <a:headEnd/>
            <a:tailEnd/>
          </a:ln>
        </p:spPr>
      </p:pic>
      <p:pic>
        <p:nvPicPr>
          <p:cNvPr id="3077" name="Picture 5"/>
          <p:cNvPicPr>
            <a:picLocks noChangeAspect="1" noChangeArrowheads="1"/>
          </p:cNvPicPr>
          <p:nvPr/>
        </p:nvPicPr>
        <p:blipFill>
          <a:blip r:embed="rId3" cstate="email"/>
          <a:srcRect/>
          <a:stretch>
            <a:fillRect/>
          </a:stretch>
        </p:blipFill>
        <p:spPr bwMode="auto">
          <a:xfrm>
            <a:off x="467944" y="1988840"/>
            <a:ext cx="3600000" cy="1825532"/>
          </a:xfrm>
          <a:prstGeom prst="rect">
            <a:avLst/>
          </a:prstGeom>
          <a:noFill/>
          <a:ln w="9525">
            <a:noFill/>
            <a:miter lim="800000"/>
            <a:headEnd/>
            <a:tailEnd/>
          </a:ln>
        </p:spPr>
      </p:pic>
      <p:pic>
        <p:nvPicPr>
          <p:cNvPr id="3078" name="Picture 6"/>
          <p:cNvPicPr>
            <a:picLocks noChangeAspect="1" noChangeArrowheads="1"/>
          </p:cNvPicPr>
          <p:nvPr/>
        </p:nvPicPr>
        <p:blipFill>
          <a:blip r:embed="rId4" cstate="email"/>
          <a:srcRect/>
          <a:stretch>
            <a:fillRect/>
          </a:stretch>
        </p:blipFill>
        <p:spPr bwMode="auto">
          <a:xfrm>
            <a:off x="539952" y="4797780"/>
            <a:ext cx="3600000" cy="1655556"/>
          </a:xfrm>
          <a:prstGeom prst="rect">
            <a:avLst/>
          </a:prstGeom>
          <a:noFill/>
          <a:ln w="9525">
            <a:noFill/>
            <a:miter lim="800000"/>
            <a:headEnd/>
            <a:tailEnd/>
          </a:ln>
        </p:spPr>
      </p:pic>
      <p:sp>
        <p:nvSpPr>
          <p:cNvPr id="11" name="TextBox 10"/>
          <p:cNvSpPr txBox="1"/>
          <p:nvPr/>
        </p:nvSpPr>
        <p:spPr>
          <a:xfrm>
            <a:off x="467544" y="1403048"/>
            <a:ext cx="3600400" cy="400110"/>
          </a:xfrm>
          <a:prstGeom prst="rect">
            <a:avLst/>
          </a:prstGeom>
          <a:noFill/>
        </p:spPr>
        <p:txBody>
          <a:bodyPr wrap="square" rtlCol="0">
            <a:spAutoFit/>
          </a:bodyPr>
          <a:lstStyle/>
          <a:p>
            <a:r>
              <a:rPr lang="en-US" altLang="ko-KR" b="1" dirty="0" smtClean="0">
                <a:latin typeface="Times New Roman" pitchFamily="18" charset="0"/>
                <a:ea typeface="+mj-ea"/>
                <a:cs typeface="+mj-cs"/>
              </a:rPr>
              <a:t>End-to-side </a:t>
            </a:r>
            <a:r>
              <a:rPr lang="en-US" altLang="ko-KR" b="1" dirty="0" err="1" smtClean="0">
                <a:latin typeface="Times New Roman" pitchFamily="18" charset="0"/>
                <a:ea typeface="+mj-ea"/>
                <a:cs typeface="+mj-cs"/>
              </a:rPr>
              <a:t>anastomosis</a:t>
            </a:r>
            <a:endParaRPr lang="ko-KR" altLang="en-US" b="1" dirty="0" smtClean="0">
              <a:latin typeface="Times New Roman" pitchFamily="18" charset="0"/>
              <a:ea typeface="+mj-ea"/>
              <a:cs typeface="+mj-cs"/>
            </a:endParaRPr>
          </a:p>
        </p:txBody>
      </p:sp>
      <p:sp>
        <p:nvSpPr>
          <p:cNvPr id="12" name="TextBox 11"/>
          <p:cNvSpPr txBox="1"/>
          <p:nvPr/>
        </p:nvSpPr>
        <p:spPr>
          <a:xfrm>
            <a:off x="539552" y="4221088"/>
            <a:ext cx="3600400" cy="400110"/>
          </a:xfrm>
          <a:prstGeom prst="rect">
            <a:avLst/>
          </a:prstGeom>
          <a:noFill/>
        </p:spPr>
        <p:txBody>
          <a:bodyPr wrap="square" rtlCol="0">
            <a:spAutoFit/>
          </a:bodyPr>
          <a:lstStyle/>
          <a:p>
            <a:r>
              <a:rPr lang="en-US" altLang="ko-KR" b="1" dirty="0" smtClean="0">
                <a:latin typeface="Times New Roman" pitchFamily="18" charset="0"/>
                <a:ea typeface="+mj-ea"/>
                <a:cs typeface="+mj-cs"/>
              </a:rPr>
              <a:t>Double-barrel </a:t>
            </a:r>
            <a:r>
              <a:rPr lang="en-US" altLang="ko-KR" b="1" dirty="0" err="1" smtClean="0">
                <a:latin typeface="Times New Roman" pitchFamily="18" charset="0"/>
                <a:ea typeface="+mj-ea"/>
                <a:cs typeface="+mj-cs"/>
              </a:rPr>
              <a:t>anastomosis</a:t>
            </a:r>
            <a:endParaRPr lang="ko-KR" altLang="en-US" b="1" dirty="0" smtClean="0">
              <a:latin typeface="Times New Roman" pitchFamily="18"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489173" y="1413376"/>
            <a:ext cx="4603107" cy="5400000"/>
          </a:xfrm>
          <a:prstGeom prst="rect">
            <a:avLst/>
          </a:prstGeom>
          <a:noFill/>
          <a:ln w="9525">
            <a:noFill/>
            <a:miter lim="800000"/>
            <a:headEnd/>
            <a:tailEnd/>
          </a:ln>
        </p:spPr>
      </p:pic>
      <p:sp>
        <p:nvSpPr>
          <p:cNvPr id="3" name="제목 1"/>
          <p:cNvSpPr>
            <a:spLocks noGrp="1"/>
          </p:cNvSpPr>
          <p:nvPr>
            <p:ph type="title"/>
          </p:nvPr>
        </p:nvSpPr>
        <p:spPr>
          <a:xfrm>
            <a:off x="685800" y="116632"/>
            <a:ext cx="7772400" cy="1143000"/>
          </a:xfrm>
        </p:spPr>
        <p:txBody>
          <a:bodyPr/>
          <a:lstStyle/>
          <a:p>
            <a:r>
              <a:rPr lang="en-US" altLang="ko-KR" b="1" dirty="0" smtClean="0">
                <a:solidFill>
                  <a:schemeClr val="tx1"/>
                </a:solidFill>
                <a:latin typeface="Times New Roman" pitchFamily="18" charset="0"/>
              </a:rPr>
              <a:t>DKS</a:t>
            </a:r>
            <a:endParaRPr lang="ko-KR" altLang="en-US" b="1" dirty="0" smtClean="0">
              <a:solidFill>
                <a:schemeClr val="tx1"/>
              </a:solidFill>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3"/>
          <p:cNvSpPr>
            <a:spLocks noGrp="1" noChangeArrowheads="1"/>
          </p:cNvSpPr>
          <p:nvPr>
            <p:ph type="title"/>
          </p:nvPr>
        </p:nvSpPr>
        <p:spPr>
          <a:xfrm>
            <a:off x="419100" y="493366"/>
            <a:ext cx="8229600" cy="487362"/>
          </a:xfrm>
          <a:noFill/>
          <a:ln/>
        </p:spPr>
        <p:txBody>
          <a:bodyPr/>
          <a:lstStyle/>
          <a:p>
            <a:r>
              <a:rPr lang="en-US" altLang="ko-KR" b="1" dirty="0" smtClean="0">
                <a:solidFill>
                  <a:schemeClr val="tx1"/>
                </a:solidFill>
                <a:latin typeface="Times New Roman" pitchFamily="18" charset="0"/>
              </a:rPr>
              <a:t>DKS</a:t>
            </a:r>
          </a:p>
        </p:txBody>
      </p:sp>
      <p:pic>
        <p:nvPicPr>
          <p:cNvPr id="4098" name="Picture 2"/>
          <p:cNvPicPr>
            <a:picLocks noChangeAspect="1" noChangeArrowheads="1"/>
          </p:cNvPicPr>
          <p:nvPr/>
        </p:nvPicPr>
        <p:blipFill>
          <a:blip r:embed="rId2" cstate="email"/>
          <a:srcRect/>
          <a:stretch>
            <a:fillRect/>
          </a:stretch>
        </p:blipFill>
        <p:spPr bwMode="auto">
          <a:xfrm>
            <a:off x="649943" y="1917352"/>
            <a:ext cx="3850049" cy="4680000"/>
          </a:xfrm>
          <a:prstGeom prst="rect">
            <a:avLst/>
          </a:prstGeom>
          <a:noFill/>
          <a:ln w="9525">
            <a:noFill/>
            <a:miter lim="800000"/>
            <a:headEnd/>
            <a:tailEnd/>
          </a:ln>
        </p:spPr>
      </p:pic>
      <p:pic>
        <p:nvPicPr>
          <p:cNvPr id="4099" name="Picture 3"/>
          <p:cNvPicPr>
            <a:picLocks noChangeAspect="1" noChangeArrowheads="1"/>
          </p:cNvPicPr>
          <p:nvPr/>
        </p:nvPicPr>
        <p:blipFill>
          <a:blip r:embed="rId3" cstate="email"/>
          <a:srcRect/>
          <a:stretch>
            <a:fillRect/>
          </a:stretch>
        </p:blipFill>
        <p:spPr bwMode="auto">
          <a:xfrm>
            <a:off x="5484515" y="1917352"/>
            <a:ext cx="2903909" cy="4680000"/>
          </a:xfrm>
          <a:prstGeom prst="rect">
            <a:avLst/>
          </a:prstGeom>
          <a:noFill/>
          <a:ln w="9525">
            <a:noFill/>
            <a:miter lim="800000"/>
            <a:headEnd/>
            <a:tailEnd/>
          </a:ln>
        </p:spPr>
      </p:pic>
      <p:sp>
        <p:nvSpPr>
          <p:cNvPr id="6" name="Rectangle 3"/>
          <p:cNvSpPr txBox="1">
            <a:spLocks noChangeArrowheads="1"/>
          </p:cNvSpPr>
          <p:nvPr/>
        </p:nvSpPr>
        <p:spPr bwMode="auto">
          <a:xfrm>
            <a:off x="316265" y="1018584"/>
            <a:ext cx="4191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1" hangingPunct="0">
              <a:lnSpc>
                <a:spcPct val="130000"/>
              </a:lnSpc>
              <a:spcBef>
                <a:spcPct val="0"/>
              </a:spcBef>
              <a:spcAft>
                <a:spcPct val="0"/>
              </a:spcAft>
              <a:buClrTx/>
              <a:buSzTx/>
              <a:buFontTx/>
              <a:buNone/>
              <a:tabLst/>
              <a:defRPr/>
            </a:pPr>
            <a:r>
              <a:rPr kumimoji="1" lang="en-US" altLang="ko-KR" sz="2400" b="1" i="0" u="none" strike="noStrike" kern="0" cap="none" spc="0" normalizeH="0" baseline="0" noProof="0" dirty="0" smtClean="0">
                <a:ln>
                  <a:noFill/>
                </a:ln>
                <a:solidFill>
                  <a:schemeClr val="tx1"/>
                </a:solidFill>
                <a:effectLst/>
                <a:uLnTx/>
                <a:uFillTx/>
                <a:latin typeface="Times New Roman" pitchFamily="18" charset="0"/>
                <a:ea typeface="+mj-ea"/>
                <a:cs typeface="+mj-cs"/>
              </a:rPr>
              <a:t>BT shunt</a:t>
            </a:r>
          </a:p>
        </p:txBody>
      </p:sp>
      <p:sp>
        <p:nvSpPr>
          <p:cNvPr id="7" name="Rectangle 5"/>
          <p:cNvSpPr>
            <a:spLocks noChangeArrowheads="1"/>
          </p:cNvSpPr>
          <p:nvPr/>
        </p:nvSpPr>
        <p:spPr bwMode="auto">
          <a:xfrm>
            <a:off x="6444208" y="1267271"/>
            <a:ext cx="971741" cy="461665"/>
          </a:xfrm>
          <a:prstGeom prst="rect">
            <a:avLst/>
          </a:prstGeom>
          <a:noFill/>
          <a:ln w="12700">
            <a:noFill/>
            <a:miter lim="800000"/>
            <a:headEnd/>
            <a:tailEnd/>
          </a:ln>
          <a:effectLst/>
        </p:spPr>
        <p:txBody>
          <a:bodyPr wrap="none">
            <a:spAutoFit/>
          </a:bodyPr>
          <a:lstStyle/>
          <a:p>
            <a:pPr eaLnBrk="0" latinLnBrk="0" hangingPunct="0"/>
            <a:r>
              <a:rPr lang="en-US" altLang="ko-KR" sz="2400" b="1" dirty="0" smtClean="0">
                <a:latin typeface="Times New Roman" pitchFamily="18" charset="0"/>
              </a:rPr>
              <a:t>BCPS</a:t>
            </a:r>
            <a:endParaRPr lang="en-US" altLang="ko-KR" sz="2400" b="1"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1" name="내용 개체 틀 3"/>
          <p:cNvSpPr>
            <a:spLocks noGrp="1"/>
          </p:cNvSpPr>
          <p:nvPr>
            <p:ph sz="quarter" idx="4294967295"/>
          </p:nvPr>
        </p:nvSpPr>
        <p:spPr>
          <a:xfrm>
            <a:off x="457200" y="1362738"/>
            <a:ext cx="8043890" cy="5450638"/>
          </a:xfrm>
        </p:spPr>
        <p:txBody>
          <a:bodyPr tIns="0"/>
          <a:lstStyle/>
          <a:p>
            <a:pPr marL="273050" indent="-273050" eaLnBrk="1" hangingPunct="1">
              <a:lnSpc>
                <a:spcPct val="120000"/>
              </a:lnSpc>
            </a:pPr>
            <a:r>
              <a:rPr lang="en-US" altLang="ko-KR" sz="2400" dirty="0" err="1" smtClean="0">
                <a:latin typeface="Times New Roman" pitchFamily="18" charset="0"/>
              </a:rPr>
              <a:t>Subclavian</a:t>
            </a:r>
            <a:r>
              <a:rPr lang="en-US" altLang="ko-KR" sz="2400" dirty="0" smtClean="0">
                <a:latin typeface="Times New Roman" pitchFamily="18" charset="0"/>
              </a:rPr>
              <a:t> artery to PA </a:t>
            </a:r>
            <a:r>
              <a:rPr lang="en-US" altLang="ko-KR" sz="2400" dirty="0" err="1" smtClean="0">
                <a:latin typeface="Times New Roman" pitchFamily="18" charset="0"/>
              </a:rPr>
              <a:t>anastomosis</a:t>
            </a:r>
            <a:endParaRPr lang="en-US" altLang="ko-KR" sz="2400" dirty="0" smtClean="0">
              <a:latin typeface="Times New Roman" pitchFamily="18" charset="0"/>
            </a:endParaRPr>
          </a:p>
          <a:p>
            <a:pPr marL="273050" indent="-273050" eaLnBrk="1" hangingPunct="1">
              <a:lnSpc>
                <a:spcPct val="120000"/>
              </a:lnSpc>
            </a:pPr>
            <a:r>
              <a:rPr lang="en-US" altLang="ko-KR" sz="2400" dirty="0" smtClean="0">
                <a:latin typeface="Times New Roman" pitchFamily="18" charset="0"/>
              </a:rPr>
              <a:t>Advantages</a:t>
            </a:r>
          </a:p>
          <a:p>
            <a:pPr marL="673100" lvl="1" indent="-273050" eaLnBrk="1" hangingPunct="1">
              <a:lnSpc>
                <a:spcPct val="120000"/>
              </a:lnSpc>
            </a:pPr>
            <a:r>
              <a:rPr lang="en-US" altLang="ko-KR" sz="2000" dirty="0" smtClean="0">
                <a:latin typeface="Times New Roman" pitchFamily="18" charset="0"/>
              </a:rPr>
              <a:t>No prosthetic material</a:t>
            </a:r>
          </a:p>
          <a:p>
            <a:pPr marL="673100" lvl="1" indent="-273050" eaLnBrk="1" hangingPunct="1">
              <a:lnSpc>
                <a:spcPct val="120000"/>
              </a:lnSpc>
            </a:pPr>
            <a:r>
              <a:rPr lang="en-US" altLang="ko-KR" sz="2000" dirty="0" smtClean="0">
                <a:latin typeface="Times New Roman" pitchFamily="18" charset="0"/>
              </a:rPr>
              <a:t>PBF limited by </a:t>
            </a:r>
            <a:r>
              <a:rPr lang="en-US" altLang="ko-KR" sz="2000" dirty="0" err="1" smtClean="0">
                <a:latin typeface="Times New Roman" pitchFamily="18" charset="0"/>
              </a:rPr>
              <a:t>subclavian</a:t>
            </a:r>
            <a:r>
              <a:rPr lang="en-US" altLang="ko-KR" sz="2000" dirty="0" smtClean="0">
                <a:latin typeface="Times New Roman" pitchFamily="18" charset="0"/>
              </a:rPr>
              <a:t> artery</a:t>
            </a:r>
          </a:p>
          <a:p>
            <a:pPr marL="673100" lvl="1" indent="-273050" eaLnBrk="1" hangingPunct="1">
              <a:lnSpc>
                <a:spcPct val="120000"/>
              </a:lnSpc>
            </a:pPr>
            <a:r>
              <a:rPr lang="en-US" altLang="ko-KR" sz="2000" dirty="0" smtClean="0">
                <a:latin typeface="Times New Roman" pitchFamily="18" charset="0"/>
              </a:rPr>
              <a:t>Growth potential of shunt</a:t>
            </a:r>
          </a:p>
          <a:p>
            <a:pPr marL="273050" indent="-273050" eaLnBrk="1" hangingPunct="1">
              <a:lnSpc>
                <a:spcPct val="120000"/>
              </a:lnSpc>
            </a:pPr>
            <a:r>
              <a:rPr lang="en-US" altLang="ko-KR" sz="2400" dirty="0" smtClean="0">
                <a:latin typeface="Times New Roman" pitchFamily="18" charset="0"/>
              </a:rPr>
              <a:t>Disadvantages</a:t>
            </a:r>
          </a:p>
          <a:p>
            <a:pPr marL="673100" lvl="1" indent="-273050" eaLnBrk="1" hangingPunct="1">
              <a:lnSpc>
                <a:spcPct val="120000"/>
              </a:lnSpc>
            </a:pPr>
            <a:r>
              <a:rPr lang="en-US" altLang="ko-KR" sz="2000" dirty="0" smtClean="0">
                <a:latin typeface="Times New Roman" pitchFamily="18" charset="0"/>
              </a:rPr>
              <a:t>Longer operative dissection time</a:t>
            </a:r>
          </a:p>
          <a:p>
            <a:pPr marL="673100" lvl="1" indent="-273050" eaLnBrk="1" hangingPunct="1">
              <a:lnSpc>
                <a:spcPct val="120000"/>
              </a:lnSpc>
            </a:pPr>
            <a:r>
              <a:rPr lang="en-US" altLang="ko-KR" sz="2000" dirty="0" err="1" smtClean="0">
                <a:latin typeface="Times New Roman" pitchFamily="18" charset="0"/>
              </a:rPr>
              <a:t>Phrenic</a:t>
            </a:r>
            <a:r>
              <a:rPr lang="en-US" altLang="ko-KR" sz="2000" dirty="0" smtClean="0">
                <a:latin typeface="Times New Roman" pitchFamily="18" charset="0"/>
              </a:rPr>
              <a:t> nerve injury</a:t>
            </a:r>
          </a:p>
          <a:p>
            <a:pPr marL="673100" lvl="1" indent="-273050" eaLnBrk="1" hangingPunct="1">
              <a:lnSpc>
                <a:spcPct val="120000"/>
              </a:lnSpc>
            </a:pPr>
            <a:r>
              <a:rPr lang="en-US" altLang="ko-KR" sz="2000" dirty="0" smtClean="0">
                <a:latin typeface="Times New Roman" pitchFamily="18" charset="0"/>
              </a:rPr>
              <a:t>PA : pulled up and kink</a:t>
            </a:r>
          </a:p>
          <a:p>
            <a:pPr marL="673100" lvl="1" indent="-273050" eaLnBrk="1" hangingPunct="1">
              <a:lnSpc>
                <a:spcPct val="120000"/>
              </a:lnSpc>
            </a:pPr>
            <a:r>
              <a:rPr lang="en-US" altLang="ko-KR" sz="2000" dirty="0" smtClean="0">
                <a:latin typeface="Times New Roman" pitchFamily="18" charset="0"/>
              </a:rPr>
              <a:t>Technical difficulties during takedown</a:t>
            </a:r>
          </a:p>
          <a:p>
            <a:pPr marL="673100" lvl="1" indent="-273050" eaLnBrk="1" hangingPunct="1">
              <a:lnSpc>
                <a:spcPct val="120000"/>
              </a:lnSpc>
            </a:pPr>
            <a:r>
              <a:rPr lang="en-US" altLang="ko-KR" sz="2000" dirty="0" smtClean="0">
                <a:latin typeface="Times New Roman" pitchFamily="18" charset="0"/>
              </a:rPr>
              <a:t>Possible arm ischemia</a:t>
            </a:r>
            <a:endParaRPr lang="ko-KR" altLang="en-US" sz="2400" dirty="0" smtClean="0">
              <a:latin typeface="Times New Roman" pitchFamily="18" charset="0"/>
            </a:endParaRPr>
          </a:p>
        </p:txBody>
      </p:sp>
      <p:sp>
        <p:nvSpPr>
          <p:cNvPr id="208903"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Classic BT shunt</a:t>
            </a:r>
            <a:endParaRPr lang="ko-KR" altLang="en-US" sz="4400" b="1" dirty="0">
              <a:latin typeface="Times New Roman" pitchFamily="18" charset="0"/>
            </a:endParaRPr>
          </a:p>
        </p:txBody>
      </p:sp>
      <p:pic>
        <p:nvPicPr>
          <p:cNvPr id="4" name="Picture 1"/>
          <p:cNvPicPr>
            <a:picLocks noChangeAspect="1" noChangeArrowheads="1"/>
          </p:cNvPicPr>
          <p:nvPr/>
        </p:nvPicPr>
        <p:blipFill>
          <a:blip r:embed="rId2" cstate="email"/>
          <a:srcRect/>
          <a:stretch>
            <a:fillRect/>
          </a:stretch>
        </p:blipFill>
        <p:spPr bwMode="auto">
          <a:xfrm>
            <a:off x="5530837" y="1793462"/>
            <a:ext cx="3433651" cy="4083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p:spPr>
        <p:txBody>
          <a:bodyPr/>
          <a:lstStyle/>
          <a:p>
            <a:r>
              <a:rPr lang="en-US" altLang="ko-KR" sz="3600" b="1" dirty="0" smtClean="0">
                <a:latin typeface="Times New Roman" pitchFamily="18" charset="0"/>
                <a:cs typeface="Times New Roman" pitchFamily="18" charset="0"/>
              </a:rPr>
              <a:t>SV with Systemic Ventricular  Outflow Tract Obstruction</a:t>
            </a:r>
            <a:endParaRPr lang="en-US" altLang="ko-KR" sz="3600" b="1" dirty="0">
              <a:latin typeface="Times New Roman" pitchFamily="18" charset="0"/>
              <a:cs typeface="Times New Roman" pitchFamily="18" charset="0"/>
            </a:endParaRPr>
          </a:p>
        </p:txBody>
      </p:sp>
      <p:sp>
        <p:nvSpPr>
          <p:cNvPr id="39939" name="Rectangle 3"/>
          <p:cNvSpPr>
            <a:spLocks noGrp="1" noChangeArrowheads="1"/>
          </p:cNvSpPr>
          <p:nvPr>
            <p:ph type="body" idx="1"/>
          </p:nvPr>
        </p:nvSpPr>
        <p:spPr>
          <a:xfrm>
            <a:off x="685800" y="1981200"/>
            <a:ext cx="7772400" cy="4267200"/>
          </a:xfrm>
        </p:spPr>
        <p:txBody>
          <a:bodyPr/>
          <a:lstStyle/>
          <a:p>
            <a:pPr marL="609600" indent="-609600"/>
            <a:r>
              <a:rPr lang="en-US" altLang="ko-KR" sz="2400" dirty="0" smtClean="0">
                <a:latin typeface="Times New Roman" pitchFamily="18" charset="0"/>
                <a:cs typeface="Times New Roman" pitchFamily="18" charset="0"/>
              </a:rPr>
              <a:t>Disease Entity </a:t>
            </a:r>
          </a:p>
          <a:p>
            <a:pPr marL="1009650" lvl="1" indent="-609600"/>
            <a:r>
              <a:rPr lang="en-US" altLang="ko-KR" sz="2000" dirty="0" smtClean="0">
                <a:latin typeface="Times New Roman" pitchFamily="18" charset="0"/>
                <a:cs typeface="Times New Roman" pitchFamily="18" charset="0"/>
              </a:rPr>
              <a:t>DILV with </a:t>
            </a:r>
            <a:r>
              <a:rPr lang="en-US" altLang="ko-KR" sz="2000" dirty="0">
                <a:latin typeface="Times New Roman" pitchFamily="18" charset="0"/>
                <a:cs typeface="Times New Roman" pitchFamily="18" charset="0"/>
              </a:rPr>
              <a:t>TGA </a:t>
            </a:r>
          </a:p>
          <a:p>
            <a:pPr marL="1009650" lvl="1" indent="-609600"/>
            <a:r>
              <a:rPr lang="en-US" altLang="ko-KR" sz="2000" dirty="0">
                <a:latin typeface="Times New Roman" pitchFamily="18" charset="0"/>
                <a:cs typeface="Times New Roman" pitchFamily="18" charset="0"/>
              </a:rPr>
              <a:t>Tricuspid </a:t>
            </a:r>
            <a:r>
              <a:rPr lang="en-US" altLang="ko-KR" sz="2000" dirty="0" err="1">
                <a:latin typeface="Times New Roman" pitchFamily="18" charset="0"/>
                <a:cs typeface="Times New Roman" pitchFamily="18" charset="0"/>
              </a:rPr>
              <a:t>atresia</a:t>
            </a:r>
            <a:r>
              <a:rPr lang="en-US" altLang="ko-KR" sz="2000" dirty="0">
                <a:latin typeface="Times New Roman" pitchFamily="18" charset="0"/>
                <a:cs typeface="Times New Roman" pitchFamily="18" charset="0"/>
              </a:rPr>
              <a:t> </a:t>
            </a:r>
            <a:r>
              <a:rPr lang="en-US" altLang="ko-KR" sz="2000" dirty="0" smtClean="0">
                <a:latin typeface="Times New Roman" pitchFamily="18" charset="0"/>
                <a:cs typeface="Times New Roman" pitchFamily="18" charset="0"/>
              </a:rPr>
              <a:t>with </a:t>
            </a:r>
            <a:r>
              <a:rPr lang="en-US" altLang="ko-KR" sz="2000" dirty="0">
                <a:latin typeface="Times New Roman" pitchFamily="18" charset="0"/>
                <a:cs typeface="Times New Roman" pitchFamily="18" charset="0"/>
              </a:rPr>
              <a:t>TGA</a:t>
            </a:r>
          </a:p>
          <a:p>
            <a:pPr marL="1009650" lvl="1" indent="-609600"/>
            <a:r>
              <a:rPr lang="en-US" altLang="ko-KR" sz="2000" dirty="0" smtClean="0">
                <a:latin typeface="Times New Roman" pitchFamily="18" charset="0"/>
                <a:cs typeface="Times New Roman" pitchFamily="18" charset="0"/>
              </a:rPr>
              <a:t>Unbalanced ventricle in </a:t>
            </a:r>
            <a:r>
              <a:rPr lang="en-US" altLang="ko-KR" sz="2000" dirty="0" err="1" smtClean="0">
                <a:latin typeface="Times New Roman" pitchFamily="18" charset="0"/>
                <a:cs typeface="Times New Roman" pitchFamily="18" charset="0"/>
              </a:rPr>
              <a:t>Taussig</a:t>
            </a:r>
            <a:r>
              <a:rPr lang="en-US" altLang="ko-KR" sz="2000" dirty="0" smtClean="0">
                <a:latin typeface="Times New Roman" pitchFamily="18" charset="0"/>
                <a:cs typeface="Times New Roman" pitchFamily="18" charset="0"/>
              </a:rPr>
              <a:t>-Bing anomaly </a:t>
            </a:r>
          </a:p>
          <a:p>
            <a:pPr marL="1009650" lvl="1" indent="-609600"/>
            <a:r>
              <a:rPr lang="en-US" altLang="ko-KR" sz="2000" dirty="0" err="1" smtClean="0">
                <a:latin typeface="Times New Roman" pitchFamily="18" charset="0"/>
                <a:cs typeface="Times New Roman" pitchFamily="18" charset="0"/>
              </a:rPr>
              <a:t>Crosscross</a:t>
            </a:r>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AV valve</a:t>
            </a:r>
          </a:p>
          <a:p>
            <a:pPr marL="1009650" lvl="1" indent="-609600"/>
            <a:r>
              <a:rPr lang="en-US" altLang="ko-KR" sz="2000" dirty="0">
                <a:latin typeface="Times New Roman" pitchFamily="18" charset="0"/>
                <a:cs typeface="Times New Roman" pitchFamily="18" charset="0"/>
              </a:rPr>
              <a:t>DORV or TGA </a:t>
            </a:r>
            <a:r>
              <a:rPr lang="en-US" altLang="ko-KR" sz="2000" dirty="0" smtClean="0">
                <a:latin typeface="Times New Roman" pitchFamily="18" charset="0"/>
                <a:cs typeface="Times New Roman" pitchFamily="18" charset="0"/>
              </a:rPr>
              <a:t>with mitral </a:t>
            </a:r>
            <a:r>
              <a:rPr lang="en-US" altLang="ko-KR" sz="2000" dirty="0" err="1">
                <a:latin typeface="Times New Roman" pitchFamily="18" charset="0"/>
                <a:cs typeface="Times New Roman" pitchFamily="18" charset="0"/>
              </a:rPr>
              <a:t>atresia</a:t>
            </a:r>
            <a:r>
              <a:rPr lang="en-US" altLang="ko-KR" sz="2000" dirty="0">
                <a:latin typeface="Times New Roman" pitchFamily="18" charset="0"/>
                <a:cs typeface="Times New Roman" pitchFamily="18" charset="0"/>
              </a:rPr>
              <a:t> </a:t>
            </a:r>
          </a:p>
          <a:p>
            <a:pPr marL="1009650" lvl="1" indent="-609600"/>
            <a:r>
              <a:rPr lang="en-US" altLang="ko-KR" sz="2000" dirty="0">
                <a:latin typeface="Times New Roman" pitchFamily="18" charset="0"/>
                <a:cs typeface="Times New Roman" pitchFamily="18" charset="0"/>
              </a:rPr>
              <a:t>Corrected TGA </a:t>
            </a:r>
            <a:r>
              <a:rPr lang="en-US" altLang="ko-KR" sz="2000" dirty="0" smtClean="0">
                <a:latin typeface="Times New Roman" pitchFamily="18" charset="0"/>
                <a:cs typeface="Times New Roman" pitchFamily="18" charset="0"/>
              </a:rPr>
              <a:t>with </a:t>
            </a:r>
            <a:r>
              <a:rPr lang="en-US" altLang="ko-KR" sz="2000" dirty="0" err="1" smtClean="0">
                <a:latin typeface="Times New Roman" pitchFamily="18" charset="0"/>
                <a:cs typeface="Times New Roman" pitchFamily="18" charset="0"/>
              </a:rPr>
              <a:t>lt</a:t>
            </a:r>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sided AV valve </a:t>
            </a:r>
            <a:r>
              <a:rPr lang="en-US" altLang="ko-KR" sz="2000" dirty="0" err="1">
                <a:latin typeface="Times New Roman" pitchFamily="18" charset="0"/>
                <a:cs typeface="Times New Roman" pitchFamily="18" charset="0"/>
              </a:rPr>
              <a:t>atresia</a:t>
            </a:r>
            <a:endParaRPr lang="en-US" altLang="ko-KR" sz="2000" dirty="0">
              <a:latin typeface="Times New Roman" pitchFamily="18" charset="0"/>
              <a:cs typeface="Times New Roman" pitchFamily="18" charset="0"/>
            </a:endParaRPr>
          </a:p>
          <a:p>
            <a:pPr marL="609600" indent="-609600"/>
            <a:r>
              <a:rPr lang="en-US" altLang="ko-KR" sz="2400" dirty="0" smtClean="0">
                <a:latin typeface="Times New Roman" pitchFamily="18" charset="0"/>
                <a:cs typeface="Times New Roman" pitchFamily="18" charset="0"/>
              </a:rPr>
              <a:t>with </a:t>
            </a:r>
            <a:r>
              <a:rPr lang="en-US" altLang="ko-KR" sz="2400" dirty="0" err="1" smtClean="0">
                <a:latin typeface="Times New Roman" pitchFamily="18" charset="0"/>
                <a:cs typeface="Times New Roman" pitchFamily="18" charset="0"/>
              </a:rPr>
              <a:t>subaortic</a:t>
            </a:r>
            <a:r>
              <a:rPr lang="en-US" altLang="ko-KR" sz="2400" dirty="0" smtClean="0">
                <a:latin typeface="Times New Roman" pitchFamily="18" charset="0"/>
                <a:cs typeface="Times New Roman" pitchFamily="18" charset="0"/>
              </a:rPr>
              <a:t> </a:t>
            </a:r>
            <a:r>
              <a:rPr lang="en-US" altLang="ko-KR" sz="2400" dirty="0" err="1">
                <a:latin typeface="Times New Roman" pitchFamily="18" charset="0"/>
                <a:cs typeface="Times New Roman" pitchFamily="18" charset="0"/>
              </a:rPr>
              <a:t>stenosis</a:t>
            </a:r>
            <a:r>
              <a:rPr lang="ko-KR" altLang="en-US" sz="2400" dirty="0">
                <a:latin typeface="Times New Roman" pitchFamily="18" charset="0"/>
                <a:cs typeface="Times New Roman" pitchFamily="18" charset="0"/>
              </a:rPr>
              <a:t>	</a:t>
            </a:r>
          </a:p>
          <a:p>
            <a:pPr marL="609600" indent="-609600"/>
            <a:r>
              <a:rPr lang="en-US" altLang="ko-KR" sz="2400" dirty="0" smtClean="0">
                <a:latin typeface="Times New Roman" pitchFamily="18" charset="0"/>
                <a:cs typeface="Times New Roman" pitchFamily="18" charset="0"/>
              </a:rPr>
              <a:t>with or without </a:t>
            </a:r>
            <a:r>
              <a:rPr lang="en-US" altLang="ko-KR" sz="2400" dirty="0" err="1" smtClean="0">
                <a:latin typeface="Times New Roman" pitchFamily="18" charset="0"/>
                <a:cs typeface="Times New Roman" pitchFamily="18" charset="0"/>
              </a:rPr>
              <a:t>CoA</a:t>
            </a:r>
            <a:r>
              <a:rPr lang="en-US" altLang="ko-KR" sz="2400" dirty="0" smtClean="0">
                <a:latin typeface="Times New Roman" pitchFamily="18" charset="0"/>
                <a:cs typeface="Times New Roman" pitchFamily="18" charset="0"/>
              </a:rPr>
              <a:t>, IAA, </a:t>
            </a:r>
            <a:r>
              <a:rPr lang="en-US" altLang="ko-KR" sz="2400" dirty="0">
                <a:latin typeface="Times New Roman" pitchFamily="18" charset="0"/>
                <a:cs typeface="Times New Roman" pitchFamily="18" charset="0"/>
              </a:rPr>
              <a:t>arch </a:t>
            </a:r>
            <a:r>
              <a:rPr lang="en-US" altLang="ko-KR" sz="2400" dirty="0" err="1">
                <a:latin typeface="Times New Roman" pitchFamily="18" charset="0"/>
                <a:cs typeface="Times New Roman" pitchFamily="18" charset="0"/>
              </a:rPr>
              <a:t>hypoplasia</a:t>
            </a:r>
            <a:r>
              <a:rPr lang="en-US" altLang="ko-KR" sz="2400" dirty="0">
                <a:latin typeface="Times New Roman" pitchFamily="18" charset="0"/>
                <a:cs typeface="Times New Roman"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pPr>
              <a:lnSpc>
                <a:spcPct val="60000"/>
              </a:lnSpc>
            </a:pPr>
            <a:r>
              <a:rPr lang="en-US" altLang="ko-KR" sz="3600" b="1" dirty="0" smtClean="0">
                <a:solidFill>
                  <a:schemeClr val="tx1"/>
                </a:solidFill>
                <a:latin typeface="Times New Roman" pitchFamily="18" charset="0"/>
                <a:cs typeface="Times New Roman" pitchFamily="18" charset="0"/>
              </a:rPr>
              <a:t>Short-Term Initial </a:t>
            </a:r>
            <a:r>
              <a:rPr lang="en-US" altLang="ko-KR" sz="3600" b="1" dirty="0">
                <a:solidFill>
                  <a:schemeClr val="tx1"/>
                </a:solidFill>
                <a:latin typeface="Times New Roman" pitchFamily="18" charset="0"/>
                <a:cs typeface="Times New Roman" pitchFamily="18" charset="0"/>
              </a:rPr>
              <a:t>PA Banding</a:t>
            </a:r>
            <a:r>
              <a:rPr lang="en-US" altLang="ko-KR" b="1" dirty="0">
                <a:solidFill>
                  <a:schemeClr val="tx1"/>
                </a:solidFill>
                <a:latin typeface="Times New Roman" pitchFamily="18" charset="0"/>
                <a:cs typeface="Times New Roman" pitchFamily="18" charset="0"/>
              </a:rPr>
              <a:t> </a:t>
            </a:r>
          </a:p>
        </p:txBody>
      </p:sp>
      <p:sp>
        <p:nvSpPr>
          <p:cNvPr id="21507" name="Rectangle 3"/>
          <p:cNvSpPr>
            <a:spLocks noGrp="1" noChangeArrowheads="1"/>
          </p:cNvSpPr>
          <p:nvPr>
            <p:ph type="body" idx="1"/>
          </p:nvPr>
        </p:nvSpPr>
        <p:spPr>
          <a:xfrm>
            <a:off x="685800" y="1762472"/>
            <a:ext cx="7772400" cy="4114800"/>
          </a:xfrm>
        </p:spPr>
        <p:txBody>
          <a:bodyPr/>
          <a:lstStyle/>
          <a:p>
            <a:pPr marL="609600" indent="-609600"/>
            <a:r>
              <a:rPr lang="en-US" altLang="ko-KR" sz="2400" dirty="0" smtClean="0">
                <a:latin typeface="Times New Roman" pitchFamily="18" charset="0"/>
                <a:cs typeface="Times New Roman" pitchFamily="18" charset="0"/>
              </a:rPr>
              <a:t>Advantages</a:t>
            </a:r>
          </a:p>
          <a:p>
            <a:pPr marL="1009650" lvl="1" indent="-609600"/>
            <a:r>
              <a:rPr lang="en-US" altLang="ko-KR" sz="2000" dirty="0" smtClean="0">
                <a:latin typeface="Times New Roman" pitchFamily="18" charset="0"/>
                <a:cs typeface="Times New Roman" pitchFamily="18" charset="0"/>
              </a:rPr>
              <a:t>Simplicity (Avoid CPB, brain ischemia)</a:t>
            </a:r>
          </a:p>
          <a:p>
            <a:pPr marL="1009650" lvl="1" indent="-609600"/>
            <a:r>
              <a:rPr lang="en-US" altLang="ko-KR" sz="2000" dirty="0" smtClean="0">
                <a:latin typeface="Times New Roman" pitchFamily="18" charset="0"/>
                <a:cs typeface="Times New Roman" pitchFamily="18" charset="0"/>
              </a:rPr>
              <a:t>Low mortality</a:t>
            </a:r>
          </a:p>
          <a:p>
            <a:pPr marL="1009650" lvl="1" indent="-609600"/>
            <a:r>
              <a:rPr lang="en-US" altLang="ko-KR" sz="2000" dirty="0" smtClean="0">
                <a:latin typeface="Times New Roman" pitchFamily="18" charset="0"/>
                <a:cs typeface="Times New Roman" pitchFamily="18" charset="0"/>
              </a:rPr>
              <a:t>At a later time, complex surgical intervention</a:t>
            </a:r>
          </a:p>
          <a:p>
            <a:pPr marL="1390650" lvl="2" indent="-533400"/>
            <a:r>
              <a:rPr lang="en-US" altLang="ko-KR" sz="1600" dirty="0" smtClean="0">
                <a:latin typeface="Times New Roman" pitchFamily="18" charset="0"/>
                <a:cs typeface="Times New Roman" pitchFamily="18" charset="0"/>
              </a:rPr>
              <a:t>physiologically and technically better tolerated</a:t>
            </a:r>
            <a:endParaRPr lang="en-US" altLang="ko-KR" sz="2000" dirty="0" smtClean="0">
              <a:latin typeface="Times New Roman" pitchFamily="18" charset="0"/>
              <a:cs typeface="Times New Roman" pitchFamily="18" charset="0"/>
            </a:endParaRPr>
          </a:p>
          <a:p>
            <a:pPr marL="1009650" lvl="1" indent="-609600"/>
            <a:r>
              <a:rPr lang="en-US" altLang="ko-KR" sz="2000" dirty="0" smtClean="0">
                <a:latin typeface="Times New Roman" pitchFamily="18" charset="0"/>
                <a:cs typeface="Times New Roman" pitchFamily="18" charset="0"/>
              </a:rPr>
              <a:t>Low incidence of </a:t>
            </a:r>
            <a:r>
              <a:rPr lang="en-US" altLang="ko-KR" sz="2000" dirty="0" err="1" smtClean="0">
                <a:latin typeface="Times New Roman" pitchFamily="18" charset="0"/>
                <a:cs typeface="Times New Roman" pitchFamily="18" charset="0"/>
              </a:rPr>
              <a:t>semilunar</a:t>
            </a:r>
            <a:r>
              <a:rPr lang="en-US" altLang="ko-KR" sz="2000" dirty="0" smtClean="0">
                <a:latin typeface="Times New Roman" pitchFamily="18" charset="0"/>
                <a:cs typeface="Times New Roman" pitchFamily="18" charset="0"/>
              </a:rPr>
              <a:t> valve insufficiency, PA distortion</a:t>
            </a:r>
          </a:p>
          <a:p>
            <a:pPr marL="609600" indent="-609600"/>
            <a:r>
              <a:rPr lang="en-US" altLang="ko-KR" sz="2400" dirty="0" smtClean="0">
                <a:latin typeface="Times New Roman" pitchFamily="18" charset="0"/>
                <a:cs typeface="Times New Roman" pitchFamily="18" charset="0"/>
              </a:rPr>
              <a:t>Disadvantages</a:t>
            </a:r>
          </a:p>
          <a:p>
            <a:pPr marL="1009650" lvl="1" indent="-609600"/>
            <a:r>
              <a:rPr lang="en-US" altLang="ko-KR" sz="2000" dirty="0" smtClean="0">
                <a:latin typeface="Times New Roman" pitchFamily="18" charset="0"/>
                <a:cs typeface="Times New Roman" pitchFamily="18" charset="0"/>
              </a:rPr>
              <a:t>Silent killer of </a:t>
            </a:r>
            <a:r>
              <a:rPr lang="en-US" altLang="ko-KR" sz="2000" dirty="0" err="1" smtClean="0">
                <a:latin typeface="Times New Roman" pitchFamily="18" charset="0"/>
                <a:cs typeface="Times New Roman" pitchFamily="18" charset="0"/>
              </a:rPr>
              <a:t>Fontan</a:t>
            </a:r>
            <a:r>
              <a:rPr lang="en-US" altLang="ko-KR" sz="2000" dirty="0" smtClean="0">
                <a:latin typeface="Times New Roman" pitchFamily="18" charset="0"/>
                <a:cs typeface="Times New Roman" pitchFamily="18" charset="0"/>
              </a:rPr>
              <a:t> operation</a:t>
            </a:r>
          </a:p>
          <a:p>
            <a:pPr marL="1409700" lvl="2" indent="-609600"/>
            <a:r>
              <a:rPr lang="en-US" altLang="ko-KR" sz="1800" dirty="0" smtClean="0">
                <a:latin typeface="Times New Roman" pitchFamily="18" charset="0"/>
                <a:cs typeface="Times New Roman" pitchFamily="18" charset="0"/>
              </a:rPr>
              <a:t>Ventricular hypertrophy</a:t>
            </a:r>
          </a:p>
          <a:p>
            <a:pPr marL="1409700" lvl="2" indent="-609600"/>
            <a:r>
              <a:rPr lang="en-US" altLang="ko-KR" sz="1800" dirty="0" smtClean="0">
                <a:latin typeface="Times New Roman" pitchFamily="18" charset="0"/>
                <a:cs typeface="Times New Roman" pitchFamily="18" charset="0"/>
              </a:rPr>
              <a:t>Diastolic dysfunction</a:t>
            </a:r>
          </a:p>
          <a:p>
            <a:pPr marL="1409700" lvl="2" indent="-609600"/>
            <a:r>
              <a:rPr lang="en-US" altLang="ko-KR" sz="1800" dirty="0" err="1" smtClean="0">
                <a:latin typeface="Times New Roman" pitchFamily="18" charset="0"/>
                <a:cs typeface="Times New Roman" pitchFamily="18" charset="0"/>
              </a:rPr>
              <a:t>Bulboventricular</a:t>
            </a:r>
            <a:r>
              <a:rPr lang="en-US" altLang="ko-KR" sz="1800" dirty="0" smtClean="0">
                <a:latin typeface="Times New Roman" pitchFamily="18" charset="0"/>
                <a:cs typeface="Times New Roman" pitchFamily="18" charset="0"/>
              </a:rPr>
              <a:t> foramen narrowing</a:t>
            </a:r>
          </a:p>
          <a:p>
            <a:pPr marL="1009650" lvl="1" indent="-609600"/>
            <a:r>
              <a:rPr lang="en-US" altLang="ko-KR" sz="2000" dirty="0" smtClean="0">
                <a:latin typeface="Times New Roman" pitchFamily="18" charset="0"/>
                <a:cs typeface="Times New Roman" pitchFamily="18" charset="0"/>
              </a:rPr>
              <a:t>Banding migration</a:t>
            </a:r>
          </a:p>
          <a:p>
            <a:pPr marL="1009650" lvl="1" indent="-609600"/>
            <a:r>
              <a:rPr lang="en-US" altLang="ko-KR" sz="2000" dirty="0" smtClean="0">
                <a:latin typeface="Times New Roman" pitchFamily="18" charset="0"/>
                <a:cs typeface="Times New Roman" pitchFamily="18" charset="0"/>
              </a:rPr>
              <a:t>PA or PV distortion</a:t>
            </a:r>
          </a:p>
          <a:p>
            <a:pPr marL="1371600" lvl="2" indent="-457200">
              <a:buFont typeface="Wingdings 2" pitchFamily="18" charset="2"/>
              <a:buNone/>
            </a:pPr>
            <a:r>
              <a:rPr lang="en-US" altLang="ko-KR" sz="2000" dirty="0" smtClean="0">
                <a:latin typeface="Times New Roman" pitchFamily="18" charset="0"/>
                <a:cs typeface="Times New Roman" pitchFamily="18" charset="0"/>
              </a:rPr>
              <a:t> </a:t>
            </a:r>
          </a:p>
          <a:p>
            <a:pPr marL="1009650" lvl="1" indent="-609600"/>
            <a:endParaRPr lang="en-US" altLang="ko-KR" sz="2000" dirty="0" smtClean="0">
              <a:latin typeface="Times New Roman" pitchFamily="18" charset="0"/>
              <a:cs typeface="Times New Roman" pitchFamily="18" charset="0"/>
            </a:endParaRPr>
          </a:p>
          <a:p>
            <a:pPr marL="1009650" lvl="1" indent="-609600"/>
            <a:endParaRPr lang="en-US" altLang="ko-KR" sz="2000" dirty="0"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ln/>
        </p:spPr>
        <p:txBody>
          <a:bodyPr/>
          <a:lstStyle/>
          <a:p>
            <a:r>
              <a:rPr lang="en-US" altLang="ko-KR" sz="4000" b="1" dirty="0">
                <a:latin typeface="Times New Roman" pitchFamily="18" charset="0"/>
                <a:cs typeface="Times New Roman" pitchFamily="18" charset="0"/>
              </a:rPr>
              <a:t>Initial Palliation by </a:t>
            </a:r>
            <a:r>
              <a:rPr lang="en-US" altLang="ko-KR" sz="4000" b="1" dirty="0" smtClean="0">
                <a:latin typeface="Times New Roman" pitchFamily="18" charset="0"/>
                <a:cs typeface="Times New Roman" pitchFamily="18" charset="0"/>
              </a:rPr>
              <a:t>DKS</a:t>
            </a:r>
            <a:endParaRPr lang="en-US" altLang="ko-KR" sz="4000" b="1" dirty="0">
              <a:latin typeface="Times New Roman" pitchFamily="18" charset="0"/>
              <a:cs typeface="Times New Roman" pitchFamily="18" charset="0"/>
            </a:endParaRPr>
          </a:p>
        </p:txBody>
      </p:sp>
      <p:sp>
        <p:nvSpPr>
          <p:cNvPr id="46083" name="Rectangle 3"/>
          <p:cNvSpPr>
            <a:spLocks noGrp="1" noChangeArrowheads="1"/>
          </p:cNvSpPr>
          <p:nvPr>
            <p:ph type="body" idx="1"/>
          </p:nvPr>
        </p:nvSpPr>
        <p:spPr/>
        <p:txBody>
          <a:bodyPr/>
          <a:lstStyle/>
          <a:p>
            <a:pPr marL="342900" lvl="1" indent="-342900" algn="just">
              <a:buFontTx/>
              <a:buChar char="•"/>
            </a:pPr>
            <a:r>
              <a:rPr lang="en-US" altLang="ko-KR" sz="2400" dirty="0" smtClean="0">
                <a:latin typeface="Times New Roman" pitchFamily="18" charset="0"/>
                <a:cs typeface="Times New Roman" pitchFamily="18" charset="0"/>
              </a:rPr>
              <a:t>When morphological </a:t>
            </a:r>
            <a:r>
              <a:rPr lang="en-US" altLang="ko-KR" sz="2400" dirty="0" err="1" smtClean="0">
                <a:latin typeface="Times New Roman" pitchFamily="18" charset="0"/>
                <a:cs typeface="Times New Roman" pitchFamily="18" charset="0"/>
              </a:rPr>
              <a:t>subaortic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stenosis</a:t>
            </a:r>
            <a:r>
              <a:rPr lang="en-US" altLang="ko-KR" sz="2400" dirty="0" smtClean="0">
                <a:latin typeface="Times New Roman" pitchFamily="18" charset="0"/>
                <a:cs typeface="Times New Roman" pitchFamily="18" charset="0"/>
              </a:rPr>
              <a:t> is definite at neonate,  ascending aorta and aortic arch is small and </a:t>
            </a:r>
            <a:r>
              <a:rPr lang="en-US" altLang="ko-KR" sz="2400" dirty="0" err="1" smtClean="0">
                <a:latin typeface="Times New Roman" pitchFamily="18" charset="0"/>
                <a:cs typeface="Times New Roman" pitchFamily="18" charset="0"/>
              </a:rPr>
              <a:t>antegrade</a:t>
            </a:r>
            <a:r>
              <a:rPr lang="en-US" altLang="ko-KR" sz="2400" dirty="0" smtClean="0">
                <a:latin typeface="Times New Roman" pitchFamily="18" charset="0"/>
                <a:cs typeface="Times New Roman" pitchFamily="18" charset="0"/>
              </a:rPr>
              <a:t> blood flow is weak - primary DKS or Norwood is necessary</a:t>
            </a:r>
          </a:p>
          <a:p>
            <a:pPr algn="just"/>
            <a:r>
              <a:rPr lang="en-US" altLang="ko-KR" sz="2400" dirty="0" smtClean="0">
                <a:latin typeface="Times New Roman" pitchFamily="18" charset="0"/>
                <a:cs typeface="Times New Roman" pitchFamily="18" charset="0"/>
              </a:rPr>
              <a:t>Indication of primary neonatal DKS</a:t>
            </a:r>
          </a:p>
          <a:p>
            <a:pPr lvl="1" algn="just"/>
            <a:r>
              <a:rPr lang="en-US" altLang="ko-KR" sz="2400" dirty="0" smtClean="0">
                <a:latin typeface="Times New Roman" pitchFamily="18" charset="0"/>
                <a:cs typeface="Times New Roman" pitchFamily="18" charset="0"/>
              </a:rPr>
              <a:t>aortic arch anomaly</a:t>
            </a:r>
          </a:p>
          <a:p>
            <a:pPr lvl="1" algn="just"/>
            <a:r>
              <a:rPr lang="en-US" altLang="ko-KR" sz="2400" dirty="0" smtClean="0">
                <a:latin typeface="Times New Roman" pitchFamily="18" charset="0"/>
                <a:cs typeface="Times New Roman" pitchFamily="18" charset="0"/>
              </a:rPr>
              <a:t>very small VSD</a:t>
            </a:r>
          </a:p>
          <a:p>
            <a:pPr lvl="1" algn="just"/>
            <a:r>
              <a:rPr lang="en-US" altLang="ko-KR" sz="2400" dirty="0" err="1" smtClean="0">
                <a:latin typeface="Times New Roman" pitchFamily="18" charset="0"/>
                <a:cs typeface="Times New Roman" pitchFamily="18" charset="0"/>
              </a:rPr>
              <a:t>ductal</a:t>
            </a:r>
            <a:r>
              <a:rPr lang="en-US" altLang="ko-KR" sz="2400" dirty="0" smtClean="0">
                <a:latin typeface="Times New Roman" pitchFamily="18" charset="0"/>
                <a:cs typeface="Times New Roman" pitchFamily="18" charset="0"/>
              </a:rPr>
              <a:t> dependant systemic circulation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pPr algn="just"/>
            <a:r>
              <a:rPr lang="en-US" altLang="ko-KR" sz="1800" dirty="0" smtClean="0">
                <a:latin typeface="Times New Roman" pitchFamily="18" charset="0"/>
                <a:cs typeface="Times New Roman" pitchFamily="18" charset="0"/>
              </a:rPr>
              <a:t>Advantage </a:t>
            </a:r>
          </a:p>
          <a:p>
            <a:pPr lvl="1" algn="just"/>
            <a:r>
              <a:rPr lang="en-US" altLang="ko-KR" sz="1800" dirty="0" smtClean="0">
                <a:latin typeface="Times New Roman" pitchFamily="18" charset="0"/>
                <a:cs typeface="Times New Roman" pitchFamily="18" charset="0"/>
              </a:rPr>
              <a:t>Early relief of obstruction  (prophylactic bypass surgery)</a:t>
            </a:r>
          </a:p>
          <a:p>
            <a:pPr lvl="1" algn="just"/>
            <a:r>
              <a:rPr lang="en-US" altLang="ko-KR" sz="1800" dirty="0" smtClean="0">
                <a:latin typeface="Times New Roman" pitchFamily="18" charset="0"/>
                <a:cs typeface="Times New Roman" pitchFamily="18" charset="0"/>
              </a:rPr>
              <a:t>Protect pulmonary vasculature </a:t>
            </a:r>
          </a:p>
          <a:p>
            <a:pPr lvl="1" algn="just"/>
            <a:r>
              <a:rPr lang="en-US" altLang="ko-KR" sz="1800" dirty="0" smtClean="0">
                <a:latin typeface="Times New Roman" pitchFamily="18" charset="0"/>
                <a:cs typeface="Times New Roman" pitchFamily="18" charset="0"/>
              </a:rPr>
              <a:t>Avoid ventricular hypertrophy</a:t>
            </a:r>
          </a:p>
          <a:p>
            <a:pPr lvl="1" algn="just"/>
            <a:r>
              <a:rPr lang="en-US" altLang="ko-KR" sz="1800" dirty="0" smtClean="0">
                <a:latin typeface="Times New Roman" pitchFamily="18" charset="0"/>
                <a:cs typeface="Times New Roman" pitchFamily="18" charset="0"/>
              </a:rPr>
              <a:t>Minimize </a:t>
            </a:r>
            <a:r>
              <a:rPr lang="en-US" altLang="ko-KR" sz="1800" dirty="0" err="1" smtClean="0">
                <a:latin typeface="Times New Roman" pitchFamily="18" charset="0"/>
                <a:cs typeface="Times New Roman" pitchFamily="18" charset="0"/>
              </a:rPr>
              <a:t>neoaortic</a:t>
            </a:r>
            <a:r>
              <a:rPr lang="en-US" altLang="ko-KR" sz="1800" dirty="0" smtClean="0">
                <a:latin typeface="Times New Roman" pitchFamily="18" charset="0"/>
                <a:cs typeface="Times New Roman" pitchFamily="18" charset="0"/>
              </a:rPr>
              <a:t> valve regurgitation</a:t>
            </a:r>
          </a:p>
          <a:p>
            <a:pPr lvl="1" algn="just"/>
            <a:r>
              <a:rPr lang="en-US" altLang="ko-KR" sz="1800" dirty="0" smtClean="0">
                <a:latin typeface="Times New Roman" pitchFamily="18" charset="0"/>
                <a:cs typeface="Times New Roman" pitchFamily="18" charset="0"/>
              </a:rPr>
              <a:t>Less reoperation</a:t>
            </a:r>
          </a:p>
          <a:p>
            <a:pPr lvl="1" algn="just"/>
            <a:r>
              <a:rPr lang="en-US" altLang="ko-KR" sz="1800" dirty="0" smtClean="0">
                <a:latin typeface="Times New Roman" pitchFamily="18" charset="0"/>
                <a:cs typeface="Times New Roman" pitchFamily="18" charset="0"/>
              </a:rPr>
              <a:t>Suitable for </a:t>
            </a:r>
            <a:r>
              <a:rPr lang="en-US" altLang="ko-KR" sz="1800" dirty="0" err="1" smtClean="0">
                <a:latin typeface="Times New Roman" pitchFamily="18" charset="0"/>
                <a:cs typeface="Times New Roman" pitchFamily="18" charset="0"/>
              </a:rPr>
              <a:t>preFontan</a:t>
            </a:r>
            <a:r>
              <a:rPr lang="en-US" altLang="ko-KR" sz="1800" dirty="0" smtClean="0">
                <a:latin typeface="Times New Roman" pitchFamily="18" charset="0"/>
                <a:cs typeface="Times New Roman" pitchFamily="18" charset="0"/>
              </a:rPr>
              <a:t> status </a:t>
            </a:r>
          </a:p>
          <a:p>
            <a:pPr algn="just"/>
            <a:r>
              <a:rPr lang="en-US" altLang="ko-KR" sz="1800" dirty="0" smtClean="0">
                <a:latin typeface="Times New Roman" pitchFamily="18" charset="0"/>
                <a:cs typeface="Times New Roman" pitchFamily="18" charset="0"/>
              </a:rPr>
              <a:t>Disadvantage</a:t>
            </a:r>
          </a:p>
          <a:p>
            <a:pPr lvl="1" algn="just"/>
            <a:r>
              <a:rPr lang="en-US" altLang="ko-KR" sz="1800" dirty="0" smtClean="0">
                <a:latin typeface="Times New Roman" pitchFamily="18" charset="0"/>
                <a:cs typeface="Times New Roman" pitchFamily="18" charset="0"/>
              </a:rPr>
              <a:t>Early mortality</a:t>
            </a:r>
          </a:p>
          <a:p>
            <a:pPr lvl="1" algn="just"/>
            <a:r>
              <a:rPr lang="en-US" altLang="ko-KR" sz="1800" dirty="0" smtClean="0">
                <a:latin typeface="Times New Roman" pitchFamily="18" charset="0"/>
                <a:cs typeface="Times New Roman" pitchFamily="18" charset="0"/>
              </a:rPr>
              <a:t>Complex postoperative care </a:t>
            </a:r>
          </a:p>
          <a:p>
            <a:pPr lvl="1" algn="just"/>
            <a:r>
              <a:rPr lang="en-US" altLang="ko-KR" sz="1800" dirty="0" smtClean="0">
                <a:latin typeface="Times New Roman" pitchFamily="18" charset="0"/>
                <a:cs typeface="Times New Roman" pitchFamily="18" charset="0"/>
              </a:rPr>
              <a:t>Risk of complex operation in neonatal period </a:t>
            </a:r>
          </a:p>
          <a:p>
            <a:pPr lvl="1" algn="just"/>
            <a:r>
              <a:rPr lang="en-US" altLang="ko-KR" sz="1800" dirty="0" smtClean="0">
                <a:latin typeface="Times New Roman" pitchFamily="18" charset="0"/>
                <a:cs typeface="Times New Roman" pitchFamily="18" charset="0"/>
              </a:rPr>
              <a:t>Significant morbidity (neurologic insult)</a:t>
            </a:r>
          </a:p>
          <a:p>
            <a:pPr lvl="1" algn="just"/>
            <a:r>
              <a:rPr lang="en-US" altLang="ko-KR" sz="1800" dirty="0" err="1" smtClean="0">
                <a:latin typeface="Times New Roman" pitchFamily="18" charset="0"/>
                <a:cs typeface="Times New Roman" pitchFamily="18" charset="0"/>
              </a:rPr>
              <a:t>Semilunar</a:t>
            </a:r>
            <a:r>
              <a:rPr lang="en-US" altLang="ko-KR" sz="1800" dirty="0" smtClean="0">
                <a:latin typeface="Times New Roman" pitchFamily="18" charset="0"/>
                <a:cs typeface="Times New Roman" pitchFamily="18" charset="0"/>
              </a:rPr>
              <a:t> </a:t>
            </a:r>
            <a:r>
              <a:rPr lang="en-US" altLang="ko-KR" sz="1800" dirty="0" err="1">
                <a:latin typeface="Times New Roman" pitchFamily="18" charset="0"/>
                <a:cs typeface="Times New Roman" pitchFamily="18" charset="0"/>
              </a:rPr>
              <a:t>valvular</a:t>
            </a:r>
            <a:r>
              <a:rPr lang="en-US" altLang="ko-KR" sz="1800" dirty="0">
                <a:latin typeface="Times New Roman" pitchFamily="18" charset="0"/>
                <a:cs typeface="Times New Roman" pitchFamily="18" charset="0"/>
              </a:rPr>
              <a:t> dysfunction</a:t>
            </a:r>
          </a:p>
        </p:txBody>
      </p:sp>
      <p:sp>
        <p:nvSpPr>
          <p:cNvPr id="5" name="Rectangle 2"/>
          <p:cNvSpPr>
            <a:spLocks noGrp="1" noChangeArrowheads="1"/>
          </p:cNvSpPr>
          <p:nvPr>
            <p:ph type="title"/>
          </p:nvPr>
        </p:nvSpPr>
        <p:spPr>
          <a:xfrm>
            <a:off x="685800" y="609600"/>
            <a:ext cx="7772400" cy="1143000"/>
          </a:xfrm>
          <a:ln/>
        </p:spPr>
        <p:txBody>
          <a:bodyPr/>
          <a:lstStyle/>
          <a:p>
            <a:r>
              <a:rPr lang="en-US" altLang="ko-KR" sz="4000" b="1" dirty="0">
                <a:latin typeface="Times New Roman" pitchFamily="18" charset="0"/>
                <a:cs typeface="Times New Roman" pitchFamily="18" charset="0"/>
              </a:rPr>
              <a:t>Initial Palliation by </a:t>
            </a:r>
            <a:r>
              <a:rPr lang="en-US" altLang="ko-KR" sz="4000" b="1" dirty="0" smtClean="0">
                <a:latin typeface="Times New Roman" pitchFamily="18" charset="0"/>
                <a:cs typeface="Times New Roman" pitchFamily="18" charset="0"/>
              </a:rPr>
              <a:t>DKS</a:t>
            </a:r>
            <a:endParaRPr lang="en-US" altLang="ko-KR" sz="4000"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5467" y="533400"/>
            <a:ext cx="8940800" cy="1143000"/>
          </a:xfrm>
          <a:ln/>
        </p:spPr>
        <p:txBody>
          <a:bodyPr/>
          <a:lstStyle/>
          <a:p>
            <a:r>
              <a:rPr lang="en-US" altLang="ko-KR" sz="3600" b="1" dirty="0" smtClean="0">
                <a:latin typeface="Times New Roman" pitchFamily="18" charset="0"/>
                <a:cs typeface="Times New Roman" pitchFamily="18" charset="0"/>
              </a:rPr>
              <a:t>DKS </a:t>
            </a:r>
            <a:r>
              <a:rPr lang="en-US" altLang="ko-KR" sz="3600" b="1" dirty="0" err="1" smtClean="0">
                <a:latin typeface="Times New Roman" pitchFamily="18" charset="0"/>
                <a:cs typeface="Times New Roman" pitchFamily="18" charset="0"/>
              </a:rPr>
              <a:t>vs</a:t>
            </a:r>
            <a:r>
              <a:rPr lang="en-US" altLang="ko-KR" sz="3600" b="1" dirty="0" smtClean="0">
                <a:latin typeface="Times New Roman" pitchFamily="18" charset="0"/>
                <a:cs typeface="Times New Roman" pitchFamily="18" charset="0"/>
              </a:rPr>
              <a:t> Norwood </a:t>
            </a:r>
            <a:endParaRPr lang="en-US" altLang="ko-KR" sz="3600" b="1" dirty="0">
              <a:latin typeface="Times New Roman" pitchFamily="18" charset="0"/>
              <a:cs typeface="Times New Roman" pitchFamily="18" charset="0"/>
            </a:endParaRPr>
          </a:p>
        </p:txBody>
      </p:sp>
      <p:sp>
        <p:nvSpPr>
          <p:cNvPr id="47107" name="Rectangle 3"/>
          <p:cNvSpPr>
            <a:spLocks noGrp="1" noChangeArrowheads="1"/>
          </p:cNvSpPr>
          <p:nvPr>
            <p:ph type="body" idx="1"/>
          </p:nvPr>
        </p:nvSpPr>
        <p:spPr>
          <a:xfrm>
            <a:off x="685800" y="1981200"/>
            <a:ext cx="7772400" cy="4419600"/>
          </a:xfrm>
        </p:spPr>
        <p:txBody>
          <a:bodyPr/>
          <a:lstStyle/>
          <a:p>
            <a:pPr>
              <a:lnSpc>
                <a:spcPct val="150000"/>
              </a:lnSpc>
            </a:pPr>
            <a:r>
              <a:rPr lang="en-US" altLang="ko-KR" sz="2400" dirty="0" smtClean="0">
                <a:latin typeface="Times New Roman" pitchFamily="18" charset="0"/>
                <a:cs typeface="Times New Roman" pitchFamily="18" charset="0"/>
              </a:rPr>
              <a:t>DKS</a:t>
            </a:r>
          </a:p>
          <a:p>
            <a:pPr lvl="1">
              <a:lnSpc>
                <a:spcPct val="150000"/>
              </a:lnSpc>
            </a:pPr>
            <a:r>
              <a:rPr lang="en-US" altLang="ko-KR" sz="2000" dirty="0" smtClean="0">
                <a:latin typeface="Times New Roman" pitchFamily="18" charset="0"/>
                <a:cs typeface="Times New Roman" pitchFamily="18" charset="0"/>
              </a:rPr>
              <a:t>useful initial palliative procedure for SV with </a:t>
            </a:r>
            <a:r>
              <a:rPr lang="en-US" altLang="ko-KR" sz="2000" dirty="0" err="1" smtClean="0">
                <a:latin typeface="Times New Roman" pitchFamily="18" charset="0"/>
                <a:cs typeface="Times New Roman" pitchFamily="18" charset="0"/>
              </a:rPr>
              <a:t>subaortic</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stenosis</a:t>
            </a:r>
            <a:endParaRPr lang="en-US" altLang="ko-KR" sz="2000" dirty="0" smtClean="0">
              <a:latin typeface="Times New Roman" pitchFamily="18" charset="0"/>
              <a:cs typeface="Times New Roman" pitchFamily="18" charset="0"/>
            </a:endParaRPr>
          </a:p>
          <a:p>
            <a:pPr lvl="1">
              <a:lnSpc>
                <a:spcPct val="150000"/>
              </a:lnSpc>
            </a:pPr>
            <a:r>
              <a:rPr lang="en-US" altLang="ko-KR" sz="2000" dirty="0" smtClean="0">
                <a:latin typeface="Times New Roman" pitchFamily="18" charset="0"/>
                <a:cs typeface="Times New Roman" pitchFamily="18" charset="0"/>
              </a:rPr>
              <a:t>potential for </a:t>
            </a:r>
            <a:r>
              <a:rPr lang="en-US" altLang="ko-KR" sz="2000" dirty="0" err="1" smtClean="0">
                <a:latin typeface="Times New Roman" pitchFamily="18" charset="0"/>
                <a:cs typeface="Times New Roman" pitchFamily="18" charset="0"/>
              </a:rPr>
              <a:t>subaortic</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stenosis</a:t>
            </a:r>
            <a:endParaRPr lang="en-US" altLang="ko-KR" sz="2000" dirty="0" smtClean="0">
              <a:latin typeface="Times New Roman" pitchFamily="18" charset="0"/>
              <a:cs typeface="Times New Roman" pitchFamily="18" charset="0"/>
            </a:endParaRPr>
          </a:p>
          <a:p>
            <a:pPr lvl="1">
              <a:lnSpc>
                <a:spcPct val="150000"/>
              </a:lnSpc>
            </a:pPr>
            <a:r>
              <a:rPr lang="en-US" altLang="ko-KR" sz="2000" dirty="0" smtClean="0">
                <a:latin typeface="Times New Roman" pitchFamily="18" charset="0"/>
                <a:cs typeface="Times New Roman" pitchFamily="18" charset="0"/>
              </a:rPr>
              <a:t>not severe </a:t>
            </a:r>
            <a:r>
              <a:rPr lang="en-US" altLang="ko-KR" sz="2000" dirty="0" err="1" smtClean="0">
                <a:latin typeface="Times New Roman" pitchFamily="18" charset="0"/>
                <a:cs typeface="Times New Roman" pitchFamily="18" charset="0"/>
              </a:rPr>
              <a:t>seminular</a:t>
            </a:r>
            <a:r>
              <a:rPr lang="en-US" altLang="ko-KR" sz="2000" dirty="0" smtClean="0">
                <a:latin typeface="Times New Roman" pitchFamily="18" charset="0"/>
                <a:cs typeface="Times New Roman" pitchFamily="18" charset="0"/>
              </a:rPr>
              <a:t> valve regurgitation</a:t>
            </a:r>
          </a:p>
          <a:p>
            <a:pPr>
              <a:lnSpc>
                <a:spcPct val="150000"/>
              </a:lnSpc>
            </a:pPr>
            <a:r>
              <a:rPr lang="en-US" altLang="ko-KR" sz="2400" dirty="0" smtClean="0">
                <a:latin typeface="Times New Roman" pitchFamily="18" charset="0"/>
                <a:cs typeface="Times New Roman" pitchFamily="18" charset="0"/>
              </a:rPr>
              <a:t>Modified Norwood procedure &gt; DKS procedure </a:t>
            </a:r>
          </a:p>
          <a:p>
            <a:pPr lvl="1">
              <a:lnSpc>
                <a:spcPct val="150000"/>
              </a:lnSpc>
            </a:pPr>
            <a:r>
              <a:rPr lang="en-US" altLang="ko-KR" sz="2000" dirty="0" smtClean="0">
                <a:latin typeface="Times New Roman" pitchFamily="18" charset="0"/>
                <a:cs typeface="Times New Roman" pitchFamily="18" charset="0"/>
              </a:rPr>
              <a:t>arch obstruction and small ascending aorta (&lt; dm</a:t>
            </a:r>
            <a:r>
              <a:rPr lang="en-US" altLang="ko-KR" sz="2000" dirty="0" smtClean="0">
                <a:latin typeface="Times New Roman" pitchFamily="18" charset="0"/>
                <a:cs typeface="Times New Roman" pitchFamily="18" charset="0"/>
                <a:sym typeface="Symbol" pitchFamily="18" charset="2"/>
              </a:rPr>
              <a:t> 4 mm)</a:t>
            </a:r>
          </a:p>
          <a:p>
            <a:pPr lvl="1">
              <a:lnSpc>
                <a:spcPct val="150000"/>
              </a:lnSpc>
            </a:pPr>
            <a:r>
              <a:rPr lang="en-US" altLang="ko-KR" sz="2000" dirty="0" smtClean="0">
                <a:latin typeface="Times New Roman" pitchFamily="18" charset="0"/>
                <a:cs typeface="Times New Roman" pitchFamily="18" charset="0"/>
              </a:rPr>
              <a:t>very small ascending aorta with arch obstruction </a:t>
            </a:r>
          </a:p>
          <a:p>
            <a:pPr lvl="2">
              <a:lnSpc>
                <a:spcPct val="150000"/>
              </a:lnSpc>
            </a:pPr>
            <a:r>
              <a:rPr lang="en-US" altLang="ko-KR" sz="1600" dirty="0" smtClean="0">
                <a:latin typeface="Times New Roman" pitchFamily="18" charset="0"/>
                <a:cs typeface="Times New Roman" pitchFamily="18" charset="0"/>
              </a:rPr>
              <a:t>technically difficult to create DKS connection</a:t>
            </a:r>
            <a:endParaRPr lang="en-US" altLang="ko-KR" sz="2000"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r>
              <a:rPr lang="en-US" altLang="ko-KR" sz="2800" dirty="0" smtClean="0">
                <a:latin typeface="Times New Roman" pitchFamily="18" charset="0"/>
                <a:cs typeface="Times New Roman" pitchFamily="18" charset="0"/>
              </a:rPr>
              <a:t>Palliative arterial switch operation</a:t>
            </a:r>
          </a:p>
          <a:p>
            <a:pPr lvl="1"/>
            <a:r>
              <a:rPr lang="en-US" altLang="ko-KR" sz="2400" dirty="0" smtClean="0">
                <a:latin typeface="Times New Roman" pitchFamily="18" charset="0"/>
                <a:cs typeface="Times New Roman" pitchFamily="18" charset="0"/>
              </a:rPr>
              <a:t>Advantages</a:t>
            </a:r>
          </a:p>
          <a:p>
            <a:pPr lvl="2"/>
            <a:r>
              <a:rPr lang="en-US" altLang="ko-KR" sz="2200" dirty="0" smtClean="0">
                <a:latin typeface="Times New Roman" pitchFamily="18" charset="0"/>
                <a:cs typeface="Times New Roman" pitchFamily="18" charset="0"/>
              </a:rPr>
              <a:t>early initial relief of aortic obstruction</a:t>
            </a:r>
          </a:p>
          <a:p>
            <a:pPr lvl="3"/>
            <a:r>
              <a:rPr lang="en-US" altLang="ko-KR" dirty="0" smtClean="0">
                <a:latin typeface="Times New Roman" pitchFamily="18" charset="0"/>
                <a:cs typeface="Times New Roman" pitchFamily="18" charset="0"/>
              </a:rPr>
              <a:t>avoid irreversible myocardial hypertrophy and geometric changes</a:t>
            </a:r>
          </a:p>
          <a:p>
            <a:pPr lvl="3"/>
            <a:r>
              <a:rPr lang="en-US" altLang="ko-KR" dirty="0" smtClean="0">
                <a:latin typeface="Times New Roman" pitchFamily="18" charset="0"/>
                <a:cs typeface="Times New Roman" pitchFamily="18" charset="0"/>
              </a:rPr>
              <a:t>improve heart compliance </a:t>
            </a:r>
          </a:p>
          <a:p>
            <a:pPr lvl="2"/>
            <a:r>
              <a:rPr lang="en-US" altLang="ko-KR" sz="2200" dirty="0" smtClean="0">
                <a:latin typeface="Times New Roman" pitchFamily="18" charset="0"/>
                <a:cs typeface="Times New Roman" pitchFamily="18" charset="0"/>
              </a:rPr>
              <a:t>avoid complication of PA banding</a:t>
            </a:r>
          </a:p>
          <a:p>
            <a:pPr lvl="1"/>
            <a:r>
              <a:rPr lang="en-US" altLang="ko-KR" sz="2400" dirty="0" smtClean="0">
                <a:latin typeface="Times New Roman" pitchFamily="18" charset="0"/>
                <a:cs typeface="Times New Roman" pitchFamily="18" charset="0"/>
              </a:rPr>
              <a:t>Disadvantages</a:t>
            </a:r>
            <a:endParaRPr lang="en-US" altLang="ko-KR" dirty="0" smtClean="0">
              <a:latin typeface="Times New Roman" pitchFamily="18" charset="0"/>
              <a:cs typeface="Times New Roman" pitchFamily="18" charset="0"/>
            </a:endParaRPr>
          </a:p>
          <a:p>
            <a:pPr lvl="2"/>
            <a:r>
              <a:rPr lang="en-US" altLang="ko-KR" sz="2200" dirty="0" smtClean="0">
                <a:latin typeface="Times New Roman" pitchFamily="18" charset="0"/>
                <a:cs typeface="Times New Roman" pitchFamily="18" charset="0"/>
              </a:rPr>
              <a:t>unpredictable PBF (later shunt or banding)</a:t>
            </a:r>
            <a:endParaRPr lang="en-US" altLang="ko-KR" sz="2600" dirty="0" smtClean="0">
              <a:latin typeface="Times New Roman" pitchFamily="18" charset="0"/>
              <a:cs typeface="Times New Roman" pitchFamily="18" charset="0"/>
            </a:endParaRPr>
          </a:p>
        </p:txBody>
      </p:sp>
      <p:sp>
        <p:nvSpPr>
          <p:cNvPr id="5" name="Rectangle 2"/>
          <p:cNvSpPr>
            <a:spLocks noGrp="1" noChangeArrowheads="1"/>
          </p:cNvSpPr>
          <p:nvPr>
            <p:ph type="title"/>
          </p:nvPr>
        </p:nvSpPr>
        <p:spPr>
          <a:xfrm>
            <a:off x="338667" y="609600"/>
            <a:ext cx="8331200" cy="1143000"/>
          </a:xfrm>
          <a:ln/>
        </p:spPr>
        <p:txBody>
          <a:bodyPr/>
          <a:lstStyle/>
          <a:p>
            <a:r>
              <a:rPr lang="en-US" altLang="ko-KR" sz="3600" b="1" dirty="0" smtClean="0">
                <a:solidFill>
                  <a:schemeClr val="tx1"/>
                </a:solidFill>
                <a:latin typeface="Times New Roman" pitchFamily="18" charset="0"/>
                <a:cs typeface="Times New Roman" pitchFamily="18" charset="0"/>
              </a:rPr>
              <a:t>Alternative Procedures</a:t>
            </a:r>
            <a:endParaRPr lang="en-US" altLang="ko-KR" sz="4000" b="1" dirty="0">
              <a:solidFill>
                <a:schemeClr val="tx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45067" y="1981200"/>
            <a:ext cx="7772400" cy="4572000"/>
          </a:xfrm>
        </p:spPr>
        <p:txBody>
          <a:bodyPr/>
          <a:lstStyle/>
          <a:p>
            <a:pPr marL="609600" lvl="1" indent="-609600">
              <a:buFontTx/>
              <a:buChar char="•"/>
            </a:pPr>
            <a:r>
              <a:rPr lang="en-US" altLang="ko-KR" sz="2400" dirty="0" smtClean="0">
                <a:latin typeface="Times New Roman" pitchFamily="18" charset="0"/>
                <a:cs typeface="Times New Roman" pitchFamily="18" charset="0"/>
              </a:rPr>
              <a:t>Enlargement of </a:t>
            </a:r>
            <a:r>
              <a:rPr lang="en-US" altLang="ko-KR" sz="2400" dirty="0" err="1" smtClean="0">
                <a:latin typeface="Times New Roman" pitchFamily="18" charset="0"/>
                <a:cs typeface="Times New Roman" pitchFamily="18" charset="0"/>
              </a:rPr>
              <a:t>bulboventricular</a:t>
            </a:r>
            <a:r>
              <a:rPr lang="en-US" altLang="ko-KR" sz="2400" dirty="0" smtClean="0">
                <a:latin typeface="Times New Roman" pitchFamily="18" charset="0"/>
                <a:cs typeface="Times New Roman" pitchFamily="18" charset="0"/>
              </a:rPr>
              <a:t> foramen or VSD </a:t>
            </a:r>
          </a:p>
          <a:p>
            <a:pPr marL="1009650" lvl="1" indent="-609600"/>
            <a:r>
              <a:rPr lang="en-US" altLang="ko-KR" sz="2000" dirty="0" smtClean="0">
                <a:latin typeface="Times New Roman" pitchFamily="18" charset="0"/>
                <a:cs typeface="Times New Roman" pitchFamily="18" charset="0"/>
              </a:rPr>
              <a:t>Direct relief of </a:t>
            </a:r>
            <a:r>
              <a:rPr lang="en-US" altLang="ko-KR" sz="2000" dirty="0" err="1" smtClean="0">
                <a:latin typeface="Times New Roman" pitchFamily="18" charset="0"/>
                <a:cs typeface="Times New Roman" pitchFamily="18" charset="0"/>
              </a:rPr>
              <a:t>subaortic</a:t>
            </a:r>
            <a:r>
              <a:rPr lang="en-US" altLang="ko-KR" sz="2000" dirty="0" smtClean="0">
                <a:latin typeface="Times New Roman" pitchFamily="18" charset="0"/>
                <a:cs typeface="Times New Roman" pitchFamily="18" charset="0"/>
              </a:rPr>
              <a:t> obstruction</a:t>
            </a:r>
          </a:p>
          <a:p>
            <a:pPr marL="1009650" lvl="1" indent="-609600"/>
            <a:r>
              <a:rPr lang="en-US" altLang="ko-KR" sz="2000" dirty="0" smtClean="0">
                <a:latin typeface="Times New Roman" pitchFamily="18" charset="0"/>
                <a:cs typeface="Times New Roman" pitchFamily="18" charset="0"/>
              </a:rPr>
              <a:t>Disadvantages</a:t>
            </a:r>
          </a:p>
          <a:p>
            <a:pPr marL="1409700" lvl="2" indent="-609600"/>
            <a:r>
              <a:rPr lang="en-US" altLang="ko-KR" sz="1800" dirty="0" smtClean="0">
                <a:latin typeface="Times New Roman" pitchFamily="18" charset="0"/>
                <a:cs typeface="Times New Roman" pitchFamily="18" charset="0"/>
              </a:rPr>
              <a:t>Heart block</a:t>
            </a:r>
          </a:p>
          <a:p>
            <a:pPr marL="1409700" lvl="2" indent="-609600"/>
            <a:r>
              <a:rPr lang="en-US" altLang="ko-KR" sz="1800" dirty="0" smtClean="0">
                <a:latin typeface="Times New Roman" pitchFamily="18" charset="0"/>
                <a:cs typeface="Times New Roman" pitchFamily="18" charset="0"/>
              </a:rPr>
              <a:t>Coronary injury</a:t>
            </a:r>
          </a:p>
          <a:p>
            <a:pPr marL="1409700" lvl="2" indent="-609600"/>
            <a:r>
              <a:rPr lang="en-US" altLang="ko-KR" sz="1800" dirty="0" smtClean="0">
                <a:latin typeface="Times New Roman" pitchFamily="18" charset="0"/>
                <a:cs typeface="Times New Roman" pitchFamily="18" charset="0"/>
              </a:rPr>
              <a:t>Ventricular dysfunction</a:t>
            </a:r>
          </a:p>
          <a:p>
            <a:pPr marL="1409700" lvl="2" indent="-609600"/>
            <a:r>
              <a:rPr lang="en-US" altLang="ko-KR" sz="1800" dirty="0" smtClean="0">
                <a:latin typeface="Times New Roman" pitchFamily="18" charset="0"/>
                <a:cs typeface="Times New Roman" pitchFamily="18" charset="0"/>
              </a:rPr>
              <a:t>Recurrent </a:t>
            </a:r>
            <a:r>
              <a:rPr lang="en-US" altLang="ko-KR" sz="1800" dirty="0" err="1" smtClean="0">
                <a:latin typeface="Times New Roman" pitchFamily="18" charset="0"/>
                <a:cs typeface="Times New Roman" pitchFamily="18" charset="0"/>
              </a:rPr>
              <a:t>subaortic</a:t>
            </a:r>
            <a:r>
              <a:rPr lang="en-US" altLang="ko-KR" sz="1800" dirty="0" smtClean="0">
                <a:latin typeface="Times New Roman" pitchFamily="18" charset="0"/>
                <a:cs typeface="Times New Roman" pitchFamily="18" charset="0"/>
              </a:rPr>
              <a:t> </a:t>
            </a:r>
            <a:r>
              <a:rPr lang="en-US" altLang="ko-KR" sz="1800" dirty="0" err="1" smtClean="0">
                <a:latin typeface="Times New Roman" pitchFamily="18" charset="0"/>
                <a:cs typeface="Times New Roman" pitchFamily="18" charset="0"/>
              </a:rPr>
              <a:t>stenosis</a:t>
            </a:r>
            <a:r>
              <a:rPr lang="en-US" altLang="ko-KR" sz="1800" dirty="0" smtClean="0">
                <a:latin typeface="Times New Roman" pitchFamily="18" charset="0"/>
                <a:cs typeface="Times New Roman" pitchFamily="18" charset="0"/>
              </a:rPr>
              <a:t> </a:t>
            </a:r>
          </a:p>
          <a:p>
            <a:pPr marL="1409700" lvl="2" indent="-609600"/>
            <a:r>
              <a:rPr lang="en-US" altLang="ko-KR" sz="1800" dirty="0" smtClean="0">
                <a:latin typeface="Times New Roman" pitchFamily="18" charset="0"/>
                <a:cs typeface="Times New Roman" pitchFamily="18" charset="0"/>
              </a:rPr>
              <a:t>Late aneurysm formation</a:t>
            </a:r>
            <a:endParaRPr lang="en-US" altLang="ko-KR" sz="3200" dirty="0" smtClean="0">
              <a:latin typeface="Times New Roman" pitchFamily="18" charset="0"/>
              <a:cs typeface="Times New Roman" pitchFamily="18" charset="0"/>
            </a:endParaRPr>
          </a:p>
          <a:p>
            <a:pPr marL="609600" indent="-609600"/>
            <a:r>
              <a:rPr lang="en-US" altLang="ko-KR" sz="2400" dirty="0" smtClean="0">
                <a:latin typeface="Times New Roman" pitchFamily="18" charset="0"/>
                <a:cs typeface="Times New Roman" pitchFamily="18" charset="0"/>
              </a:rPr>
              <a:t>LV Apical to Aortic Conduits </a:t>
            </a:r>
          </a:p>
          <a:p>
            <a:pPr marL="1009650" lvl="1" indent="-609600"/>
            <a:r>
              <a:rPr lang="en-US" altLang="ko-KR" sz="2000" dirty="0" smtClean="0">
                <a:latin typeface="Times New Roman" pitchFamily="18" charset="0"/>
                <a:cs typeface="Times New Roman" pitchFamily="18" charset="0"/>
              </a:rPr>
              <a:t>Bypass </a:t>
            </a:r>
            <a:r>
              <a:rPr lang="en-US" altLang="ko-KR" sz="2000" dirty="0" err="1" smtClean="0">
                <a:latin typeface="Times New Roman" pitchFamily="18" charset="0"/>
                <a:cs typeface="Times New Roman" pitchFamily="18" charset="0"/>
              </a:rPr>
              <a:t>subaortic</a:t>
            </a:r>
            <a:r>
              <a:rPr lang="en-US" altLang="ko-KR" sz="2000" dirty="0" smtClean="0">
                <a:latin typeface="Times New Roman" pitchFamily="18" charset="0"/>
                <a:cs typeface="Times New Roman" pitchFamily="18" charset="0"/>
              </a:rPr>
              <a:t> area</a:t>
            </a:r>
          </a:p>
          <a:p>
            <a:pPr marL="1009650" lvl="1" indent="-609600"/>
            <a:r>
              <a:rPr lang="en-US" altLang="ko-KR" sz="2000" dirty="0" smtClean="0">
                <a:latin typeface="Times New Roman" pitchFamily="18" charset="0"/>
                <a:cs typeface="Times New Roman" pitchFamily="18" charset="0"/>
              </a:rPr>
              <a:t>Lack long-term durability</a:t>
            </a:r>
          </a:p>
          <a:p>
            <a:pPr marL="1409700" lvl="2" indent="-609600"/>
            <a:r>
              <a:rPr lang="en-US" altLang="ko-KR" sz="1800" dirty="0" err="1" smtClean="0">
                <a:latin typeface="Times New Roman" pitchFamily="18" charset="0"/>
                <a:cs typeface="Times New Roman" pitchFamily="18" charset="0"/>
              </a:rPr>
              <a:t>Valvular</a:t>
            </a:r>
            <a:r>
              <a:rPr lang="en-US" altLang="ko-KR" sz="1800" dirty="0" smtClean="0">
                <a:latin typeface="Times New Roman" pitchFamily="18" charset="0"/>
                <a:cs typeface="Times New Roman" pitchFamily="18" charset="0"/>
              </a:rPr>
              <a:t> degeneration</a:t>
            </a:r>
          </a:p>
          <a:p>
            <a:pPr marL="1409700" lvl="2" indent="-609600"/>
            <a:r>
              <a:rPr lang="en-US" altLang="ko-KR" sz="1800" dirty="0" smtClean="0">
                <a:latin typeface="Times New Roman" pitchFamily="18" charset="0"/>
                <a:cs typeface="Times New Roman" pitchFamily="18" charset="0"/>
              </a:rPr>
              <a:t>Distortion with somatic growth </a:t>
            </a:r>
          </a:p>
        </p:txBody>
      </p:sp>
      <p:sp>
        <p:nvSpPr>
          <p:cNvPr id="5" name="Rectangle 2"/>
          <p:cNvSpPr>
            <a:spLocks noGrp="1" noChangeArrowheads="1"/>
          </p:cNvSpPr>
          <p:nvPr>
            <p:ph type="title"/>
          </p:nvPr>
        </p:nvSpPr>
        <p:spPr>
          <a:xfrm>
            <a:off x="338667" y="609600"/>
            <a:ext cx="8331200" cy="1143000"/>
          </a:xfrm>
          <a:ln/>
        </p:spPr>
        <p:txBody>
          <a:bodyPr/>
          <a:lstStyle/>
          <a:p>
            <a:r>
              <a:rPr lang="en-US" altLang="ko-KR" sz="3600" b="1" dirty="0" smtClean="0">
                <a:solidFill>
                  <a:schemeClr val="tx1"/>
                </a:solidFill>
                <a:latin typeface="Times New Roman" pitchFamily="18" charset="0"/>
                <a:cs typeface="Times New Roman" pitchFamily="18" charset="0"/>
              </a:rPr>
              <a:t>Alternative Procedures</a:t>
            </a:r>
            <a:endParaRPr lang="en-US" altLang="ko-KR" sz="4000" b="1" dirty="0">
              <a:solidFill>
                <a:schemeClr val="tx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611560" y="336773"/>
            <a:ext cx="7772400" cy="715963"/>
          </a:xfrm>
        </p:spPr>
        <p:txBody>
          <a:bodyPr/>
          <a:lstStyle/>
          <a:p>
            <a:r>
              <a:rPr lang="en-US" altLang="ko-KR" sz="3600" b="1" dirty="0" smtClean="0">
                <a:solidFill>
                  <a:schemeClr val="tx1"/>
                </a:solidFill>
                <a:latin typeface="Times New Roman" pitchFamily="18" charset="0"/>
              </a:rPr>
              <a:t>Norwood Operation</a:t>
            </a:r>
          </a:p>
        </p:txBody>
      </p:sp>
      <p:sp>
        <p:nvSpPr>
          <p:cNvPr id="585731" name="Rectangle 3"/>
          <p:cNvSpPr>
            <a:spLocks noGrp="1" noChangeArrowheads="1"/>
          </p:cNvSpPr>
          <p:nvPr>
            <p:ph type="body" idx="1"/>
          </p:nvPr>
        </p:nvSpPr>
        <p:spPr>
          <a:xfrm>
            <a:off x="827584" y="1981200"/>
            <a:ext cx="7632848" cy="4114800"/>
          </a:xfrm>
        </p:spPr>
        <p:txBody>
          <a:bodyPr/>
          <a:lstStyle/>
          <a:p>
            <a:pPr marL="609600" indent="-609600">
              <a:lnSpc>
                <a:spcPct val="130000"/>
              </a:lnSpc>
              <a:buFont typeface="Wingdings" pitchFamily="2" charset="2"/>
              <a:buAutoNum type="arabicPeriod"/>
            </a:pPr>
            <a:r>
              <a:rPr lang="en-US" altLang="ko-KR" sz="2800" dirty="0" smtClean="0">
                <a:latin typeface="Times New Roman" pitchFamily="18" charset="0"/>
                <a:cs typeface="Times New Roman" pitchFamily="18" charset="0"/>
              </a:rPr>
              <a:t>Creation of unrestricted pathway</a:t>
            </a:r>
          </a:p>
          <a:p>
            <a:pPr marL="990600" lvl="1" indent="-533400">
              <a:lnSpc>
                <a:spcPct val="130000"/>
              </a:lnSpc>
            </a:pPr>
            <a:r>
              <a:rPr lang="en-US" altLang="ko-KR" dirty="0" smtClean="0">
                <a:latin typeface="Times New Roman" pitchFamily="18" charset="0"/>
                <a:cs typeface="Times New Roman" pitchFamily="18" charset="0"/>
              </a:rPr>
              <a:t>RV to aortic arch</a:t>
            </a:r>
          </a:p>
          <a:p>
            <a:pPr marL="990600" lvl="1" indent="-533400">
              <a:lnSpc>
                <a:spcPct val="130000"/>
              </a:lnSpc>
              <a:buFontTx/>
              <a:buNone/>
            </a:pPr>
            <a:r>
              <a:rPr lang="en-US" altLang="ko-KR" dirty="0" smtClean="0">
                <a:latin typeface="Times New Roman" pitchFamily="18" charset="0"/>
                <a:cs typeface="Times New Roman" pitchFamily="18" charset="0"/>
              </a:rPr>
              <a:t>  		 descending aorta</a:t>
            </a:r>
          </a:p>
          <a:p>
            <a:pPr marL="990600" lvl="1" indent="-533400">
              <a:lnSpc>
                <a:spcPct val="130000"/>
              </a:lnSpc>
              <a:buFontTx/>
              <a:buNone/>
            </a:pPr>
            <a:r>
              <a:rPr lang="en-US" altLang="ko-KR" dirty="0" smtClean="0">
                <a:latin typeface="Times New Roman" pitchFamily="18" charset="0"/>
                <a:cs typeface="Times New Roman" pitchFamily="18" charset="0"/>
              </a:rPr>
              <a:t>   		 coronary circulation</a:t>
            </a:r>
          </a:p>
          <a:p>
            <a:pPr marL="609600" indent="-609600">
              <a:lnSpc>
                <a:spcPct val="130000"/>
              </a:lnSpc>
              <a:buFont typeface="Wingdings" pitchFamily="2" charset="2"/>
              <a:buAutoNum type="arabicPeriod"/>
            </a:pPr>
            <a:r>
              <a:rPr lang="en-US" altLang="ko-KR" sz="2800" dirty="0" smtClean="0">
                <a:latin typeface="Times New Roman" pitchFamily="18" charset="0"/>
                <a:cs typeface="Times New Roman" pitchFamily="18" charset="0"/>
              </a:rPr>
              <a:t>Systemic to pulmonary shunt / RV-PA conduit</a:t>
            </a:r>
          </a:p>
          <a:p>
            <a:pPr marL="609600" indent="-609600">
              <a:lnSpc>
                <a:spcPct val="130000"/>
              </a:lnSpc>
              <a:buFont typeface="Wingdings" pitchFamily="2" charset="2"/>
              <a:buAutoNum type="arabicPeriod"/>
            </a:pPr>
            <a:r>
              <a:rPr lang="en-US" altLang="ko-KR" sz="2800" dirty="0" smtClean="0">
                <a:latin typeface="Times New Roman" pitchFamily="18" charset="0"/>
                <a:cs typeface="Times New Roman" pitchFamily="18" charset="0"/>
              </a:rPr>
              <a:t>Removal of </a:t>
            </a:r>
            <a:r>
              <a:rPr lang="en-US" altLang="ko-KR" sz="2800" dirty="0" err="1" smtClean="0">
                <a:latin typeface="Times New Roman" pitchFamily="18" charset="0"/>
                <a:cs typeface="Times New Roman" pitchFamily="18" charset="0"/>
              </a:rPr>
              <a:t>interatrial</a:t>
            </a:r>
            <a:r>
              <a:rPr lang="en-US" altLang="ko-KR" sz="2800" dirty="0" smtClean="0">
                <a:latin typeface="Times New Roman" pitchFamily="18" charset="0"/>
                <a:cs typeface="Times New Roman" pitchFamily="18" charset="0"/>
              </a:rPr>
              <a:t> septum</a:t>
            </a:r>
          </a:p>
          <a:p>
            <a:pPr marL="609600" indent="-609600"/>
            <a:endParaRPr lang="ko-KR" alt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2" name="Picture 4"/>
          <p:cNvPicPr>
            <a:picLocks noChangeAspect="1" noChangeArrowheads="1"/>
          </p:cNvPicPr>
          <p:nvPr/>
        </p:nvPicPr>
        <p:blipFill>
          <a:blip r:embed="rId2" cstate="email"/>
          <a:srcRect/>
          <a:stretch>
            <a:fillRect/>
          </a:stretch>
        </p:blipFill>
        <p:spPr bwMode="auto">
          <a:xfrm>
            <a:off x="1004888" y="228600"/>
            <a:ext cx="7134225" cy="6400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0" name="Rectangle 4"/>
          <p:cNvSpPr>
            <a:spLocks noChangeArrowheads="1"/>
          </p:cNvSpPr>
          <p:nvPr/>
        </p:nvSpPr>
        <p:spPr bwMode="auto">
          <a:xfrm>
            <a:off x="2209800" y="381000"/>
            <a:ext cx="5029200" cy="685800"/>
          </a:xfrm>
          <a:prstGeom prst="rect">
            <a:avLst/>
          </a:prstGeom>
          <a:noFill/>
          <a:ln w="9525">
            <a:noFill/>
            <a:miter lim="800000"/>
            <a:headEnd/>
            <a:tailEnd/>
          </a:ln>
          <a:effectLst/>
        </p:spPr>
        <p:txBody>
          <a:bodyPr anchor="b"/>
          <a:lstStyle/>
          <a:p>
            <a:r>
              <a:rPr lang="en-US" altLang="ko-KR" sz="3600" b="1" dirty="0">
                <a:latin typeface="Times New Roman" pitchFamily="18" charset="0"/>
              </a:rPr>
              <a:t>Norwood Procedure (1)</a:t>
            </a:r>
          </a:p>
        </p:txBody>
      </p:sp>
      <p:pic>
        <p:nvPicPr>
          <p:cNvPr id="587781" name="Picture 5"/>
          <p:cNvPicPr>
            <a:picLocks noChangeAspect="1" noChangeArrowheads="1"/>
          </p:cNvPicPr>
          <p:nvPr/>
        </p:nvPicPr>
        <p:blipFill>
          <a:blip r:embed="rId2" cstate="email"/>
          <a:srcRect/>
          <a:stretch>
            <a:fillRect/>
          </a:stretch>
        </p:blipFill>
        <p:spPr bwMode="auto">
          <a:xfrm>
            <a:off x="528638" y="1880195"/>
            <a:ext cx="80867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내용 개체 틀 2"/>
          <p:cNvSpPr>
            <a:spLocks noGrp="1"/>
          </p:cNvSpPr>
          <p:nvPr>
            <p:ph idx="4294967295"/>
          </p:nvPr>
        </p:nvSpPr>
        <p:spPr>
          <a:xfrm>
            <a:off x="251520" y="1762472"/>
            <a:ext cx="5256584" cy="4114800"/>
          </a:xfrm>
        </p:spPr>
        <p:txBody>
          <a:bodyPr/>
          <a:lstStyle/>
          <a:p>
            <a:pPr marL="273050" indent="-273050" eaLnBrk="1" hangingPunct="1"/>
            <a:r>
              <a:rPr lang="en-US" altLang="ko-KR" sz="2400" dirty="0" smtClean="0">
                <a:latin typeface="Times New Roman" pitchFamily="18" charset="0"/>
              </a:rPr>
              <a:t>Prosthesis between </a:t>
            </a:r>
            <a:r>
              <a:rPr lang="en-US" altLang="ko-KR" sz="2400" dirty="0" err="1" smtClean="0">
                <a:latin typeface="Times New Roman" pitchFamily="18" charset="0"/>
              </a:rPr>
              <a:t>subclavian</a:t>
            </a:r>
            <a:r>
              <a:rPr lang="en-US" altLang="ko-KR" sz="2400" dirty="0" smtClean="0">
                <a:latin typeface="Times New Roman" pitchFamily="18" charset="0"/>
              </a:rPr>
              <a:t> artery and PA</a:t>
            </a:r>
            <a:endParaRPr lang="ko-KR" altLang="en-US" sz="2400" dirty="0" smtClean="0">
              <a:latin typeface="Times New Roman" pitchFamily="18" charset="0"/>
            </a:endParaRPr>
          </a:p>
          <a:p>
            <a:pPr marL="273050" indent="-273050" eaLnBrk="1" hangingPunct="1"/>
            <a:r>
              <a:rPr lang="en-US" altLang="ko-KR" sz="2400" dirty="0" smtClean="0">
                <a:latin typeface="Times New Roman" pitchFamily="18" charset="0"/>
              </a:rPr>
              <a:t>Advantages</a:t>
            </a:r>
          </a:p>
          <a:p>
            <a:pPr marL="639763" lvl="1" indent="-246063" eaLnBrk="1" hangingPunct="1"/>
            <a:r>
              <a:rPr lang="en-US" altLang="ko-KR" sz="2000" dirty="0" smtClean="0">
                <a:latin typeface="Times New Roman" pitchFamily="18" charset="0"/>
              </a:rPr>
              <a:t>Preservation of </a:t>
            </a:r>
            <a:r>
              <a:rPr lang="en-US" altLang="ko-KR" sz="2000" dirty="0" err="1" smtClean="0">
                <a:latin typeface="Times New Roman" pitchFamily="18" charset="0"/>
              </a:rPr>
              <a:t>subclavian</a:t>
            </a:r>
            <a:r>
              <a:rPr lang="en-US" altLang="ko-KR" sz="2000" dirty="0" smtClean="0">
                <a:latin typeface="Times New Roman" pitchFamily="18" charset="0"/>
              </a:rPr>
              <a:t> artery</a:t>
            </a:r>
          </a:p>
          <a:p>
            <a:pPr marL="639763" lvl="1" indent="-246063" eaLnBrk="1" hangingPunct="1"/>
            <a:r>
              <a:rPr lang="en-US" altLang="ko-KR" sz="2000" dirty="0" smtClean="0">
                <a:latin typeface="Times New Roman" pitchFamily="18" charset="0"/>
              </a:rPr>
              <a:t>Fewer technical problems with </a:t>
            </a:r>
            <a:r>
              <a:rPr lang="en-US" altLang="ko-KR" sz="2000" dirty="0" err="1" smtClean="0">
                <a:latin typeface="Times New Roman" pitchFamily="18" charset="0"/>
              </a:rPr>
              <a:t>anastomosis</a:t>
            </a:r>
            <a:r>
              <a:rPr lang="en-US" altLang="ko-KR" sz="2000" dirty="0" smtClean="0">
                <a:latin typeface="Times New Roman" pitchFamily="18" charset="0"/>
              </a:rPr>
              <a:t>, including ease of insertion and takedown</a:t>
            </a:r>
          </a:p>
          <a:p>
            <a:pPr marL="639763" lvl="1" indent="-246063" eaLnBrk="1" hangingPunct="1"/>
            <a:r>
              <a:rPr lang="en-US" altLang="ko-KR" sz="2000" dirty="0" smtClean="0">
                <a:latin typeface="Times New Roman" pitchFamily="18" charset="0"/>
              </a:rPr>
              <a:t>Greater PA growth with less distortion of PA</a:t>
            </a:r>
          </a:p>
          <a:p>
            <a:pPr marL="639763" lvl="1" indent="-246063" eaLnBrk="1" hangingPunct="1"/>
            <a:r>
              <a:rPr lang="en-US" altLang="ko-KR" sz="2000" dirty="0" smtClean="0">
                <a:latin typeface="Times New Roman" pitchFamily="18" charset="0"/>
              </a:rPr>
              <a:t>Low shunt failure rate</a:t>
            </a:r>
            <a:endParaRPr lang="en-US" altLang="ko-KR" sz="2400" dirty="0" smtClean="0">
              <a:latin typeface="Times New Roman" pitchFamily="18" charset="0"/>
            </a:endParaRPr>
          </a:p>
          <a:p>
            <a:pPr marL="273050" indent="-273050" eaLnBrk="1" hangingPunct="1"/>
            <a:r>
              <a:rPr lang="en-US" altLang="ko-KR" sz="2400" dirty="0" smtClean="0">
                <a:latin typeface="Times New Roman" pitchFamily="18" charset="0"/>
              </a:rPr>
              <a:t>Disadvantages</a:t>
            </a:r>
          </a:p>
          <a:p>
            <a:pPr marL="673100" lvl="1" indent="-273050" eaLnBrk="1" hangingPunct="1"/>
            <a:r>
              <a:rPr lang="en-US" altLang="ko-KR" sz="2000" dirty="0" smtClean="0">
                <a:latin typeface="Times New Roman" pitchFamily="18" charset="0"/>
              </a:rPr>
              <a:t>Serous fluid leakage, </a:t>
            </a:r>
            <a:r>
              <a:rPr lang="en-US" altLang="ko-KR" sz="2000" dirty="0" err="1" smtClean="0">
                <a:latin typeface="Times New Roman" pitchFamily="18" charset="0"/>
              </a:rPr>
              <a:t>seroma</a:t>
            </a:r>
            <a:r>
              <a:rPr lang="en-US" altLang="ko-KR" sz="2000" dirty="0" smtClean="0">
                <a:latin typeface="Times New Roman" pitchFamily="18" charset="0"/>
              </a:rPr>
              <a:t>, graft infection</a:t>
            </a:r>
            <a:endParaRPr lang="ko-KR" altLang="en-US" sz="2000" dirty="0" smtClean="0">
              <a:latin typeface="Times New Roman" pitchFamily="18" charset="0"/>
            </a:endParaRPr>
          </a:p>
          <a:p>
            <a:pPr marL="273050" indent="-273050" eaLnBrk="1" hangingPunct="1"/>
            <a:endParaRPr lang="en-US" altLang="ko-KR" sz="2000" dirty="0" smtClean="0">
              <a:latin typeface="Times New Roman" pitchFamily="18" charset="0"/>
            </a:endParaRPr>
          </a:p>
        </p:txBody>
      </p:sp>
      <p:sp>
        <p:nvSpPr>
          <p:cNvPr id="210948"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Modified BT shunt</a:t>
            </a:r>
            <a:endParaRPr lang="ko-KR" altLang="en-US" sz="4400" b="1" dirty="0">
              <a:latin typeface="Times New Roman" pitchFamily="18" charset="0"/>
            </a:endParaRPr>
          </a:p>
        </p:txBody>
      </p:sp>
      <p:pic>
        <p:nvPicPr>
          <p:cNvPr id="4" name="Picture 1"/>
          <p:cNvPicPr>
            <a:picLocks noChangeAspect="1" noChangeArrowheads="1"/>
          </p:cNvPicPr>
          <p:nvPr/>
        </p:nvPicPr>
        <p:blipFill>
          <a:blip r:embed="rId2" cstate="email"/>
          <a:srcRect/>
          <a:stretch>
            <a:fillRect/>
          </a:stretch>
        </p:blipFill>
        <p:spPr bwMode="auto">
          <a:xfrm>
            <a:off x="5479146" y="1746256"/>
            <a:ext cx="3413334" cy="4419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2209800" y="381000"/>
            <a:ext cx="5029200" cy="685800"/>
          </a:xfrm>
          <a:prstGeom prst="rect">
            <a:avLst/>
          </a:prstGeom>
          <a:noFill/>
          <a:ln w="9525">
            <a:noFill/>
            <a:miter lim="800000"/>
            <a:headEnd/>
            <a:tailEnd/>
          </a:ln>
          <a:effectLst/>
        </p:spPr>
        <p:txBody>
          <a:bodyPr anchor="b"/>
          <a:lstStyle/>
          <a:p>
            <a:r>
              <a:rPr lang="en-US" altLang="ko-KR" sz="3600" b="1" dirty="0">
                <a:latin typeface="Times New Roman" pitchFamily="18" charset="0"/>
              </a:rPr>
              <a:t>Norwood Procedure (2)</a:t>
            </a:r>
          </a:p>
        </p:txBody>
      </p:sp>
      <p:pic>
        <p:nvPicPr>
          <p:cNvPr id="588805" name="Picture 5"/>
          <p:cNvPicPr>
            <a:picLocks noChangeAspect="1" noChangeArrowheads="1"/>
          </p:cNvPicPr>
          <p:nvPr/>
        </p:nvPicPr>
        <p:blipFill>
          <a:blip r:embed="rId2" cstate="email"/>
          <a:srcRect/>
          <a:stretch>
            <a:fillRect/>
          </a:stretch>
        </p:blipFill>
        <p:spPr bwMode="auto">
          <a:xfrm>
            <a:off x="557213" y="1556792"/>
            <a:ext cx="8029575"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ChangeArrowheads="1"/>
          </p:cNvSpPr>
          <p:nvPr/>
        </p:nvSpPr>
        <p:spPr bwMode="auto">
          <a:xfrm>
            <a:off x="2209800" y="381000"/>
            <a:ext cx="5029200" cy="685800"/>
          </a:xfrm>
          <a:prstGeom prst="rect">
            <a:avLst/>
          </a:prstGeom>
          <a:noFill/>
          <a:ln w="9525">
            <a:noFill/>
            <a:miter lim="800000"/>
            <a:headEnd/>
            <a:tailEnd/>
          </a:ln>
          <a:effectLst/>
        </p:spPr>
        <p:txBody>
          <a:bodyPr anchor="b"/>
          <a:lstStyle/>
          <a:p>
            <a:r>
              <a:rPr lang="en-US" altLang="ko-KR" sz="3600" b="1" dirty="0">
                <a:latin typeface="Times New Roman" pitchFamily="18" charset="0"/>
              </a:rPr>
              <a:t>Norwood Procedure (3)</a:t>
            </a:r>
          </a:p>
        </p:txBody>
      </p:sp>
      <p:sp>
        <p:nvSpPr>
          <p:cNvPr id="589829" name="Rectangle 5"/>
          <p:cNvSpPr>
            <a:spLocks noChangeArrowheads="1"/>
          </p:cNvSpPr>
          <p:nvPr/>
        </p:nvSpPr>
        <p:spPr bwMode="auto">
          <a:xfrm>
            <a:off x="5606553" y="6207695"/>
            <a:ext cx="2079031" cy="461665"/>
          </a:xfrm>
          <a:prstGeom prst="rect">
            <a:avLst/>
          </a:prstGeom>
          <a:noFill/>
          <a:ln w="12700">
            <a:noFill/>
            <a:miter lim="800000"/>
            <a:headEnd/>
            <a:tailEnd/>
          </a:ln>
          <a:effectLst/>
        </p:spPr>
        <p:txBody>
          <a:bodyPr wrap="none">
            <a:spAutoFit/>
          </a:bodyPr>
          <a:lstStyle/>
          <a:p>
            <a:pPr algn="ctr" latinLnBrk="0"/>
            <a:r>
              <a:rPr lang="en-US" altLang="ko-KR" sz="2400">
                <a:latin typeface="Times New Roman" pitchFamily="18" charset="0"/>
                <a:ea typeface="돋움" pitchFamily="50" charset="-127"/>
                <a:cs typeface="Times New Roman" pitchFamily="18" charset="0"/>
              </a:rPr>
              <a:t>RV-PA Conduit</a:t>
            </a:r>
          </a:p>
        </p:txBody>
      </p:sp>
      <p:sp>
        <p:nvSpPr>
          <p:cNvPr id="589830" name="Rectangle 6"/>
          <p:cNvSpPr>
            <a:spLocks noChangeArrowheads="1"/>
          </p:cNvSpPr>
          <p:nvPr/>
        </p:nvSpPr>
        <p:spPr bwMode="auto">
          <a:xfrm>
            <a:off x="1720266" y="6142607"/>
            <a:ext cx="1315617" cy="461665"/>
          </a:xfrm>
          <a:prstGeom prst="rect">
            <a:avLst/>
          </a:prstGeom>
          <a:noFill/>
          <a:ln w="12700">
            <a:noFill/>
            <a:miter lim="800000"/>
            <a:headEnd/>
            <a:tailEnd/>
          </a:ln>
          <a:effectLst/>
        </p:spPr>
        <p:txBody>
          <a:bodyPr wrap="none">
            <a:spAutoFit/>
          </a:bodyPr>
          <a:lstStyle/>
          <a:p>
            <a:pPr algn="ctr" latinLnBrk="0"/>
            <a:r>
              <a:rPr lang="en-US" altLang="ko-KR" sz="2400" dirty="0">
                <a:latin typeface="Times New Roman" pitchFamily="18" charset="0"/>
                <a:ea typeface="돋움" pitchFamily="50" charset="-127"/>
                <a:cs typeface="Times New Roman" pitchFamily="18" charset="0"/>
              </a:rPr>
              <a:t>BT shunt</a:t>
            </a:r>
          </a:p>
        </p:txBody>
      </p:sp>
      <p:pic>
        <p:nvPicPr>
          <p:cNvPr id="589831" name="Picture 7"/>
          <p:cNvPicPr>
            <a:picLocks noChangeAspect="1" noChangeArrowheads="1"/>
          </p:cNvPicPr>
          <p:nvPr/>
        </p:nvPicPr>
        <p:blipFill>
          <a:blip r:embed="rId3" cstate="email"/>
          <a:srcRect/>
          <a:stretch>
            <a:fillRect/>
          </a:stretch>
        </p:blipFill>
        <p:spPr bwMode="auto">
          <a:xfrm>
            <a:off x="585788" y="1758280"/>
            <a:ext cx="7972425"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685800" y="44624"/>
            <a:ext cx="7772400" cy="1143000"/>
          </a:xfrm>
        </p:spPr>
        <p:txBody>
          <a:bodyPr/>
          <a:lstStyle/>
          <a:p>
            <a:r>
              <a:rPr lang="en-US" altLang="ko-KR" b="1" dirty="0" smtClean="0">
                <a:solidFill>
                  <a:schemeClr val="tx1"/>
                </a:solidFill>
                <a:latin typeface="Times New Roman" pitchFamily="18" charset="0"/>
              </a:rPr>
              <a:t>BT shunt in Norwood</a:t>
            </a:r>
          </a:p>
        </p:txBody>
      </p:sp>
      <p:sp>
        <p:nvSpPr>
          <p:cNvPr id="628739" name="Rectangle 3"/>
          <p:cNvSpPr>
            <a:spLocks noGrp="1" noChangeArrowheads="1"/>
          </p:cNvSpPr>
          <p:nvPr>
            <p:ph type="body" idx="1"/>
          </p:nvPr>
        </p:nvSpPr>
        <p:spPr>
          <a:xfrm>
            <a:off x="757808" y="1772816"/>
            <a:ext cx="7630616" cy="4752528"/>
          </a:xfrm>
        </p:spPr>
        <p:txBody>
          <a:bodyPr/>
          <a:lstStyle/>
          <a:p>
            <a:pPr algn="just">
              <a:lnSpc>
                <a:spcPct val="150000"/>
              </a:lnSpc>
            </a:pPr>
            <a:r>
              <a:rPr lang="en-US" altLang="ko-KR" sz="2400" dirty="0" smtClean="0">
                <a:latin typeface="Times New Roman" pitchFamily="18" charset="0"/>
              </a:rPr>
              <a:t>BT shunt provides continuous forward flow to PA during both systole and diastole, causing diastolic retrograde flow in descending aorta and coronary arteries.</a:t>
            </a:r>
          </a:p>
          <a:p>
            <a:pPr algn="just">
              <a:lnSpc>
                <a:spcPct val="150000"/>
              </a:lnSpc>
            </a:pPr>
            <a:r>
              <a:rPr lang="en-US" altLang="ko-KR" sz="2400" dirty="0" smtClean="0">
                <a:latin typeface="Times New Roman" pitchFamily="18" charset="0"/>
              </a:rPr>
              <a:t>Because coronary blood flow occurs primarily during diastole, “coronary steal” may cause myocardial ischemia and circulatory instability, which in turn may lead to death in hospital or during the period between Norwood procedure and stage II.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685800" y="44624"/>
            <a:ext cx="7772400" cy="1143000"/>
          </a:xfrm>
        </p:spPr>
        <p:txBody>
          <a:bodyPr/>
          <a:lstStyle/>
          <a:p>
            <a:r>
              <a:rPr lang="en-US" altLang="ko-KR" b="1" dirty="0" smtClean="0">
                <a:solidFill>
                  <a:schemeClr val="tx1"/>
                </a:solidFill>
                <a:latin typeface="Times New Roman" pitchFamily="18" charset="0"/>
              </a:rPr>
              <a:t>BT shunt in Norwood</a:t>
            </a:r>
          </a:p>
        </p:txBody>
      </p:sp>
      <p:sp>
        <p:nvSpPr>
          <p:cNvPr id="628739" name="Rectangle 3"/>
          <p:cNvSpPr>
            <a:spLocks noGrp="1" noChangeArrowheads="1"/>
          </p:cNvSpPr>
          <p:nvPr>
            <p:ph type="body" idx="1"/>
          </p:nvPr>
        </p:nvSpPr>
        <p:spPr>
          <a:xfrm>
            <a:off x="613792" y="1772816"/>
            <a:ext cx="8134672" cy="4752528"/>
          </a:xfrm>
        </p:spPr>
        <p:txBody>
          <a:bodyPr/>
          <a:lstStyle/>
          <a:p>
            <a:r>
              <a:rPr lang="en-US" altLang="ko-KR" sz="2400" dirty="0" smtClean="0">
                <a:latin typeface="Times New Roman" pitchFamily="18" charset="0"/>
              </a:rPr>
              <a:t>Ventricular dysfunction</a:t>
            </a:r>
          </a:p>
          <a:p>
            <a:pPr lvl="1"/>
            <a:r>
              <a:rPr lang="en-US" altLang="ko-KR" sz="2000" dirty="0" smtClean="0">
                <a:latin typeface="Times New Roman" pitchFamily="18" charset="0"/>
              </a:rPr>
              <a:t>Postoperative coronary artery steal and decreased diastolic blood flow</a:t>
            </a:r>
          </a:p>
          <a:p>
            <a:r>
              <a:rPr lang="en-US" altLang="ko-KR" sz="2400" dirty="0" smtClean="0">
                <a:latin typeface="Times New Roman" pitchFamily="18" charset="0"/>
              </a:rPr>
              <a:t>Volume overload and ventricular dilatation by pulmonary overflow</a:t>
            </a:r>
          </a:p>
          <a:p>
            <a:r>
              <a:rPr lang="en-US" altLang="ko-KR" sz="2400" dirty="0" err="1" smtClean="0">
                <a:latin typeface="Times New Roman" pitchFamily="18" charset="0"/>
              </a:rPr>
              <a:t>Decompensation</a:t>
            </a:r>
            <a:r>
              <a:rPr lang="en-US" altLang="ko-KR" sz="2400" dirty="0" smtClean="0">
                <a:latin typeface="Times New Roman" pitchFamily="18" charset="0"/>
              </a:rPr>
              <a:t> by vicious cycle</a:t>
            </a:r>
          </a:p>
          <a:p>
            <a:pPr lvl="1"/>
            <a:r>
              <a:rPr lang="en-US" altLang="ko-KR" sz="2000" dirty="0" smtClean="0">
                <a:latin typeface="Times New Roman" pitchFamily="18" charset="0"/>
              </a:rPr>
              <a:t>Low cardiac output syndrome, Hemodynamic instability by ventricular dysfunction, possibility of mortality</a:t>
            </a:r>
          </a:p>
          <a:p>
            <a:r>
              <a:rPr lang="en-US" altLang="ko-KR" sz="2400" dirty="0" smtClean="0">
                <a:latin typeface="Times New Roman" pitchFamily="18" charset="0"/>
              </a:rPr>
              <a:t>VAD assist</a:t>
            </a:r>
            <a:r>
              <a:rPr lang="ko-KR" altLang="en-US" sz="2400" dirty="0" smtClean="0">
                <a:latin typeface="Times New Roman" pitchFamily="18" charset="0"/>
              </a:rPr>
              <a:t> </a:t>
            </a:r>
          </a:p>
          <a:p>
            <a:pPr lvl="1"/>
            <a:r>
              <a:rPr lang="en-US" altLang="ko-KR" sz="2000" dirty="0" smtClean="0">
                <a:latin typeface="Times New Roman" pitchFamily="18" charset="0"/>
              </a:rPr>
              <a:t>CO increase</a:t>
            </a:r>
          </a:p>
          <a:p>
            <a:pPr lvl="1"/>
            <a:r>
              <a:rPr lang="en-US" altLang="ko-KR" sz="2000" dirty="0" err="1" smtClean="0">
                <a:latin typeface="Times New Roman" pitchFamily="18" charset="0"/>
              </a:rPr>
              <a:t>Qp:Qs</a:t>
            </a:r>
            <a:r>
              <a:rPr lang="en-US" altLang="ko-KR" sz="2000" dirty="0" smtClean="0">
                <a:latin typeface="Times New Roman" pitchFamily="18" charset="0"/>
              </a:rPr>
              <a:t> balance</a:t>
            </a:r>
          </a:p>
          <a:p>
            <a:pPr lvl="1"/>
            <a:r>
              <a:rPr lang="en-US" altLang="ko-KR" sz="2000" dirty="0" smtClean="0">
                <a:latin typeface="Times New Roman" pitchFamily="18" charset="0"/>
              </a:rPr>
              <a:t>Improve hypoxia</a:t>
            </a:r>
          </a:p>
          <a:p>
            <a:pPr lvl="1"/>
            <a:r>
              <a:rPr lang="en-US" altLang="ko-KR" sz="2000" dirty="0" smtClean="0">
                <a:latin typeface="Times New Roman" pitchFamily="18" charset="0"/>
              </a:rPr>
              <a:t>Improve postoperative hemodynamic course and mortality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685800" y="44624"/>
            <a:ext cx="7772400" cy="1143000"/>
          </a:xfrm>
        </p:spPr>
        <p:txBody>
          <a:bodyPr/>
          <a:lstStyle/>
          <a:p>
            <a:r>
              <a:rPr lang="en-US" altLang="ko-KR" b="1" dirty="0" smtClean="0">
                <a:solidFill>
                  <a:schemeClr val="tx1"/>
                </a:solidFill>
                <a:latin typeface="Times New Roman" pitchFamily="18" charset="0"/>
              </a:rPr>
              <a:t>RV-PA shunt in Norwood</a:t>
            </a:r>
          </a:p>
        </p:txBody>
      </p:sp>
      <p:sp>
        <p:nvSpPr>
          <p:cNvPr id="628739" name="Rectangle 3"/>
          <p:cNvSpPr>
            <a:spLocks noGrp="1" noChangeArrowheads="1"/>
          </p:cNvSpPr>
          <p:nvPr>
            <p:ph type="body" idx="1"/>
          </p:nvPr>
        </p:nvSpPr>
        <p:spPr>
          <a:xfrm>
            <a:off x="469776" y="1772816"/>
            <a:ext cx="8206680" cy="4752528"/>
          </a:xfrm>
        </p:spPr>
        <p:txBody>
          <a:bodyPr/>
          <a:lstStyle/>
          <a:p>
            <a:pPr algn="just">
              <a:lnSpc>
                <a:spcPct val="150000"/>
              </a:lnSpc>
            </a:pPr>
            <a:r>
              <a:rPr lang="en-US" altLang="ko-KR" sz="2400" dirty="0" smtClean="0">
                <a:latin typeface="Times New Roman" pitchFamily="18" charset="0"/>
              </a:rPr>
              <a:t>Theoretical advantage of RV-PA shunt</a:t>
            </a:r>
          </a:p>
          <a:p>
            <a:pPr lvl="1" algn="just">
              <a:lnSpc>
                <a:spcPct val="150000"/>
              </a:lnSpc>
            </a:pPr>
            <a:r>
              <a:rPr lang="en-US" altLang="ko-KR" sz="2000" dirty="0" smtClean="0">
                <a:latin typeface="Times New Roman" pitchFamily="18" charset="0"/>
              </a:rPr>
              <a:t>elimination of diastolic runoff, reducing the potential for coronary steal, which may thus lead to a lower </a:t>
            </a:r>
            <a:r>
              <a:rPr lang="en-US" altLang="ko-KR" sz="2000" dirty="0" err="1" smtClean="0">
                <a:latin typeface="Times New Roman" pitchFamily="18" charset="0"/>
              </a:rPr>
              <a:t>perioperative</a:t>
            </a:r>
            <a:r>
              <a:rPr lang="en-US" altLang="ko-KR" sz="2000" dirty="0" smtClean="0">
                <a:latin typeface="Times New Roman" pitchFamily="18" charset="0"/>
              </a:rPr>
              <a:t> and </a:t>
            </a:r>
            <a:r>
              <a:rPr lang="en-US" altLang="ko-KR" sz="2000" dirty="0" err="1" smtClean="0">
                <a:latin typeface="Times New Roman" pitchFamily="18" charset="0"/>
              </a:rPr>
              <a:t>interstage</a:t>
            </a:r>
            <a:r>
              <a:rPr lang="en-US" altLang="ko-KR" sz="2000" dirty="0" smtClean="0">
                <a:latin typeface="Times New Roman" pitchFamily="18" charset="0"/>
              </a:rPr>
              <a:t> mortality.</a:t>
            </a:r>
          </a:p>
          <a:p>
            <a:pPr algn="just">
              <a:lnSpc>
                <a:spcPct val="150000"/>
              </a:lnSpc>
            </a:pPr>
            <a:r>
              <a:rPr lang="en-US" altLang="ko-KR" sz="2400" dirty="0" smtClean="0">
                <a:latin typeface="Times New Roman" pitchFamily="18" charset="0"/>
              </a:rPr>
              <a:t>Potential disadvantages</a:t>
            </a:r>
          </a:p>
          <a:p>
            <a:pPr lvl="1" algn="just">
              <a:lnSpc>
                <a:spcPct val="150000"/>
              </a:lnSpc>
            </a:pPr>
            <a:r>
              <a:rPr lang="en-US" altLang="ko-KR" sz="2000" dirty="0" smtClean="0">
                <a:latin typeface="Times New Roman" pitchFamily="18" charset="0"/>
              </a:rPr>
              <a:t>negative effect on RV function, arrhythmias or aneurysm formation related to </a:t>
            </a:r>
            <a:r>
              <a:rPr lang="en-US" altLang="ko-KR" sz="2000" dirty="0" err="1" smtClean="0">
                <a:latin typeface="Times New Roman" pitchFamily="18" charset="0"/>
              </a:rPr>
              <a:t>ventriculotomy</a:t>
            </a:r>
            <a:r>
              <a:rPr lang="en-US" altLang="ko-KR" sz="2000" dirty="0" smtClean="0">
                <a:latin typeface="Times New Roman" pitchFamily="18" charset="0"/>
              </a:rPr>
              <a:t>, additional volume load due to regurgitation from </a:t>
            </a:r>
            <a:r>
              <a:rPr lang="en-US" altLang="ko-KR" sz="2000" dirty="0" err="1" smtClean="0">
                <a:latin typeface="Times New Roman" pitchFamily="18" charset="0"/>
              </a:rPr>
              <a:t>nonvalved</a:t>
            </a:r>
            <a:r>
              <a:rPr lang="en-US" altLang="ko-KR" sz="2000" dirty="0" smtClean="0">
                <a:latin typeface="Times New Roman" pitchFamily="18" charset="0"/>
              </a:rPr>
              <a:t> RV-PA shunt, impaired growth of pulmonary artery, and need for earlier stage II procedure.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107504" y="1844824"/>
            <a:ext cx="8928992" cy="4114800"/>
          </a:xfrm>
        </p:spPr>
        <p:txBody>
          <a:bodyPr/>
          <a:lstStyle/>
          <a:p>
            <a:pPr>
              <a:lnSpc>
                <a:spcPct val="110000"/>
              </a:lnSpc>
            </a:pPr>
            <a:r>
              <a:rPr lang="en-US" altLang="ko-KR" sz="2400" dirty="0" smtClean="0">
                <a:latin typeface="Times New Roman" pitchFamily="18" charset="0"/>
                <a:cs typeface="Times New Roman" pitchFamily="18" charset="0"/>
              </a:rPr>
              <a:t>Advantage</a:t>
            </a:r>
          </a:p>
          <a:p>
            <a:pPr lvl="1">
              <a:lnSpc>
                <a:spcPct val="110000"/>
              </a:lnSpc>
            </a:pPr>
            <a:r>
              <a:rPr lang="en-US" altLang="ko-KR" sz="2000" dirty="0" smtClean="0">
                <a:latin typeface="Times New Roman" pitchFamily="18" charset="0"/>
              </a:rPr>
              <a:t>Maintain better ventricular function, better tolerance for pulmonary overflow</a:t>
            </a:r>
          </a:p>
          <a:p>
            <a:pPr lvl="2"/>
            <a:r>
              <a:rPr lang="en-US" altLang="ko-KR" sz="1800" dirty="0" smtClean="0">
                <a:latin typeface="Times New Roman" pitchFamily="18" charset="0"/>
              </a:rPr>
              <a:t>Postoperative high coronary perfusion pressure</a:t>
            </a:r>
          </a:p>
          <a:p>
            <a:pPr lvl="2"/>
            <a:r>
              <a:rPr lang="en-US" altLang="ko-KR" sz="1800" dirty="0" smtClean="0">
                <a:latin typeface="Times New Roman" pitchFamily="18" charset="0"/>
              </a:rPr>
              <a:t>Avoid coronary artery steal and decreased diastolic blood flow</a:t>
            </a:r>
            <a:endParaRPr lang="en-US" altLang="ko-KR" sz="1400" dirty="0" smtClean="0">
              <a:latin typeface="Times New Roman" pitchFamily="18" charset="0"/>
            </a:endParaRPr>
          </a:p>
          <a:p>
            <a:pPr lvl="1"/>
            <a:r>
              <a:rPr lang="en-US" altLang="ko-KR" sz="2000" dirty="0" smtClean="0">
                <a:latin typeface="Times New Roman" pitchFamily="18" charset="0"/>
              </a:rPr>
              <a:t>Better postoperative course</a:t>
            </a:r>
          </a:p>
          <a:p>
            <a:pPr lvl="1"/>
            <a:r>
              <a:rPr lang="en-US" altLang="ko-KR" sz="2000" dirty="0" smtClean="0">
                <a:latin typeface="Times New Roman" pitchFamily="18" charset="0"/>
                <a:cs typeface="Times New Roman" pitchFamily="18" charset="0"/>
              </a:rPr>
              <a:t>Greater resistance to physiologic insults such as cardiopulmonary arrest</a:t>
            </a:r>
          </a:p>
          <a:p>
            <a:pPr lvl="1"/>
            <a:r>
              <a:rPr lang="en-US" altLang="ko-KR" sz="2000" dirty="0" smtClean="0">
                <a:latin typeface="Times New Roman" pitchFamily="18" charset="0"/>
                <a:cs typeface="Times New Roman" pitchFamily="18" charset="0"/>
              </a:rPr>
              <a:t>Lower risk of graft thrombosis</a:t>
            </a:r>
          </a:p>
          <a:p>
            <a:pPr lvl="1"/>
            <a:r>
              <a:rPr lang="en-US" altLang="ko-KR" sz="2000" dirty="0" smtClean="0">
                <a:latin typeface="Times New Roman" pitchFamily="18" charset="0"/>
              </a:rPr>
              <a:t>Less operative mortality</a:t>
            </a:r>
          </a:p>
          <a:p>
            <a:pPr lvl="1"/>
            <a:r>
              <a:rPr lang="en-US" altLang="ko-KR" sz="2000" dirty="0" smtClean="0">
                <a:latin typeface="Times New Roman" pitchFamily="18" charset="0"/>
              </a:rPr>
              <a:t>Less </a:t>
            </a:r>
            <a:r>
              <a:rPr lang="en-US" altLang="ko-KR" sz="2000" dirty="0" err="1" smtClean="0">
                <a:latin typeface="Times New Roman" pitchFamily="18" charset="0"/>
              </a:rPr>
              <a:t>interstage</a:t>
            </a:r>
            <a:r>
              <a:rPr lang="en-US" altLang="ko-KR" sz="2000" dirty="0" smtClean="0">
                <a:latin typeface="Times New Roman" pitchFamily="18" charset="0"/>
              </a:rPr>
              <a:t> mortality</a:t>
            </a:r>
          </a:p>
          <a:p>
            <a:pPr lvl="1">
              <a:lnSpc>
                <a:spcPct val="110000"/>
              </a:lnSpc>
            </a:pPr>
            <a:r>
              <a:rPr lang="en-US" altLang="ko-KR" sz="2000" dirty="0" smtClean="0">
                <a:latin typeface="Times New Roman" pitchFamily="18" charset="0"/>
                <a:cs typeface="Times New Roman" pitchFamily="18" charset="0"/>
              </a:rPr>
              <a:t>Better in low birth weight babies</a:t>
            </a:r>
          </a:p>
          <a:p>
            <a:pPr lvl="1">
              <a:lnSpc>
                <a:spcPct val="110000"/>
              </a:lnSpc>
            </a:pPr>
            <a:r>
              <a:rPr lang="en-US" altLang="ko-KR" sz="2000" dirty="0" smtClean="0">
                <a:latin typeface="Times New Roman" pitchFamily="18" charset="0"/>
                <a:cs typeface="Times New Roman" pitchFamily="18" charset="0"/>
              </a:rPr>
              <a:t>Better at smaller center</a:t>
            </a:r>
          </a:p>
          <a:p>
            <a:pPr lvl="1"/>
            <a:endParaRPr lang="en-US" altLang="ko-KR" sz="2000" dirty="0" smtClean="0">
              <a:latin typeface="Times New Roman" pitchFamily="18" charset="0"/>
              <a:cs typeface="Times New Roman" pitchFamily="18" charset="0"/>
            </a:endParaRPr>
          </a:p>
        </p:txBody>
      </p:sp>
      <p:sp>
        <p:nvSpPr>
          <p:cNvPr id="7" name="Rectangle 2"/>
          <p:cNvSpPr>
            <a:spLocks noGrp="1" noChangeArrowheads="1"/>
          </p:cNvSpPr>
          <p:nvPr>
            <p:ph type="title"/>
          </p:nvPr>
        </p:nvSpPr>
        <p:spPr>
          <a:xfrm>
            <a:off x="685800" y="44624"/>
            <a:ext cx="7772400" cy="1143000"/>
          </a:xfrm>
        </p:spPr>
        <p:txBody>
          <a:bodyPr/>
          <a:lstStyle/>
          <a:p>
            <a:r>
              <a:rPr lang="en-US" altLang="ko-KR" b="1" dirty="0" smtClean="0">
                <a:solidFill>
                  <a:schemeClr val="tx1"/>
                </a:solidFill>
                <a:latin typeface="Times New Roman" pitchFamily="18" charset="0"/>
              </a:rPr>
              <a:t>RV-PA shunt in Norwood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467544" y="1844824"/>
            <a:ext cx="7772400" cy="4114800"/>
          </a:xfrm>
        </p:spPr>
        <p:txBody>
          <a:bodyPr/>
          <a:lstStyle/>
          <a:p>
            <a:pPr>
              <a:lnSpc>
                <a:spcPct val="120000"/>
              </a:lnSpc>
            </a:pPr>
            <a:r>
              <a:rPr lang="en-US" altLang="ko-KR" sz="2400" dirty="0" smtClean="0">
                <a:latin typeface="Times New Roman" pitchFamily="18" charset="0"/>
                <a:cs typeface="Times New Roman" pitchFamily="18" charset="0"/>
              </a:rPr>
              <a:t>Disadvantage</a:t>
            </a:r>
          </a:p>
          <a:p>
            <a:pPr lvl="1">
              <a:lnSpc>
                <a:spcPct val="120000"/>
              </a:lnSpc>
            </a:pPr>
            <a:r>
              <a:rPr lang="en-US" altLang="ko-KR" sz="2000" dirty="0" smtClean="0">
                <a:latin typeface="Times New Roman" pitchFamily="18" charset="0"/>
                <a:cs typeface="Times New Roman" pitchFamily="18" charset="0"/>
              </a:rPr>
              <a:t>RV incision, RV </a:t>
            </a:r>
            <a:r>
              <a:rPr lang="en-US" altLang="ko-KR" sz="2000" dirty="0" err="1" smtClean="0">
                <a:latin typeface="Times New Roman" pitchFamily="18" charset="0"/>
                <a:cs typeface="Times New Roman" pitchFamily="18" charset="0"/>
              </a:rPr>
              <a:t>volumeload</a:t>
            </a:r>
            <a:r>
              <a:rPr lang="en-US" altLang="ko-KR" sz="2000" dirty="0" smtClean="0">
                <a:latin typeface="Times New Roman" pitchFamily="18" charset="0"/>
                <a:cs typeface="Times New Roman" pitchFamily="18" charset="0"/>
              </a:rPr>
              <a:t> → TR, ↓ PA growth</a:t>
            </a:r>
          </a:p>
          <a:p>
            <a:pPr lvl="1">
              <a:lnSpc>
                <a:spcPct val="120000"/>
              </a:lnSpc>
            </a:pPr>
            <a:r>
              <a:rPr lang="en-US" altLang="ko-KR" sz="2000" dirty="0" err="1" smtClean="0">
                <a:latin typeface="Times New Roman" pitchFamily="18" charset="0"/>
                <a:cs typeface="Times New Roman" pitchFamily="18" charset="0"/>
              </a:rPr>
              <a:t>Ventriculotomy</a:t>
            </a:r>
            <a:r>
              <a:rPr lang="en-US" altLang="ko-KR" sz="2000" dirty="0" smtClean="0">
                <a:latin typeface="Times New Roman" pitchFamily="18" charset="0"/>
                <a:cs typeface="Times New Roman" pitchFamily="18" charset="0"/>
              </a:rPr>
              <a:t>, PI → Arrhythmia, Ventricular dysfunction</a:t>
            </a:r>
          </a:p>
          <a:p>
            <a:pPr lvl="1">
              <a:lnSpc>
                <a:spcPct val="120000"/>
              </a:lnSpc>
            </a:pPr>
            <a:r>
              <a:rPr lang="en-US" altLang="ko-KR" sz="2000" dirty="0" smtClean="0">
                <a:latin typeface="Times New Roman" pitchFamily="18" charset="0"/>
                <a:cs typeface="Times New Roman" pitchFamily="18" charset="0"/>
              </a:rPr>
              <a:t>Hypoxia</a:t>
            </a:r>
          </a:p>
          <a:p>
            <a:pPr lvl="2">
              <a:lnSpc>
                <a:spcPct val="120000"/>
              </a:lnSpc>
            </a:pPr>
            <a:r>
              <a:rPr lang="en-US" altLang="ko-KR" sz="2000" dirty="0" smtClean="0">
                <a:latin typeface="Times New Roman" pitchFamily="18" charset="0"/>
                <a:cs typeface="Times New Roman" pitchFamily="18" charset="0"/>
              </a:rPr>
              <a:t>Postoperative ventilator care</a:t>
            </a:r>
          </a:p>
          <a:p>
            <a:pPr lvl="3">
              <a:lnSpc>
                <a:spcPct val="120000"/>
              </a:lnSpc>
            </a:pPr>
            <a:r>
              <a:rPr lang="en-US" altLang="ko-KR" dirty="0" smtClean="0">
                <a:latin typeface="Times New Roman" pitchFamily="18" charset="0"/>
                <a:cs typeface="Times New Roman" pitchFamily="18" charset="0"/>
              </a:rPr>
              <a:t>Requirement for high FiO2 </a:t>
            </a:r>
          </a:p>
          <a:p>
            <a:pPr lvl="3">
              <a:lnSpc>
                <a:spcPct val="120000"/>
              </a:lnSpc>
            </a:pPr>
            <a:r>
              <a:rPr lang="en-US" altLang="ko-KR" dirty="0" smtClean="0">
                <a:latin typeface="Times New Roman" pitchFamily="18" charset="0"/>
                <a:cs typeface="Times New Roman" pitchFamily="18" charset="0"/>
              </a:rPr>
              <a:t>Requirement for large minute ventilation </a:t>
            </a:r>
          </a:p>
          <a:p>
            <a:pPr lvl="2">
              <a:lnSpc>
                <a:spcPct val="120000"/>
              </a:lnSpc>
            </a:pPr>
            <a:r>
              <a:rPr lang="en-US" altLang="ko-KR" sz="2000" dirty="0" smtClean="0">
                <a:latin typeface="Times New Roman" pitchFamily="18" charset="0"/>
                <a:cs typeface="Times New Roman" pitchFamily="18" charset="0"/>
              </a:rPr>
              <a:t>Conversion to BT shunt for hypoxia</a:t>
            </a:r>
          </a:p>
          <a:p>
            <a:pPr lvl="2">
              <a:lnSpc>
                <a:spcPct val="120000"/>
              </a:lnSpc>
            </a:pPr>
            <a:r>
              <a:rPr lang="en-US" altLang="ko-KR" sz="2000" dirty="0" smtClean="0">
                <a:latin typeface="Times New Roman" pitchFamily="18" charset="0"/>
                <a:cs typeface="Times New Roman" pitchFamily="18" charset="0"/>
              </a:rPr>
              <a:t>Earlier 2nd stage operation for hypoxia</a:t>
            </a:r>
          </a:p>
          <a:p>
            <a:pPr lvl="1">
              <a:lnSpc>
                <a:spcPct val="120000"/>
              </a:lnSpc>
            </a:pPr>
            <a:r>
              <a:rPr lang="en-US" altLang="ko-KR" sz="2000" dirty="0" smtClean="0">
                <a:latin typeface="Times New Roman" pitchFamily="18" charset="0"/>
                <a:cs typeface="Times New Roman" pitchFamily="18" charset="0"/>
              </a:rPr>
              <a:t>Possibility of sudden death</a:t>
            </a:r>
          </a:p>
        </p:txBody>
      </p:sp>
      <p:sp>
        <p:nvSpPr>
          <p:cNvPr id="7" name="Rectangle 2"/>
          <p:cNvSpPr>
            <a:spLocks noGrp="1" noChangeArrowheads="1"/>
          </p:cNvSpPr>
          <p:nvPr>
            <p:ph type="title"/>
          </p:nvPr>
        </p:nvSpPr>
        <p:spPr>
          <a:xfrm>
            <a:off x="685800" y="44624"/>
            <a:ext cx="7772400" cy="1143000"/>
          </a:xfrm>
        </p:spPr>
        <p:txBody>
          <a:bodyPr/>
          <a:lstStyle/>
          <a:p>
            <a:r>
              <a:rPr lang="en-US" altLang="ko-KR" b="1" dirty="0" smtClean="0">
                <a:solidFill>
                  <a:schemeClr val="tx1"/>
                </a:solidFill>
                <a:latin typeface="Times New Roman" pitchFamily="18" charset="0"/>
              </a:rPr>
              <a:t>RV-PA shunt in Norwood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3243" y="1566291"/>
            <a:ext cx="4535700" cy="4212000"/>
          </a:xfrm>
          <a:prstGeom prst="rect">
            <a:avLst/>
          </a:prstGeom>
          <a:noFill/>
          <a:ln w="9525">
            <a:noFill/>
            <a:miter lim="800000"/>
            <a:headEnd/>
            <a:tailEnd/>
          </a:ln>
        </p:spPr>
      </p:pic>
      <p:pic>
        <p:nvPicPr>
          <p:cNvPr id="1028" name="Picture 4"/>
          <p:cNvPicPr>
            <a:picLocks noChangeAspect="1" noChangeArrowheads="1"/>
          </p:cNvPicPr>
          <p:nvPr/>
        </p:nvPicPr>
        <p:blipFill>
          <a:blip r:embed="rId3" cstate="email"/>
          <a:srcRect/>
          <a:stretch>
            <a:fillRect/>
          </a:stretch>
        </p:blipFill>
        <p:spPr bwMode="auto">
          <a:xfrm>
            <a:off x="4514907" y="1556792"/>
            <a:ext cx="4622926" cy="4212000"/>
          </a:xfrm>
          <a:prstGeom prst="rect">
            <a:avLst/>
          </a:prstGeom>
          <a:noFill/>
          <a:ln w="9525">
            <a:noFill/>
            <a:miter lim="800000"/>
            <a:headEnd/>
            <a:tailEnd/>
          </a:ln>
        </p:spPr>
      </p:pic>
      <p:sp>
        <p:nvSpPr>
          <p:cNvPr id="5" name="Rectangle 2"/>
          <p:cNvSpPr txBox="1">
            <a:spLocks noChangeArrowheads="1"/>
          </p:cNvSpPr>
          <p:nvPr/>
        </p:nvSpPr>
        <p:spPr>
          <a:xfrm>
            <a:off x="685800" y="44624"/>
            <a:ext cx="7772400" cy="1143000"/>
          </a:xfrm>
          <a:prstGeom prst="rect">
            <a:avLst/>
          </a:prstGeom>
        </p:spPr>
        <p:txBody>
          <a:body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altLang="ko-KR" sz="4400" b="1" i="0" u="none" strike="noStrike" kern="0" cap="none" spc="0" normalizeH="0" baseline="0" noProof="0" dirty="0" smtClean="0">
                <a:ln>
                  <a:noFill/>
                </a:ln>
                <a:solidFill>
                  <a:schemeClr val="tx1"/>
                </a:solidFill>
                <a:effectLst/>
                <a:uLnTx/>
                <a:uFillTx/>
                <a:latin typeface="Times New Roman" pitchFamily="18" charset="0"/>
                <a:ea typeface="+mj-ea"/>
                <a:cs typeface="+mj-cs"/>
              </a:rPr>
              <a:t>BT </a:t>
            </a:r>
            <a:r>
              <a:rPr kumimoji="1" lang="en-US" altLang="ko-KR" sz="4400" b="1" i="0" u="none" strike="noStrike" kern="0" cap="none" spc="0" normalizeH="0" baseline="0" noProof="0" dirty="0" err="1" smtClean="0">
                <a:ln>
                  <a:noFill/>
                </a:ln>
                <a:solidFill>
                  <a:schemeClr val="tx1"/>
                </a:solidFill>
                <a:effectLst/>
                <a:uLnTx/>
                <a:uFillTx/>
                <a:latin typeface="Times New Roman" pitchFamily="18" charset="0"/>
                <a:ea typeface="+mj-ea"/>
                <a:cs typeface="+mj-cs"/>
              </a:rPr>
              <a:t>vs</a:t>
            </a:r>
            <a:r>
              <a:rPr kumimoji="1" lang="en-US" altLang="ko-KR" sz="4400" b="1" i="0" u="none" strike="noStrike" kern="0" cap="none" spc="0" normalizeH="0" baseline="0" noProof="0" dirty="0" smtClean="0">
                <a:ln>
                  <a:noFill/>
                </a:ln>
                <a:solidFill>
                  <a:schemeClr val="tx1"/>
                </a:solidFill>
                <a:effectLst/>
                <a:uLnTx/>
                <a:uFillTx/>
                <a:latin typeface="Times New Roman" pitchFamily="18" charset="0"/>
                <a:ea typeface="+mj-ea"/>
                <a:cs typeface="+mj-cs"/>
              </a:rPr>
              <a:t> RV-PA Shunt </a:t>
            </a:r>
          </a:p>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altLang="ko-KR" sz="4400" b="1" i="0" u="none" strike="noStrike" kern="0" cap="none" spc="0" normalizeH="0" baseline="0" noProof="0" dirty="0" smtClean="0">
                <a:ln>
                  <a:noFill/>
                </a:ln>
                <a:solidFill>
                  <a:schemeClr val="tx1"/>
                </a:solidFill>
                <a:effectLst/>
                <a:uLnTx/>
                <a:uFillTx/>
                <a:latin typeface="Times New Roman" pitchFamily="18" charset="0"/>
                <a:ea typeface="+mj-ea"/>
                <a:cs typeface="+mj-cs"/>
              </a:rPr>
              <a:t>in Norwood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685800" y="116632"/>
            <a:ext cx="7772400" cy="1143000"/>
          </a:xfrm>
        </p:spPr>
        <p:txBody>
          <a:bodyPr/>
          <a:lstStyle/>
          <a:p>
            <a:r>
              <a:rPr lang="en-US" altLang="ko-KR" b="1" dirty="0" err="1" smtClean="0">
                <a:solidFill>
                  <a:schemeClr val="tx1"/>
                </a:solidFill>
                <a:latin typeface="Times New Roman" pitchFamily="18" charset="0"/>
              </a:rPr>
              <a:t>Perioperative</a:t>
            </a:r>
            <a:r>
              <a:rPr lang="en-US" altLang="ko-KR" b="1" dirty="0" smtClean="0">
                <a:solidFill>
                  <a:schemeClr val="tx1"/>
                </a:solidFill>
                <a:latin typeface="Times New Roman" pitchFamily="18" charset="0"/>
              </a:rPr>
              <a:t> </a:t>
            </a:r>
            <a:r>
              <a:rPr lang="en-US" altLang="ko-KR" b="1" dirty="0" err="1" smtClean="0">
                <a:solidFill>
                  <a:schemeClr val="tx1"/>
                </a:solidFill>
                <a:latin typeface="Times New Roman" pitchFamily="18" charset="0"/>
              </a:rPr>
              <a:t>Mx</a:t>
            </a:r>
            <a:r>
              <a:rPr lang="en-US" altLang="ko-KR" b="1" dirty="0" smtClean="0">
                <a:solidFill>
                  <a:schemeClr val="tx1"/>
                </a:solidFill>
                <a:latin typeface="Times New Roman" pitchFamily="18" charset="0"/>
              </a:rPr>
              <a:t> in Norwood</a:t>
            </a:r>
          </a:p>
        </p:txBody>
      </p:sp>
      <p:sp>
        <p:nvSpPr>
          <p:cNvPr id="629763" name="Rectangle 3"/>
          <p:cNvSpPr>
            <a:spLocks noGrp="1" noChangeArrowheads="1"/>
          </p:cNvSpPr>
          <p:nvPr>
            <p:ph type="body" idx="1"/>
          </p:nvPr>
        </p:nvSpPr>
        <p:spPr>
          <a:xfrm>
            <a:off x="323528" y="1628800"/>
            <a:ext cx="8568952" cy="4688160"/>
          </a:xfrm>
        </p:spPr>
        <p:txBody>
          <a:bodyPr/>
          <a:lstStyle/>
          <a:p>
            <a:r>
              <a:rPr lang="en-US" altLang="ko-KR" sz="2400" dirty="0" smtClean="0">
                <a:latin typeface="Times New Roman" pitchFamily="18" charset="0"/>
              </a:rPr>
              <a:t>Poor preoperative condition</a:t>
            </a:r>
          </a:p>
          <a:p>
            <a:r>
              <a:rPr lang="en-US" altLang="ko-KR" sz="2400" dirty="0" smtClean="0">
                <a:latin typeface="Times New Roman" pitchFamily="18" charset="0"/>
              </a:rPr>
              <a:t>Restrictive PFO, High fixed </a:t>
            </a:r>
            <a:r>
              <a:rPr lang="en-US" altLang="ko-KR" sz="2400" dirty="0" err="1" smtClean="0">
                <a:latin typeface="Times New Roman" pitchFamily="18" charset="0"/>
              </a:rPr>
              <a:t>Rp</a:t>
            </a:r>
            <a:endParaRPr lang="en-US" altLang="ko-KR" sz="2400" dirty="0" smtClean="0">
              <a:latin typeface="Times New Roman" pitchFamily="18" charset="0"/>
            </a:endParaRPr>
          </a:p>
          <a:p>
            <a:pPr lvl="1"/>
            <a:r>
              <a:rPr lang="en-US" altLang="ko-KR" sz="2000" dirty="0" smtClean="0">
                <a:latin typeface="Times New Roman" pitchFamily="18" charset="0"/>
              </a:rPr>
              <a:t>Preoperative balloon </a:t>
            </a:r>
            <a:r>
              <a:rPr lang="en-US" altLang="ko-KR" sz="2000" dirty="0" err="1" smtClean="0">
                <a:latin typeface="Times New Roman" pitchFamily="18" charset="0"/>
              </a:rPr>
              <a:t>atrial</a:t>
            </a:r>
            <a:r>
              <a:rPr lang="en-US" altLang="ko-KR" sz="2000" dirty="0" smtClean="0">
                <a:latin typeface="Times New Roman" pitchFamily="18" charset="0"/>
              </a:rPr>
              <a:t> </a:t>
            </a:r>
            <a:r>
              <a:rPr lang="en-US" altLang="ko-KR" sz="2000" dirty="0" err="1" smtClean="0">
                <a:latin typeface="Times New Roman" pitchFamily="18" charset="0"/>
              </a:rPr>
              <a:t>septostomy</a:t>
            </a:r>
            <a:endParaRPr lang="en-US" altLang="ko-KR" sz="2000" dirty="0" smtClean="0">
              <a:latin typeface="Times New Roman" pitchFamily="18" charset="0"/>
            </a:endParaRPr>
          </a:p>
          <a:p>
            <a:pPr lvl="1"/>
            <a:r>
              <a:rPr lang="en-US" altLang="ko-KR" sz="2000" dirty="0" smtClean="0">
                <a:latin typeface="Times New Roman" pitchFamily="18" charset="0"/>
              </a:rPr>
              <a:t>Wait for 48 hours to decrease PVR and improve preoperative condition before operation</a:t>
            </a:r>
          </a:p>
          <a:p>
            <a:r>
              <a:rPr lang="en-US" altLang="ko-KR" sz="2400" dirty="0" smtClean="0">
                <a:latin typeface="Times New Roman" pitchFamily="18" charset="0"/>
              </a:rPr>
              <a:t>VAD, ECMO assist to recover pulmonary function by decreasing PVR after operation</a:t>
            </a:r>
          </a:p>
          <a:p>
            <a:r>
              <a:rPr lang="en-US" altLang="ko-KR" sz="2400" dirty="0" smtClean="0">
                <a:latin typeface="Times New Roman" pitchFamily="18" charset="0"/>
              </a:rPr>
              <a:t>Postoperative </a:t>
            </a:r>
            <a:r>
              <a:rPr lang="en-US" altLang="ko-KR" sz="2400" dirty="0" err="1" smtClean="0">
                <a:latin typeface="Times New Roman" pitchFamily="18" charset="0"/>
              </a:rPr>
              <a:t>Mx</a:t>
            </a:r>
            <a:endParaRPr lang="en-US" altLang="ko-KR" sz="2400" dirty="0" smtClean="0">
              <a:latin typeface="Times New Roman" pitchFamily="18" charset="0"/>
            </a:endParaRPr>
          </a:p>
          <a:p>
            <a:pPr lvl="1"/>
            <a:r>
              <a:rPr lang="en-US" altLang="ko-KR" sz="2000" dirty="0" smtClean="0">
                <a:latin typeface="Times New Roman" pitchFamily="18" charset="0"/>
              </a:rPr>
              <a:t>Recommend to use </a:t>
            </a:r>
            <a:r>
              <a:rPr lang="en-US" altLang="ko-KR" sz="2000" dirty="0" err="1" smtClean="0">
                <a:latin typeface="Times New Roman" pitchFamily="18" charset="0"/>
              </a:rPr>
              <a:t>phenoxybenzamine</a:t>
            </a:r>
            <a:r>
              <a:rPr lang="en-US" altLang="ko-KR" sz="2000" dirty="0" smtClean="0">
                <a:latin typeface="Times New Roman" pitchFamily="18" charset="0"/>
              </a:rPr>
              <a:t> (</a:t>
            </a:r>
            <a:r>
              <a:rPr lang="en-US" altLang="ko-KR" sz="2000" dirty="0" err="1" smtClean="0">
                <a:latin typeface="Times New Roman" pitchFamily="18" charset="0"/>
              </a:rPr>
              <a:t>afterload</a:t>
            </a:r>
            <a:r>
              <a:rPr lang="en-US" altLang="ko-KR" sz="2000" dirty="0" smtClean="0">
                <a:latin typeface="Times New Roman" pitchFamily="18" charset="0"/>
              </a:rPr>
              <a:t> reducing agent)</a:t>
            </a:r>
          </a:p>
          <a:p>
            <a:pPr lvl="1"/>
            <a:r>
              <a:rPr lang="en-US" altLang="ko-KR" sz="2000" dirty="0" smtClean="0">
                <a:latin typeface="Times New Roman" pitchFamily="18" charset="0"/>
              </a:rPr>
              <a:t>Continuous systemic venous oxygen saturation and lactate level which suggest systemic oxygen delivery</a:t>
            </a:r>
          </a:p>
          <a:p>
            <a:pPr lvl="2"/>
            <a:r>
              <a:rPr lang="en-US" altLang="ko-KR" sz="1800" dirty="0" smtClean="0">
                <a:latin typeface="Times New Roman" pitchFamily="18" charset="0"/>
              </a:rPr>
              <a:t>Early </a:t>
            </a:r>
            <a:r>
              <a:rPr lang="en-US" altLang="ko-KR" sz="1800" dirty="0" err="1" smtClean="0">
                <a:latin typeface="Times New Roman" pitchFamily="18" charset="0"/>
              </a:rPr>
              <a:t>Dx</a:t>
            </a:r>
            <a:r>
              <a:rPr lang="en-US" altLang="ko-KR" sz="1800" dirty="0" smtClean="0">
                <a:latin typeface="Times New Roman" pitchFamily="18" charset="0"/>
              </a:rPr>
              <a:t> and medical/surgical correction for hemodynamic instability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831850" y="188913"/>
            <a:ext cx="7772400" cy="1143000"/>
          </a:xfrm>
        </p:spPr>
        <p:txBody>
          <a:bodyPr/>
          <a:lstStyle/>
          <a:p>
            <a:r>
              <a:rPr lang="en-US" altLang="ko-KR" sz="3600" b="1" dirty="0" smtClean="0">
                <a:solidFill>
                  <a:schemeClr val="tx1"/>
                </a:solidFill>
                <a:latin typeface="Times New Roman" pitchFamily="18" charset="0"/>
              </a:rPr>
              <a:t>Ideal Strategy for HLHS</a:t>
            </a:r>
          </a:p>
        </p:txBody>
      </p:sp>
      <p:sp>
        <p:nvSpPr>
          <p:cNvPr id="626691" name="Rectangle 3"/>
          <p:cNvSpPr>
            <a:spLocks noGrp="1" noChangeArrowheads="1"/>
          </p:cNvSpPr>
          <p:nvPr>
            <p:ph type="body" idx="4294967295"/>
          </p:nvPr>
        </p:nvSpPr>
        <p:spPr>
          <a:xfrm>
            <a:off x="576064" y="1844824"/>
            <a:ext cx="8100392" cy="4114800"/>
          </a:xfrm>
        </p:spPr>
        <p:txBody>
          <a:bodyPr/>
          <a:lstStyle/>
          <a:p>
            <a:r>
              <a:rPr lang="en-US" altLang="ko-KR" sz="2400" dirty="0" smtClean="0">
                <a:latin typeface="Times New Roman" pitchFamily="18" charset="0"/>
              </a:rPr>
              <a:t>Large volume centers with “constant” exposure:</a:t>
            </a:r>
          </a:p>
          <a:p>
            <a:pPr lvl="1"/>
            <a:r>
              <a:rPr lang="en-US" altLang="ko-KR" sz="2000" dirty="0" smtClean="0">
                <a:latin typeface="Times New Roman" pitchFamily="18" charset="0"/>
              </a:rPr>
              <a:t>currently doing well with stage I (90% hospital survival) with both MBTS and RV-PA conduit</a:t>
            </a:r>
          </a:p>
          <a:p>
            <a:pPr lvl="1"/>
            <a:r>
              <a:rPr lang="en-US" altLang="ko-KR" sz="2000" dirty="0" smtClean="0">
                <a:latin typeface="Times New Roman" pitchFamily="18" charset="0"/>
              </a:rPr>
              <a:t>A more discriminating approach depending on anatomy and risk factors may improve outcomes further</a:t>
            </a:r>
          </a:p>
          <a:p>
            <a:pPr lvl="2"/>
            <a:r>
              <a:rPr lang="en-US" altLang="ko-KR" sz="1800" dirty="0" smtClean="0">
                <a:latin typeface="Times New Roman" pitchFamily="18" charset="0"/>
              </a:rPr>
              <a:t>2V repair for AS/MS, </a:t>
            </a:r>
          </a:p>
          <a:p>
            <a:pPr lvl="2"/>
            <a:r>
              <a:rPr lang="en-US" altLang="ko-KR" sz="1800" dirty="0" smtClean="0">
                <a:latin typeface="Times New Roman" pitchFamily="18" charset="0"/>
              </a:rPr>
              <a:t>Heart </a:t>
            </a:r>
            <a:r>
              <a:rPr lang="en-US" altLang="ko-KR" sz="1800" dirty="0" err="1" smtClean="0">
                <a:latin typeface="Times New Roman" pitchFamily="18" charset="0"/>
              </a:rPr>
              <a:t>Tx</a:t>
            </a:r>
            <a:r>
              <a:rPr lang="en-US" altLang="ko-KR" sz="1800" dirty="0" smtClean="0">
                <a:latin typeface="Times New Roman" pitchFamily="18" charset="0"/>
              </a:rPr>
              <a:t> for AA/MS with LV-coronary fistulae</a:t>
            </a:r>
          </a:p>
          <a:p>
            <a:pPr lvl="2"/>
            <a:r>
              <a:rPr lang="en-US" altLang="ko-KR" sz="1800" dirty="0" smtClean="0">
                <a:latin typeface="Times New Roman" pitchFamily="18" charset="0"/>
              </a:rPr>
              <a:t>RV-PA conduit for high-risk very low birth weight or premature babies</a:t>
            </a:r>
          </a:p>
          <a:p>
            <a:pPr lvl="2"/>
            <a:r>
              <a:rPr lang="en-US" altLang="ko-KR" sz="1800" dirty="0" smtClean="0">
                <a:latin typeface="Times New Roman" pitchFamily="18" charset="0"/>
              </a:rPr>
              <a:t>Hybrid stage I for patients with contraindications to CPB, late presentation, infections, additional cardiac or genetic anomalies</a:t>
            </a:r>
            <a:endParaRPr lang="en-US" altLang="ko-KR" dirty="0" smtClean="0">
              <a:latin typeface="Times New Roman" pitchFamily="18" charset="0"/>
            </a:endParaRPr>
          </a:p>
          <a:p>
            <a:r>
              <a:rPr lang="en-US" altLang="ko-KR" sz="2400" dirty="0" smtClean="0">
                <a:latin typeface="Times New Roman" pitchFamily="18" charset="0"/>
              </a:rPr>
              <a:t> Lower volume centers with “occasional” exposure: </a:t>
            </a:r>
          </a:p>
          <a:p>
            <a:pPr lvl="1"/>
            <a:r>
              <a:rPr lang="en-US" altLang="ko-KR" sz="2000" dirty="0" smtClean="0">
                <a:latin typeface="Times New Roman" pitchFamily="18" charset="0"/>
              </a:rPr>
              <a:t>RV-PA conduit</a:t>
            </a:r>
          </a:p>
          <a:p>
            <a:pPr lvl="1"/>
            <a:r>
              <a:rPr lang="en-US" altLang="ko-KR" sz="2000" dirty="0" smtClean="0">
                <a:latin typeface="Times New Roman" pitchFamily="18" charset="0"/>
              </a:rPr>
              <a:t>Hybrid Stage 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내용 개체 틀 2"/>
          <p:cNvSpPr>
            <a:spLocks noGrp="1"/>
          </p:cNvSpPr>
          <p:nvPr>
            <p:ph sz="quarter" idx="4294967295"/>
          </p:nvPr>
        </p:nvSpPr>
        <p:spPr>
          <a:xfrm>
            <a:off x="457200" y="2167536"/>
            <a:ext cx="8115328" cy="4429816"/>
          </a:xfrm>
        </p:spPr>
        <p:txBody>
          <a:bodyPr tIns="0"/>
          <a:lstStyle/>
          <a:p>
            <a:pPr marL="273050" indent="-273050" eaLnBrk="1" hangingPunct="1"/>
            <a:r>
              <a:rPr lang="en-US" altLang="ko-KR" sz="2800" b="1" dirty="0" smtClean="0">
                <a:latin typeface="Times New Roman" pitchFamily="18" charset="0"/>
              </a:rPr>
              <a:t>Advantages </a:t>
            </a:r>
          </a:p>
          <a:p>
            <a:pPr marL="673100" lvl="1" indent="-273050" eaLnBrk="1" hangingPunct="1"/>
            <a:r>
              <a:rPr lang="en-US" altLang="ko-KR" sz="2400" dirty="0" smtClean="0">
                <a:latin typeface="Times New Roman" pitchFamily="18" charset="0"/>
              </a:rPr>
              <a:t>less demanding for shunt construction with greater control of vessels without lung compression </a:t>
            </a:r>
          </a:p>
          <a:p>
            <a:pPr marL="673100" lvl="1" indent="-273050" eaLnBrk="1" hangingPunct="1"/>
            <a:r>
              <a:rPr lang="en-US" altLang="ko-KR" sz="2400" dirty="0" smtClean="0">
                <a:latin typeface="Times New Roman" pitchFamily="18" charset="0"/>
              </a:rPr>
              <a:t>CPB use, PDA control</a:t>
            </a:r>
          </a:p>
          <a:p>
            <a:pPr marL="673100" lvl="1" indent="-273050" eaLnBrk="1" hangingPunct="1"/>
            <a:r>
              <a:rPr lang="en-US" altLang="ko-KR" sz="2400" dirty="0" smtClean="0">
                <a:latin typeface="Times New Roman" pitchFamily="18" charset="0"/>
              </a:rPr>
              <a:t>distal </a:t>
            </a:r>
            <a:r>
              <a:rPr lang="en-US" altLang="ko-KR" sz="2400" dirty="0" err="1" smtClean="0">
                <a:latin typeface="Times New Roman" pitchFamily="18" charset="0"/>
              </a:rPr>
              <a:t>anastomosis</a:t>
            </a:r>
            <a:r>
              <a:rPr lang="en-US" altLang="ko-KR" sz="2400" dirty="0" smtClean="0">
                <a:latin typeface="Times New Roman" pitchFamily="18" charset="0"/>
              </a:rPr>
              <a:t> to MPA, even flow distribution </a:t>
            </a:r>
          </a:p>
          <a:p>
            <a:pPr marL="673100" lvl="1" indent="-273050" eaLnBrk="1" hangingPunct="1"/>
            <a:r>
              <a:rPr lang="en-US" altLang="ko-KR" sz="2400" dirty="0" smtClean="0">
                <a:latin typeface="Times New Roman" pitchFamily="18" charset="0"/>
              </a:rPr>
              <a:t>low complication, single scar</a:t>
            </a:r>
          </a:p>
          <a:p>
            <a:pPr marL="273050" indent="-273050" eaLnBrk="1" hangingPunct="1"/>
            <a:r>
              <a:rPr lang="en-US" altLang="ko-KR" sz="2800" b="1" dirty="0" smtClean="0">
                <a:latin typeface="Times New Roman" pitchFamily="18" charset="0"/>
              </a:rPr>
              <a:t>Disadvantages</a:t>
            </a:r>
            <a:endParaRPr lang="ko-KR" altLang="en-US" sz="2800" b="1" dirty="0" smtClean="0">
              <a:latin typeface="Times New Roman" pitchFamily="18" charset="0"/>
            </a:endParaRPr>
          </a:p>
          <a:p>
            <a:pPr marL="673100" lvl="1" indent="-273050" eaLnBrk="1" hangingPunct="1"/>
            <a:r>
              <a:rPr lang="en-US" altLang="ko-KR" sz="2400" dirty="0" smtClean="0">
                <a:latin typeface="Times New Roman" pitchFamily="18" charset="0"/>
              </a:rPr>
              <a:t>Adhesions at </a:t>
            </a:r>
            <a:r>
              <a:rPr lang="en-US" altLang="ko-KR" sz="2400" dirty="0" err="1" smtClean="0">
                <a:latin typeface="Times New Roman" pitchFamily="18" charset="0"/>
              </a:rPr>
              <a:t>sternal</a:t>
            </a:r>
            <a:r>
              <a:rPr lang="en-US" altLang="ko-KR" sz="2400" dirty="0" smtClean="0">
                <a:latin typeface="Times New Roman" pitchFamily="18" charset="0"/>
              </a:rPr>
              <a:t> </a:t>
            </a:r>
            <a:r>
              <a:rPr lang="en-US" altLang="ko-KR" sz="2400" dirty="0" err="1" smtClean="0">
                <a:latin typeface="Times New Roman" pitchFamily="18" charset="0"/>
              </a:rPr>
              <a:t>reentery</a:t>
            </a:r>
            <a:endParaRPr lang="ko-KR" altLang="en-US" sz="2400" dirty="0" smtClean="0">
              <a:latin typeface="Times New Roman" pitchFamily="18" charset="0"/>
            </a:endParaRPr>
          </a:p>
          <a:p>
            <a:pPr marL="273050" indent="-273050" eaLnBrk="1" hangingPunct="1"/>
            <a:endParaRPr lang="en-US" altLang="ko-KR" dirty="0" smtClean="0">
              <a:latin typeface="Times New Roman" pitchFamily="18" charset="0"/>
            </a:endParaRPr>
          </a:p>
          <a:p>
            <a:pPr marL="273050" indent="-273050" eaLnBrk="1" hangingPunct="1"/>
            <a:endParaRPr lang="en-US" altLang="ko-KR" dirty="0" smtClean="0">
              <a:latin typeface="Times New Roman" pitchFamily="18" charset="0"/>
            </a:endParaRPr>
          </a:p>
          <a:p>
            <a:pPr marL="273050" indent="-273050" eaLnBrk="1" hangingPunct="1"/>
            <a:endParaRPr lang="en-US" altLang="ko-KR" dirty="0" smtClean="0">
              <a:latin typeface="Times New Roman" pitchFamily="18" charset="0"/>
            </a:endParaRPr>
          </a:p>
          <a:p>
            <a:pPr marL="639763" lvl="1" indent="-246063" eaLnBrk="1" hangingPunct="1"/>
            <a:endParaRPr lang="ko-KR" altLang="en-US" sz="3200" dirty="0" smtClean="0">
              <a:latin typeface="Times New Roman" pitchFamily="18" charset="0"/>
            </a:endParaRPr>
          </a:p>
        </p:txBody>
      </p:sp>
      <p:sp>
        <p:nvSpPr>
          <p:cNvPr id="213001" name="Rectangle 9"/>
          <p:cNvSpPr>
            <a:spLocks noChangeArrowheads="1"/>
          </p:cNvSpPr>
          <p:nvPr/>
        </p:nvSpPr>
        <p:spPr bwMode="auto">
          <a:xfrm>
            <a:off x="1619672" y="1443038"/>
            <a:ext cx="6120680" cy="533400"/>
          </a:xfrm>
          <a:prstGeom prst="rect">
            <a:avLst/>
          </a:prstGeom>
          <a:noFill/>
          <a:ln w="9525">
            <a:noFill/>
            <a:miter lim="800000"/>
            <a:headEnd/>
            <a:tailEnd/>
          </a:ln>
          <a:effectLst/>
        </p:spPr>
        <p:txBody>
          <a:bodyPr wrap="square">
            <a:spAutoFit/>
          </a:bodyPr>
          <a:lstStyle/>
          <a:p>
            <a:r>
              <a:rPr lang="en-US" altLang="ko-KR" sz="2900" b="1" dirty="0">
                <a:latin typeface="Times New Roman" pitchFamily="18" charset="0"/>
              </a:rPr>
              <a:t>Median </a:t>
            </a:r>
            <a:r>
              <a:rPr lang="en-US" altLang="ko-KR" sz="2900" b="1" dirty="0" err="1" smtClean="0">
                <a:latin typeface="Times New Roman" pitchFamily="18" charset="0"/>
              </a:rPr>
              <a:t>sternotomy</a:t>
            </a:r>
            <a:r>
              <a:rPr lang="en-US" altLang="ko-KR" sz="2900" b="1" dirty="0" smtClean="0">
                <a:latin typeface="Times New Roman" pitchFamily="18" charset="0"/>
              </a:rPr>
              <a:t> (</a:t>
            </a:r>
            <a:r>
              <a:rPr lang="en-US" altLang="ko-KR" sz="2900" b="1" dirty="0" err="1" smtClean="0">
                <a:latin typeface="Times New Roman" pitchFamily="18" charset="0"/>
              </a:rPr>
              <a:t>vs</a:t>
            </a:r>
            <a:r>
              <a:rPr lang="en-US" altLang="ko-KR" sz="2900" b="1" dirty="0" smtClean="0">
                <a:latin typeface="Times New Roman" pitchFamily="18" charset="0"/>
              </a:rPr>
              <a:t> </a:t>
            </a:r>
            <a:r>
              <a:rPr lang="en-US" altLang="ko-KR" sz="2900" b="1" dirty="0" err="1" smtClean="0">
                <a:latin typeface="Times New Roman" pitchFamily="18" charset="0"/>
              </a:rPr>
              <a:t>thoracotomy</a:t>
            </a:r>
            <a:r>
              <a:rPr lang="en-US" altLang="ko-KR" sz="2900" b="1" dirty="0" smtClean="0">
                <a:latin typeface="Times New Roman" pitchFamily="18" charset="0"/>
              </a:rPr>
              <a:t>)</a:t>
            </a:r>
            <a:endParaRPr lang="ko-KR" altLang="en-US" sz="2900" b="1" dirty="0">
              <a:latin typeface="Times New Roman" pitchFamily="18" charset="0"/>
            </a:endParaRPr>
          </a:p>
        </p:txBody>
      </p:sp>
      <p:sp>
        <p:nvSpPr>
          <p:cNvPr id="213002"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a:latin typeface="Times New Roman" pitchFamily="18" charset="0"/>
              </a:rPr>
              <a:t>Modified BT shunt</a:t>
            </a:r>
            <a:endParaRPr lang="ko-KR" altLang="en-US" sz="4400" b="1" dirty="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nvPr>
        </p:nvSpPr>
        <p:spPr>
          <a:xfrm>
            <a:off x="776288" y="266700"/>
            <a:ext cx="7772400" cy="838200"/>
          </a:xfrm>
        </p:spPr>
        <p:txBody>
          <a:bodyPr/>
          <a:lstStyle/>
          <a:p>
            <a:r>
              <a:rPr lang="en-US" altLang="ko-KR" sz="4000" b="1" dirty="0" smtClean="0">
                <a:solidFill>
                  <a:schemeClr val="tx1"/>
                </a:solidFill>
                <a:latin typeface="Times New Roman" pitchFamily="18" charset="0"/>
              </a:rPr>
              <a:t>Mitral </a:t>
            </a:r>
            <a:r>
              <a:rPr lang="en-US" altLang="ko-KR" sz="4000" b="1" dirty="0" err="1" smtClean="0">
                <a:solidFill>
                  <a:schemeClr val="tx1"/>
                </a:solidFill>
                <a:latin typeface="Times New Roman" pitchFamily="18" charset="0"/>
              </a:rPr>
              <a:t>Steosis</a:t>
            </a:r>
            <a:r>
              <a:rPr lang="en-US" altLang="ko-KR" sz="4000" b="1" dirty="0" smtClean="0">
                <a:solidFill>
                  <a:schemeClr val="tx1"/>
                </a:solidFill>
                <a:latin typeface="Times New Roman" pitchFamily="18" charset="0"/>
              </a:rPr>
              <a:t>-Aortic </a:t>
            </a:r>
            <a:r>
              <a:rPr lang="en-US" altLang="ko-KR" sz="4000" b="1" dirty="0" err="1" smtClean="0">
                <a:solidFill>
                  <a:schemeClr val="tx1"/>
                </a:solidFill>
                <a:latin typeface="Times New Roman" pitchFamily="18" charset="0"/>
              </a:rPr>
              <a:t>Atresia</a:t>
            </a:r>
            <a:endParaRPr lang="en-US" altLang="ko-KR" sz="4000" b="1" dirty="0" smtClean="0">
              <a:solidFill>
                <a:schemeClr val="tx1"/>
              </a:solidFill>
              <a:latin typeface="Times New Roman" pitchFamily="18" charset="0"/>
            </a:endParaRPr>
          </a:p>
        </p:txBody>
      </p:sp>
      <p:sp>
        <p:nvSpPr>
          <p:cNvPr id="19459" name="Rectangle 3"/>
          <p:cNvSpPr>
            <a:spLocks noGrp="1" noChangeArrowheads="1"/>
          </p:cNvSpPr>
          <p:nvPr>
            <p:ph idx="4294967295"/>
          </p:nvPr>
        </p:nvSpPr>
        <p:spPr>
          <a:xfrm>
            <a:off x="396305" y="1700808"/>
            <a:ext cx="8424167" cy="4537223"/>
          </a:xfrm>
        </p:spPr>
        <p:txBody>
          <a:bodyPr/>
          <a:lstStyle/>
          <a:p>
            <a:pPr>
              <a:lnSpc>
                <a:spcPct val="120000"/>
              </a:lnSpc>
              <a:buFont typeface="Arial" pitchFamily="34" charset="0"/>
              <a:buChar char="•"/>
            </a:pPr>
            <a:r>
              <a:rPr lang="en-US" altLang="ko-KR" sz="2400" dirty="0" smtClean="0">
                <a:latin typeface="Times New Roman" pitchFamily="18" charset="0"/>
              </a:rPr>
              <a:t>Patients  with MS-AA and LV-coronary artery fistulae represent a newly identified group at significantly increased risk</a:t>
            </a:r>
          </a:p>
          <a:p>
            <a:pPr>
              <a:lnSpc>
                <a:spcPct val="120000"/>
              </a:lnSpc>
              <a:buFont typeface="Arial" pitchFamily="34" charset="0"/>
              <a:buChar char="•"/>
            </a:pPr>
            <a:r>
              <a:rPr lang="en-US" altLang="ko-KR" sz="2400" dirty="0" smtClean="0">
                <a:latin typeface="Times New Roman" pitchFamily="18" charset="0"/>
              </a:rPr>
              <a:t>Further prospective studies are required to better understand this subgroup of patients and to recommend a modification in their surgical management</a:t>
            </a:r>
          </a:p>
          <a:p>
            <a:pPr>
              <a:lnSpc>
                <a:spcPct val="120000"/>
              </a:lnSpc>
              <a:buFont typeface="Arial" pitchFamily="34" charset="0"/>
              <a:buChar char="•"/>
            </a:pPr>
            <a:r>
              <a:rPr lang="en-US" altLang="ko-KR" sz="2400" dirty="0" smtClean="0">
                <a:latin typeface="Times New Roman" pitchFamily="18" charset="0"/>
              </a:rPr>
              <a:t>Recommend cardiac angiography before Stage I palliation in patients with MS-AA and </a:t>
            </a:r>
            <a:r>
              <a:rPr lang="en-US" altLang="ko-KR" sz="2400" dirty="0" err="1" smtClean="0">
                <a:latin typeface="Times New Roman" pitchFamily="18" charset="0"/>
              </a:rPr>
              <a:t>echocardiographic</a:t>
            </a:r>
            <a:r>
              <a:rPr lang="en-US" altLang="ko-KR" sz="2400" dirty="0" smtClean="0">
                <a:latin typeface="Times New Roman" pitchFamily="18" charset="0"/>
              </a:rPr>
              <a:t> findings of LV-CAs fistulae </a:t>
            </a:r>
          </a:p>
          <a:p>
            <a:pPr>
              <a:lnSpc>
                <a:spcPct val="120000"/>
              </a:lnSpc>
              <a:buFont typeface="Arial" pitchFamily="34" charset="0"/>
              <a:buChar char="•"/>
            </a:pPr>
            <a:r>
              <a:rPr lang="en-US" altLang="ko-KR" sz="2400" dirty="0" smtClean="0">
                <a:latin typeface="Times New Roman" pitchFamily="18" charset="0"/>
              </a:rPr>
              <a:t>Possible surgical alternatives include hybrid stage I palliation and heart transplantation</a:t>
            </a:r>
          </a:p>
          <a:p>
            <a:pPr>
              <a:lnSpc>
                <a:spcPct val="120000"/>
              </a:lnSpc>
              <a:buFont typeface="Arial" pitchFamily="34" charset="0"/>
              <a:buChar char="•"/>
            </a:pPr>
            <a:endParaRPr lang="en-US" altLang="ko-KR"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685800" y="116632"/>
            <a:ext cx="7772400" cy="1143000"/>
          </a:xfrm>
        </p:spPr>
        <p:txBody>
          <a:bodyPr/>
          <a:lstStyle/>
          <a:p>
            <a:r>
              <a:rPr lang="en-US" altLang="ko-KR" sz="4000" b="1" dirty="0" smtClean="0">
                <a:solidFill>
                  <a:schemeClr val="tx1"/>
                </a:solidFill>
                <a:latin typeface="Times New Roman" pitchFamily="18" charset="0"/>
                <a:cs typeface="Times New Roman" pitchFamily="18" charset="0"/>
              </a:rPr>
              <a:t>High risk for Norwood</a:t>
            </a:r>
          </a:p>
        </p:txBody>
      </p:sp>
      <p:sp>
        <p:nvSpPr>
          <p:cNvPr id="645123" name="Rectangle 3"/>
          <p:cNvSpPr>
            <a:spLocks noGrp="1" noChangeArrowheads="1"/>
          </p:cNvSpPr>
          <p:nvPr>
            <p:ph type="body" idx="1"/>
          </p:nvPr>
        </p:nvSpPr>
        <p:spPr>
          <a:xfrm>
            <a:off x="457200" y="1600200"/>
            <a:ext cx="8229600" cy="4781550"/>
          </a:xfrm>
        </p:spPr>
        <p:txBody>
          <a:bodyPr/>
          <a:lstStyle/>
          <a:p>
            <a:pPr>
              <a:lnSpc>
                <a:spcPct val="80000"/>
              </a:lnSpc>
            </a:pPr>
            <a:r>
              <a:rPr lang="en-US" altLang="ko-KR" sz="2400" dirty="0" smtClean="0">
                <a:latin typeface="Times New Roman" pitchFamily="18" charset="0"/>
                <a:cs typeface="Times New Roman" pitchFamily="18" charset="0"/>
              </a:rPr>
              <a:t>High-risk neonates undergoing a stage I Norwood operation still face a mortality of 20% to 50%.</a:t>
            </a:r>
          </a:p>
          <a:p>
            <a:pPr>
              <a:lnSpc>
                <a:spcPct val="80000"/>
              </a:lnSpc>
            </a:pPr>
            <a:r>
              <a:rPr lang="en-US" altLang="ko-KR" sz="2400" dirty="0" smtClean="0">
                <a:latin typeface="Times New Roman" pitchFamily="18" charset="0"/>
                <a:cs typeface="Times New Roman" pitchFamily="18" charset="0"/>
              </a:rPr>
              <a:t>Risk factors</a:t>
            </a:r>
          </a:p>
          <a:p>
            <a:pPr>
              <a:lnSpc>
                <a:spcPct val="80000"/>
              </a:lnSpc>
              <a:buFontTx/>
              <a:buNone/>
            </a:pPr>
            <a:r>
              <a:rPr lang="en-US" altLang="ko-KR" sz="2400" dirty="0" smtClean="0">
                <a:latin typeface="Times New Roman" pitchFamily="18" charset="0"/>
                <a:cs typeface="Times New Roman" pitchFamily="18" charset="0"/>
              </a:rPr>
              <a:t>       -  presentation with shock</a:t>
            </a:r>
          </a:p>
          <a:p>
            <a:pPr>
              <a:lnSpc>
                <a:spcPct val="80000"/>
              </a:lnSpc>
              <a:buFontTx/>
              <a:buNone/>
            </a:pPr>
            <a:r>
              <a:rPr lang="en-US" altLang="ko-KR" sz="2400" dirty="0" smtClean="0">
                <a:latin typeface="Times New Roman" pitchFamily="18" charset="0"/>
                <a:cs typeface="Times New Roman" pitchFamily="18" charset="0"/>
              </a:rPr>
              <a:t>       -  birth weight &lt; 2.5 kg</a:t>
            </a:r>
          </a:p>
          <a:p>
            <a:pPr>
              <a:lnSpc>
                <a:spcPct val="80000"/>
              </a:lnSpc>
              <a:buFontTx/>
              <a:buNone/>
            </a:pPr>
            <a:r>
              <a:rPr lang="en-US" altLang="ko-KR" sz="2400" dirty="0" smtClean="0">
                <a:latin typeface="Times New Roman" pitchFamily="18" charset="0"/>
                <a:cs typeface="Times New Roman" pitchFamily="18" charset="0"/>
              </a:rPr>
              <a:t>       -  prematurity (&lt; 34 weeks)</a:t>
            </a:r>
          </a:p>
          <a:p>
            <a:pPr>
              <a:lnSpc>
                <a:spcPct val="80000"/>
              </a:lnSpc>
              <a:buFontTx/>
              <a:buNone/>
            </a:pPr>
            <a:r>
              <a:rPr lang="en-US" altLang="ko-KR" sz="2400" dirty="0" smtClean="0">
                <a:latin typeface="Times New Roman" pitchFamily="18" charset="0"/>
                <a:cs typeface="Times New Roman" pitchFamily="18" charset="0"/>
              </a:rPr>
              <a:t>       -  &lt; 2mm ascending aorta</a:t>
            </a:r>
          </a:p>
          <a:p>
            <a:pPr>
              <a:lnSpc>
                <a:spcPct val="80000"/>
              </a:lnSpc>
              <a:buFontTx/>
              <a:buNone/>
            </a:pPr>
            <a:r>
              <a:rPr lang="en-US" altLang="ko-KR" sz="2400" dirty="0" smtClean="0">
                <a:latin typeface="Times New Roman" pitchFamily="18" charset="0"/>
                <a:cs typeface="Times New Roman" pitchFamily="18" charset="0"/>
              </a:rPr>
              <a:t>       -  poor ventricular function</a:t>
            </a:r>
          </a:p>
          <a:p>
            <a:pPr>
              <a:lnSpc>
                <a:spcPct val="80000"/>
              </a:lnSpc>
              <a:buFontTx/>
              <a:buNone/>
            </a:pPr>
            <a:r>
              <a:rPr lang="en-US" altLang="ko-KR" sz="2400" dirty="0" smtClean="0">
                <a:latin typeface="Times New Roman" pitchFamily="18" charset="0"/>
                <a:cs typeface="Times New Roman" pitchFamily="18" charset="0"/>
              </a:rPr>
              <a:t>       -  Tricuspid regurgitation</a:t>
            </a:r>
          </a:p>
          <a:p>
            <a:pPr>
              <a:lnSpc>
                <a:spcPct val="80000"/>
              </a:lnSpc>
              <a:buFontTx/>
              <a:buNone/>
            </a:pPr>
            <a:r>
              <a:rPr lang="en-US" altLang="ko-KR" sz="2400" dirty="0" smtClean="0">
                <a:latin typeface="Times New Roman" pitchFamily="18" charset="0"/>
                <a:cs typeface="Times New Roman" pitchFamily="18" charset="0"/>
              </a:rPr>
              <a:t>       -  intact or restrictive </a:t>
            </a:r>
            <a:r>
              <a:rPr lang="en-US" altLang="ko-KR" sz="2400" dirty="0" err="1" smtClean="0">
                <a:latin typeface="Times New Roman" pitchFamily="18" charset="0"/>
                <a:cs typeface="Times New Roman" pitchFamily="18" charset="0"/>
              </a:rPr>
              <a:t>atrial</a:t>
            </a:r>
            <a:r>
              <a:rPr lang="en-US" altLang="ko-KR" sz="2400" dirty="0" smtClean="0">
                <a:latin typeface="Times New Roman" pitchFamily="18" charset="0"/>
                <a:cs typeface="Times New Roman" pitchFamily="18" charset="0"/>
              </a:rPr>
              <a:t> septum</a:t>
            </a:r>
          </a:p>
          <a:p>
            <a:pPr>
              <a:lnSpc>
                <a:spcPct val="80000"/>
              </a:lnSpc>
              <a:buFontTx/>
              <a:buNone/>
            </a:pPr>
            <a:r>
              <a:rPr lang="en-US" altLang="ko-KR" sz="2400" dirty="0" smtClean="0">
                <a:latin typeface="Times New Roman" pitchFamily="18" charset="0"/>
                <a:cs typeface="Times New Roman" pitchFamily="18" charset="0"/>
              </a:rPr>
              <a:t>       -  additional cardiac anomalies</a:t>
            </a:r>
          </a:p>
          <a:p>
            <a:pPr>
              <a:lnSpc>
                <a:spcPct val="80000"/>
              </a:lnSpc>
              <a:buFontTx/>
              <a:buNone/>
            </a:pPr>
            <a:r>
              <a:rPr lang="en-US" altLang="ko-KR" sz="2400" dirty="0" smtClean="0">
                <a:latin typeface="Times New Roman" pitchFamily="18" charset="0"/>
                <a:cs typeface="Times New Roman" pitchFamily="18" charset="0"/>
              </a:rPr>
              <a:t>       -  serious </a:t>
            </a:r>
            <a:r>
              <a:rPr lang="en-US" altLang="ko-KR" sz="2400" dirty="0" err="1" smtClean="0">
                <a:latin typeface="Times New Roman" pitchFamily="18" charset="0"/>
                <a:cs typeface="Times New Roman" pitchFamily="18" charset="0"/>
              </a:rPr>
              <a:t>noncardiac</a:t>
            </a:r>
            <a:r>
              <a:rPr lang="en-US" altLang="ko-KR" sz="2400" dirty="0" smtClean="0">
                <a:latin typeface="Times New Roman" pitchFamily="18" charset="0"/>
                <a:cs typeface="Times New Roman" pitchFamily="18" charset="0"/>
              </a:rPr>
              <a:t> genetic malformations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idx="4294967295"/>
          </p:nvPr>
        </p:nvSpPr>
        <p:spPr>
          <a:xfrm>
            <a:off x="776288" y="266700"/>
            <a:ext cx="7772400" cy="838200"/>
          </a:xfrm>
        </p:spPr>
        <p:txBody>
          <a:bodyPr/>
          <a:lstStyle/>
          <a:p>
            <a:r>
              <a:rPr lang="en-US" altLang="ko-KR" sz="3600" b="1" dirty="0" smtClean="0">
                <a:solidFill>
                  <a:schemeClr val="tx1"/>
                </a:solidFill>
                <a:latin typeface="Times New Roman" pitchFamily="18" charset="0"/>
              </a:rPr>
              <a:t>Hybrid Stage I</a:t>
            </a:r>
          </a:p>
        </p:txBody>
      </p:sp>
      <p:pic>
        <p:nvPicPr>
          <p:cNvPr id="653314" name="Picture 2"/>
          <p:cNvPicPr>
            <a:picLocks noChangeAspect="1" noChangeArrowheads="1"/>
          </p:cNvPicPr>
          <p:nvPr/>
        </p:nvPicPr>
        <p:blipFill>
          <a:blip r:embed="rId3" cstate="email"/>
          <a:srcRect/>
          <a:stretch>
            <a:fillRect/>
          </a:stretch>
        </p:blipFill>
        <p:spPr bwMode="auto">
          <a:xfrm>
            <a:off x="1547664" y="1320502"/>
            <a:ext cx="606742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685800" y="188640"/>
            <a:ext cx="7772400" cy="1143000"/>
          </a:xfrm>
        </p:spPr>
        <p:txBody>
          <a:bodyPr/>
          <a:lstStyle/>
          <a:p>
            <a:r>
              <a:rPr lang="en-US" altLang="ko-KR" sz="4000" b="1" dirty="0" smtClean="0">
                <a:solidFill>
                  <a:schemeClr val="tx1"/>
                </a:solidFill>
                <a:latin typeface="Times New Roman" pitchFamily="18" charset="0"/>
                <a:cs typeface="Times New Roman" pitchFamily="18" charset="0"/>
              </a:rPr>
              <a:t>Technique for Hybrid</a:t>
            </a:r>
          </a:p>
        </p:txBody>
      </p:sp>
      <p:sp>
        <p:nvSpPr>
          <p:cNvPr id="646147" name="Rectangle 3"/>
          <p:cNvSpPr>
            <a:spLocks noGrp="1" noChangeArrowheads="1"/>
          </p:cNvSpPr>
          <p:nvPr>
            <p:ph type="body" idx="1"/>
          </p:nvPr>
        </p:nvSpPr>
        <p:spPr/>
        <p:txBody>
          <a:bodyPr/>
          <a:lstStyle/>
          <a:p>
            <a:pPr>
              <a:lnSpc>
                <a:spcPct val="120000"/>
              </a:lnSpc>
            </a:pPr>
            <a:r>
              <a:rPr lang="en-US" altLang="ko-KR" sz="2400" dirty="0" smtClean="0">
                <a:latin typeface="Times New Roman" pitchFamily="18" charset="0"/>
                <a:cs typeface="Times New Roman" pitchFamily="18" charset="0"/>
              </a:rPr>
              <a:t>In the </a:t>
            </a:r>
            <a:r>
              <a:rPr lang="en-US" altLang="ko-KR" sz="2400" dirty="0" err="1" smtClean="0">
                <a:latin typeface="Times New Roman" pitchFamily="18" charset="0"/>
                <a:cs typeface="Times New Roman" pitchFamily="18" charset="0"/>
              </a:rPr>
              <a:t>cath</a:t>
            </a:r>
            <a:r>
              <a:rPr lang="en-US" altLang="ko-KR" sz="2400" dirty="0" smtClean="0">
                <a:latin typeface="Times New Roman" pitchFamily="18" charset="0"/>
                <a:cs typeface="Times New Roman" pitchFamily="18" charset="0"/>
              </a:rPr>
              <a:t> lab</a:t>
            </a:r>
          </a:p>
          <a:p>
            <a:pPr>
              <a:lnSpc>
                <a:spcPct val="120000"/>
              </a:lnSpc>
            </a:pPr>
            <a:r>
              <a:rPr lang="en-US" altLang="ko-KR" sz="2400" dirty="0" smtClean="0">
                <a:latin typeface="Times New Roman" pitchFamily="18" charset="0"/>
                <a:cs typeface="Times New Roman" pitchFamily="18" charset="0"/>
              </a:rPr>
              <a:t>Median </a:t>
            </a:r>
            <a:r>
              <a:rPr lang="en-US" altLang="ko-KR" sz="2400" dirty="0" err="1" smtClean="0">
                <a:latin typeface="Times New Roman" pitchFamily="18" charset="0"/>
                <a:cs typeface="Times New Roman" pitchFamily="18" charset="0"/>
              </a:rPr>
              <a:t>sternotomy</a:t>
            </a:r>
            <a:endParaRPr lang="en-US" altLang="ko-KR" sz="2400" dirty="0" smtClean="0">
              <a:latin typeface="Times New Roman" pitchFamily="18" charset="0"/>
              <a:cs typeface="Times New Roman" pitchFamily="18" charset="0"/>
            </a:endParaRPr>
          </a:p>
          <a:p>
            <a:pPr>
              <a:lnSpc>
                <a:spcPct val="120000"/>
              </a:lnSpc>
            </a:pPr>
            <a:r>
              <a:rPr lang="en-US" altLang="ko-KR" sz="2400" dirty="0" smtClean="0">
                <a:latin typeface="Times New Roman" pitchFamily="18" charset="0"/>
                <a:cs typeface="Times New Roman" pitchFamily="18" charset="0"/>
              </a:rPr>
              <a:t>1.5 mm wide 3.5 mm PTFE graft for bilateral PA banding</a:t>
            </a:r>
          </a:p>
          <a:p>
            <a:pPr>
              <a:lnSpc>
                <a:spcPct val="120000"/>
              </a:lnSpc>
            </a:pPr>
            <a:r>
              <a:rPr lang="en-US" altLang="ko-KR" sz="2400" dirty="0" smtClean="0">
                <a:latin typeface="Times New Roman" pitchFamily="18" charset="0"/>
                <a:cs typeface="Times New Roman" pitchFamily="18" charset="0"/>
              </a:rPr>
              <a:t>Purse-string suture at MPA</a:t>
            </a:r>
          </a:p>
          <a:p>
            <a:pPr>
              <a:lnSpc>
                <a:spcPct val="120000"/>
              </a:lnSpc>
            </a:pPr>
            <a:r>
              <a:rPr lang="en-US" altLang="ko-KR" sz="2400" dirty="0" smtClean="0">
                <a:latin typeface="Times New Roman" pitchFamily="18" charset="0"/>
                <a:cs typeface="Times New Roman" pitchFamily="18" charset="0"/>
              </a:rPr>
              <a:t>Self-expandable stent</a:t>
            </a:r>
          </a:p>
          <a:p>
            <a:pPr>
              <a:lnSpc>
                <a:spcPct val="120000"/>
              </a:lnSpc>
            </a:pPr>
            <a:r>
              <a:rPr lang="en-US" altLang="ko-KR" sz="2400" dirty="0" smtClean="0">
                <a:latin typeface="Times New Roman" pitchFamily="18" charset="0"/>
                <a:cs typeface="Times New Roman" pitchFamily="18" charset="0"/>
              </a:rPr>
              <a:t>If </a:t>
            </a:r>
            <a:r>
              <a:rPr lang="en-US" altLang="ko-KR" sz="2400" dirty="0" err="1" smtClean="0">
                <a:latin typeface="Times New Roman" pitchFamily="18" charset="0"/>
                <a:cs typeface="Times New Roman" pitchFamily="18" charset="0"/>
              </a:rPr>
              <a:t>atrial</a:t>
            </a:r>
            <a:r>
              <a:rPr lang="en-US" altLang="ko-KR" sz="2400" dirty="0" smtClean="0">
                <a:latin typeface="Times New Roman" pitchFamily="18" charset="0"/>
                <a:cs typeface="Times New Roman" pitchFamily="18" charset="0"/>
              </a:rPr>
              <a:t> septum is restrictive, </a:t>
            </a:r>
            <a:r>
              <a:rPr lang="en-US" altLang="ko-KR" sz="2400" dirty="0" err="1" smtClean="0">
                <a:latin typeface="Times New Roman" pitchFamily="18" charset="0"/>
                <a:cs typeface="Times New Roman" pitchFamily="18" charset="0"/>
              </a:rPr>
              <a:t>atrial</a:t>
            </a:r>
            <a:r>
              <a:rPr lang="en-US" altLang="ko-KR" sz="2400" dirty="0" smtClean="0">
                <a:latin typeface="Times New Roman" pitchFamily="18" charset="0"/>
                <a:cs typeface="Times New Roman" pitchFamily="18" charset="0"/>
              </a:rPr>
              <a:t> communication can be enlarged by using self-expandable stent placed via </a:t>
            </a:r>
            <a:r>
              <a:rPr lang="en-US" altLang="ko-KR" sz="2400" dirty="0" err="1" smtClean="0">
                <a:latin typeface="Times New Roman" pitchFamily="18" charset="0"/>
                <a:cs typeface="Times New Roman" pitchFamily="18" charset="0"/>
              </a:rPr>
              <a:t>peratrial</a:t>
            </a:r>
            <a:r>
              <a:rPr lang="en-US" altLang="ko-KR" sz="2400" dirty="0" smtClean="0">
                <a:latin typeface="Times New Roman" pitchFamily="18" charset="0"/>
                <a:cs typeface="Times New Roman" pitchFamily="18" charset="0"/>
              </a:rPr>
              <a:t> approach under TEE guidance.</a:t>
            </a:r>
          </a:p>
          <a:p>
            <a:pPr>
              <a:lnSpc>
                <a:spcPct val="120000"/>
              </a:lnSpc>
            </a:pPr>
            <a:endParaRPr lang="en-US" altLang="ko-K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685800" y="116632"/>
            <a:ext cx="7772400" cy="1143000"/>
          </a:xfrm>
        </p:spPr>
        <p:txBody>
          <a:bodyPr/>
          <a:lstStyle/>
          <a:p>
            <a:r>
              <a:rPr lang="en-US" altLang="ko-KR" sz="4000" b="1" dirty="0" smtClean="0">
                <a:solidFill>
                  <a:schemeClr val="tx1"/>
                </a:solidFill>
                <a:latin typeface="Times New Roman" pitchFamily="18" charset="0"/>
                <a:cs typeface="Times New Roman" pitchFamily="18" charset="0"/>
              </a:rPr>
              <a:t>Protocol for Hybrid</a:t>
            </a:r>
          </a:p>
        </p:txBody>
      </p:sp>
      <p:sp>
        <p:nvSpPr>
          <p:cNvPr id="641027" name="Rectangle 3"/>
          <p:cNvSpPr>
            <a:spLocks noGrp="1" noChangeArrowheads="1"/>
          </p:cNvSpPr>
          <p:nvPr>
            <p:ph type="body" idx="1"/>
          </p:nvPr>
        </p:nvSpPr>
        <p:spPr/>
        <p:txBody>
          <a:bodyPr/>
          <a:lstStyle/>
          <a:p>
            <a:pPr>
              <a:lnSpc>
                <a:spcPct val="150000"/>
              </a:lnSpc>
            </a:pPr>
            <a:r>
              <a:rPr lang="en-US" altLang="ko-KR" sz="2400" dirty="0" smtClean="0">
                <a:latin typeface="Times New Roman" pitchFamily="18" charset="0"/>
                <a:cs typeface="Times New Roman" pitchFamily="18" charset="0"/>
              </a:rPr>
              <a:t>Hybrid stage I procedure early after birth</a:t>
            </a:r>
          </a:p>
          <a:p>
            <a:pPr>
              <a:lnSpc>
                <a:spcPct val="150000"/>
              </a:lnSpc>
            </a:pPr>
            <a:r>
              <a:rPr lang="en-US" altLang="ko-KR" sz="2400" dirty="0" smtClean="0">
                <a:latin typeface="Times New Roman" pitchFamily="18" charset="0"/>
                <a:cs typeface="Times New Roman" pitchFamily="18" charset="0"/>
              </a:rPr>
              <a:t>Routine postoperative management</a:t>
            </a:r>
          </a:p>
          <a:p>
            <a:pPr>
              <a:lnSpc>
                <a:spcPct val="150000"/>
              </a:lnSpc>
            </a:pPr>
            <a:r>
              <a:rPr lang="en-US" altLang="ko-KR" sz="2400" dirty="0" smtClean="0">
                <a:latin typeface="Times New Roman" pitchFamily="18" charset="0"/>
                <a:cs typeface="Times New Roman" pitchFamily="18" charset="0"/>
              </a:rPr>
              <a:t>Echo at least weekly, even after discharge</a:t>
            </a:r>
          </a:p>
          <a:p>
            <a:pPr>
              <a:lnSpc>
                <a:spcPct val="150000"/>
              </a:lnSpc>
            </a:pPr>
            <a:r>
              <a:rPr lang="en-US" altLang="ko-KR" sz="2400" dirty="0" smtClean="0">
                <a:latin typeface="Times New Roman" pitchFamily="18" charset="0"/>
                <a:cs typeface="Times New Roman" pitchFamily="18" charset="0"/>
              </a:rPr>
              <a:t>Cardiac </a:t>
            </a:r>
            <a:r>
              <a:rPr lang="en-US" altLang="ko-KR" sz="2400" dirty="0" err="1" smtClean="0">
                <a:latin typeface="Times New Roman" pitchFamily="18" charset="0"/>
                <a:cs typeface="Times New Roman" pitchFamily="18" charset="0"/>
              </a:rPr>
              <a:t>cath</a:t>
            </a:r>
            <a:r>
              <a:rPr lang="en-US" altLang="ko-KR" sz="2400" dirty="0" smtClean="0">
                <a:latin typeface="Times New Roman" pitchFamily="18" charset="0"/>
                <a:cs typeface="Times New Roman" pitchFamily="18" charset="0"/>
              </a:rPr>
              <a:t> at 6 weeks to check the position of the stent(s) and bands → If the </a:t>
            </a:r>
            <a:r>
              <a:rPr lang="en-US" altLang="ko-KR" sz="2400" dirty="0" err="1" smtClean="0">
                <a:latin typeface="Times New Roman" pitchFamily="18" charset="0"/>
                <a:cs typeface="Times New Roman" pitchFamily="18" charset="0"/>
              </a:rPr>
              <a:t>atrial</a:t>
            </a:r>
            <a:r>
              <a:rPr lang="en-US" altLang="ko-KR" sz="2400" dirty="0" smtClean="0">
                <a:latin typeface="Times New Roman" pitchFamily="18" charset="0"/>
                <a:cs typeface="Times New Roman" pitchFamily="18" charset="0"/>
              </a:rPr>
              <a:t> septum is restrictive, it is </a:t>
            </a:r>
            <a:r>
              <a:rPr lang="en-US" altLang="ko-KR" sz="2400" dirty="0" err="1" smtClean="0">
                <a:latin typeface="Times New Roman" pitchFamily="18" charset="0"/>
                <a:cs typeface="Times New Roman" pitchFamily="18" charset="0"/>
              </a:rPr>
              <a:t>stented</a:t>
            </a:r>
            <a:r>
              <a:rPr lang="en-US" altLang="ko-KR" sz="2400" dirty="0" smtClean="0">
                <a:latin typeface="Times New Roman" pitchFamily="18" charset="0"/>
                <a:cs typeface="Times New Roman" pitchFamily="18" charset="0"/>
              </a:rPr>
              <a:t> or dilated at that time.</a:t>
            </a:r>
          </a:p>
          <a:p>
            <a:pPr>
              <a:lnSpc>
                <a:spcPct val="150000"/>
              </a:lnSpc>
            </a:pPr>
            <a:r>
              <a:rPr lang="en-US" altLang="ko-KR" sz="2400" dirty="0" smtClean="0">
                <a:latin typeface="Times New Roman" pitchFamily="18" charset="0"/>
                <a:cs typeface="Times New Roman" pitchFamily="18" charset="0"/>
              </a:rPr>
              <a:t>The stage II procedure at 12 to 24 weeks of age</a:t>
            </a:r>
          </a:p>
          <a:p>
            <a:pPr>
              <a:lnSpc>
                <a:spcPct val="150000"/>
              </a:lnSpc>
            </a:pPr>
            <a:endParaRPr lang="en-US" altLang="ko-KR" sz="2400" dirty="0" smtClean="0">
              <a:latin typeface="Times New Roman" pitchFamily="18" charset="0"/>
              <a:cs typeface="Times New Roman" pitchFamily="18" charset="0"/>
            </a:endParaRPr>
          </a:p>
          <a:p>
            <a:pPr>
              <a:lnSpc>
                <a:spcPct val="150000"/>
              </a:lnSpc>
            </a:pPr>
            <a:endParaRPr lang="en-US" altLang="ko-KR" sz="2400" dirty="0" smtClean="0">
              <a:latin typeface="Times New Roman" pitchFamily="18" charset="0"/>
              <a:cs typeface="Times New Roman" pitchFamily="18" charset="0"/>
            </a:endParaRPr>
          </a:p>
          <a:p>
            <a:pPr>
              <a:lnSpc>
                <a:spcPct val="150000"/>
              </a:lnSpc>
            </a:pPr>
            <a:endParaRPr lang="ko-KR"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685800" y="116632"/>
            <a:ext cx="7772400" cy="1143000"/>
          </a:xfrm>
        </p:spPr>
        <p:txBody>
          <a:bodyPr/>
          <a:lstStyle/>
          <a:p>
            <a:r>
              <a:rPr lang="en-US" altLang="ko-KR" sz="4000" b="1" dirty="0" smtClean="0">
                <a:solidFill>
                  <a:schemeClr val="tx1"/>
                </a:solidFill>
                <a:latin typeface="Times New Roman" pitchFamily="18" charset="0"/>
                <a:cs typeface="Times New Roman" pitchFamily="18" charset="0"/>
              </a:rPr>
              <a:t>Pros &amp; Cons for Hybrid</a:t>
            </a:r>
          </a:p>
        </p:txBody>
      </p:sp>
      <p:sp>
        <p:nvSpPr>
          <p:cNvPr id="642051" name="Rectangle 3"/>
          <p:cNvSpPr>
            <a:spLocks noGrp="1" noChangeArrowheads="1"/>
          </p:cNvSpPr>
          <p:nvPr>
            <p:ph type="body" idx="1"/>
          </p:nvPr>
        </p:nvSpPr>
        <p:spPr>
          <a:xfrm>
            <a:off x="541784" y="1546448"/>
            <a:ext cx="8206680" cy="4114800"/>
          </a:xfrm>
        </p:spPr>
        <p:txBody>
          <a:bodyPr/>
          <a:lstStyle/>
          <a:p>
            <a:pPr>
              <a:lnSpc>
                <a:spcPct val="130000"/>
              </a:lnSpc>
            </a:pPr>
            <a:r>
              <a:rPr lang="en-US" altLang="ko-KR" sz="2400" dirty="0" smtClean="0">
                <a:latin typeface="Times New Roman" pitchFamily="18" charset="0"/>
                <a:cs typeface="Times New Roman" pitchFamily="18" charset="0"/>
              </a:rPr>
              <a:t>Pros</a:t>
            </a:r>
          </a:p>
          <a:p>
            <a:pPr lvl="1">
              <a:lnSpc>
                <a:spcPct val="130000"/>
              </a:lnSpc>
            </a:pPr>
            <a:r>
              <a:rPr lang="en-US" altLang="ko-KR" sz="2000" dirty="0" smtClean="0">
                <a:latin typeface="Times New Roman" pitchFamily="18" charset="0"/>
                <a:cs typeface="Times New Roman" pitchFamily="18" charset="0"/>
              </a:rPr>
              <a:t>Avoidance of neonatal CPB</a:t>
            </a:r>
          </a:p>
          <a:p>
            <a:pPr lvl="1">
              <a:lnSpc>
                <a:spcPct val="130000"/>
              </a:lnSpc>
            </a:pPr>
            <a:r>
              <a:rPr lang="en-US" altLang="ko-KR" sz="2000" dirty="0" smtClean="0">
                <a:latin typeface="Times New Roman" pitchFamily="18" charset="0"/>
                <a:cs typeface="Times New Roman" pitchFamily="18" charset="0"/>
              </a:rPr>
              <a:t>Avoidance of early neonatal trauma due to prolonged hospitalization</a:t>
            </a:r>
          </a:p>
          <a:p>
            <a:pPr lvl="1">
              <a:lnSpc>
                <a:spcPct val="130000"/>
              </a:lnSpc>
            </a:pPr>
            <a:r>
              <a:rPr lang="en-US" altLang="ko-KR" sz="2000" dirty="0" smtClean="0">
                <a:latin typeface="Times New Roman" pitchFamily="18" charset="0"/>
                <a:cs typeface="Times New Roman" pitchFamily="18" charset="0"/>
              </a:rPr>
              <a:t>Long-term neurologic issue</a:t>
            </a:r>
          </a:p>
          <a:p>
            <a:pPr>
              <a:lnSpc>
                <a:spcPct val="130000"/>
              </a:lnSpc>
            </a:pPr>
            <a:r>
              <a:rPr lang="en-US" altLang="ko-KR" sz="2400" dirty="0" smtClean="0">
                <a:latin typeface="Times New Roman" pitchFamily="18" charset="0"/>
                <a:cs typeface="Times New Roman" pitchFamily="18" charset="0"/>
              </a:rPr>
              <a:t>Cons</a:t>
            </a:r>
          </a:p>
          <a:p>
            <a:pPr lvl="1">
              <a:lnSpc>
                <a:spcPct val="120000"/>
              </a:lnSpc>
            </a:pPr>
            <a:r>
              <a:rPr lang="en-US" altLang="ko-KR" sz="2000" dirty="0" smtClean="0">
                <a:latin typeface="Times New Roman" pitchFamily="18" charset="0"/>
                <a:cs typeface="Times New Roman" pitchFamily="18" charset="0"/>
              </a:rPr>
              <a:t>Possibility of coronary </a:t>
            </a:r>
            <a:r>
              <a:rPr lang="en-US" altLang="ko-KR" sz="2000" dirty="0" err="1" smtClean="0">
                <a:latin typeface="Times New Roman" pitchFamily="18" charset="0"/>
                <a:cs typeface="Times New Roman" pitchFamily="18" charset="0"/>
              </a:rPr>
              <a:t>malperfusion</a:t>
            </a:r>
            <a:r>
              <a:rPr lang="en-US" altLang="ko-KR" sz="2000" dirty="0" smtClean="0">
                <a:latin typeface="Times New Roman" pitchFamily="18" charset="0"/>
                <a:cs typeface="Times New Roman" pitchFamily="18" charset="0"/>
              </a:rPr>
              <a:t> or cerebral </a:t>
            </a:r>
            <a:r>
              <a:rPr lang="en-US" altLang="ko-KR" sz="2000" dirty="0" err="1" smtClean="0">
                <a:latin typeface="Times New Roman" pitchFamily="18" charset="0"/>
                <a:cs typeface="Times New Roman" pitchFamily="18" charset="0"/>
              </a:rPr>
              <a:t>malperfusion</a:t>
            </a:r>
            <a:r>
              <a:rPr lang="en-US" altLang="ko-KR" sz="2000" dirty="0" smtClean="0">
                <a:latin typeface="Times New Roman" pitchFamily="18" charset="0"/>
                <a:cs typeface="Times New Roman" pitchFamily="18" charset="0"/>
              </a:rPr>
              <a:t> if the isthmus or a portion of the transverse arch becomes </a:t>
            </a:r>
            <a:r>
              <a:rPr lang="en-US" altLang="ko-KR" sz="2000" dirty="0" err="1" smtClean="0">
                <a:latin typeface="Times New Roman" pitchFamily="18" charset="0"/>
                <a:cs typeface="Times New Roman" pitchFamily="18" charset="0"/>
              </a:rPr>
              <a:t>stenotic</a:t>
            </a:r>
            <a:endParaRPr lang="en-US" altLang="ko-KR" sz="2000" dirty="0" smtClean="0">
              <a:latin typeface="Times New Roman" pitchFamily="18" charset="0"/>
              <a:cs typeface="Times New Roman" pitchFamily="18" charset="0"/>
            </a:endParaRPr>
          </a:p>
          <a:p>
            <a:pPr lvl="1">
              <a:lnSpc>
                <a:spcPct val="120000"/>
              </a:lnSpc>
            </a:pPr>
            <a:r>
              <a:rPr lang="en-US" altLang="ko-KR" sz="2000" dirty="0" err="1" smtClean="0">
                <a:latin typeface="Times New Roman" pitchFamily="18" charset="0"/>
                <a:cs typeface="Times New Roman" pitchFamily="18" charset="0"/>
              </a:rPr>
              <a:t>Preductal</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coarctation</a:t>
            </a:r>
            <a:endParaRPr lang="en-US" altLang="ko-KR" sz="2000" dirty="0" smtClean="0">
              <a:latin typeface="Times New Roman" pitchFamily="18" charset="0"/>
              <a:cs typeface="Times New Roman" pitchFamily="18" charset="0"/>
            </a:endParaRPr>
          </a:p>
          <a:p>
            <a:pPr lvl="1">
              <a:lnSpc>
                <a:spcPct val="120000"/>
              </a:lnSpc>
            </a:pPr>
            <a:r>
              <a:rPr lang="en-US" altLang="ko-KR" sz="2000" dirty="0" smtClean="0">
                <a:latin typeface="Times New Roman" pitchFamily="18" charset="0"/>
                <a:cs typeface="Times New Roman" pitchFamily="18" charset="0"/>
              </a:rPr>
              <a:t>Banding the branch PA may lead to </a:t>
            </a:r>
            <a:r>
              <a:rPr lang="en-US" altLang="ko-KR" sz="2000" dirty="0" err="1" smtClean="0">
                <a:latin typeface="Times New Roman" pitchFamily="18" charset="0"/>
                <a:cs typeface="Times New Roman" pitchFamily="18" charset="0"/>
              </a:rPr>
              <a:t>stenosis</a:t>
            </a:r>
            <a:r>
              <a:rPr lang="en-US" altLang="ko-KR" sz="2000" dirty="0" smtClean="0">
                <a:latin typeface="Times New Roman" pitchFamily="18" charset="0"/>
                <a:cs typeface="Times New Roman" pitchFamily="18" charset="0"/>
              </a:rPr>
              <a:t> or distortion.</a:t>
            </a:r>
          </a:p>
          <a:p>
            <a:pPr lvl="1">
              <a:lnSpc>
                <a:spcPct val="120000"/>
              </a:lnSpc>
            </a:pPr>
            <a:r>
              <a:rPr lang="en-US" altLang="ko-KR" sz="2000" dirty="0" smtClean="0">
                <a:latin typeface="Times New Roman" pitchFamily="18" charset="0"/>
                <a:cs typeface="Times New Roman" pitchFamily="18" charset="0"/>
              </a:rPr>
              <a:t>Reliable </a:t>
            </a:r>
            <a:r>
              <a:rPr lang="en-US" altLang="ko-KR" sz="2000" dirty="0" err="1" smtClean="0">
                <a:latin typeface="Times New Roman" pitchFamily="18" charset="0"/>
                <a:cs typeface="Times New Roman" pitchFamily="18" charset="0"/>
              </a:rPr>
              <a:t>atrial</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septostomy</a:t>
            </a:r>
            <a:r>
              <a:rPr lang="en-US" altLang="ko-KR" sz="2000" dirty="0" smtClean="0">
                <a:latin typeface="Times New Roman" pitchFamily="18" charset="0"/>
                <a:cs typeface="Times New Roman" pitchFamily="18" charset="0"/>
              </a:rPr>
              <a:t> is difficult to achieve</a:t>
            </a:r>
          </a:p>
          <a:p>
            <a:pPr lvl="2">
              <a:lnSpc>
                <a:spcPct val="120000"/>
              </a:lnSpc>
            </a:pPr>
            <a:r>
              <a:rPr lang="en-US" altLang="ko-KR" sz="1800" dirty="0" smtClean="0">
                <a:latin typeface="Times New Roman" pitchFamily="18" charset="0"/>
                <a:cs typeface="Times New Roman" pitchFamily="18" charset="0"/>
              </a:rPr>
              <a:t>not rely on </a:t>
            </a:r>
            <a:r>
              <a:rPr lang="en-US" altLang="ko-KR" sz="1800" dirty="0" err="1" smtClean="0">
                <a:latin typeface="Times New Roman" pitchFamily="18" charset="0"/>
                <a:cs typeface="Times New Roman" pitchFamily="18" charset="0"/>
              </a:rPr>
              <a:t>atrial</a:t>
            </a:r>
            <a:r>
              <a:rPr lang="en-US" altLang="ko-KR" sz="1800" dirty="0" smtClean="0">
                <a:latin typeface="Times New Roman" pitchFamily="18" charset="0"/>
                <a:cs typeface="Times New Roman" pitchFamily="18" charset="0"/>
              </a:rPr>
              <a:t> stents for more than 3 months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idx="4294967295"/>
          </p:nvPr>
        </p:nvSpPr>
        <p:spPr>
          <a:xfrm>
            <a:off x="776288" y="266700"/>
            <a:ext cx="7772400" cy="838200"/>
          </a:xfrm>
        </p:spPr>
        <p:txBody>
          <a:bodyPr/>
          <a:lstStyle/>
          <a:p>
            <a:r>
              <a:rPr lang="en-US" altLang="ko-KR" sz="3600" b="1" dirty="0" smtClean="0">
                <a:solidFill>
                  <a:schemeClr val="tx1"/>
                </a:solidFill>
                <a:latin typeface="Times New Roman" pitchFamily="18" charset="0"/>
              </a:rPr>
              <a:t>Hybrid Stage I with Reverse Shunt</a:t>
            </a:r>
          </a:p>
        </p:txBody>
      </p:sp>
      <p:sp>
        <p:nvSpPr>
          <p:cNvPr id="6" name="직사각형 5"/>
          <p:cNvSpPr/>
          <p:nvPr/>
        </p:nvSpPr>
        <p:spPr>
          <a:xfrm>
            <a:off x="745848" y="6299592"/>
            <a:ext cx="7920880" cy="400110"/>
          </a:xfrm>
          <a:prstGeom prst="rect">
            <a:avLst/>
          </a:prstGeom>
        </p:spPr>
        <p:txBody>
          <a:bodyPr wrap="square">
            <a:spAutoFit/>
          </a:bodyPr>
          <a:lstStyle/>
          <a:p>
            <a:r>
              <a:rPr lang="en-US" altLang="ko-KR" b="1" dirty="0" smtClean="0">
                <a:latin typeface="Times New Roman" pitchFamily="18" charset="0"/>
                <a:cs typeface="Times New Roman" pitchFamily="18" charset="0"/>
              </a:rPr>
              <a:t>For development of </a:t>
            </a:r>
            <a:r>
              <a:rPr lang="en-US" altLang="ko-KR" b="1" dirty="0" err="1" smtClean="0">
                <a:latin typeface="Times New Roman" pitchFamily="18" charset="0"/>
                <a:cs typeface="Times New Roman" pitchFamily="18" charset="0"/>
              </a:rPr>
              <a:t>preductal</a:t>
            </a:r>
            <a:r>
              <a:rPr lang="en-US" altLang="ko-KR" b="1" dirty="0" smtClean="0">
                <a:latin typeface="Times New Roman" pitchFamily="18" charset="0"/>
                <a:cs typeface="Times New Roman" pitchFamily="18" charset="0"/>
              </a:rPr>
              <a:t> retrograde </a:t>
            </a:r>
            <a:r>
              <a:rPr lang="en-US" altLang="ko-KR" b="1" dirty="0" err="1" smtClean="0">
                <a:latin typeface="Times New Roman" pitchFamily="18" charset="0"/>
                <a:cs typeface="Times New Roman" pitchFamily="18" charset="0"/>
              </a:rPr>
              <a:t>coarctation</a:t>
            </a:r>
            <a:r>
              <a:rPr lang="en-US" altLang="ko-KR" b="1" dirty="0" smtClean="0">
                <a:latin typeface="Times New Roman" pitchFamily="18" charset="0"/>
                <a:cs typeface="Times New Roman" pitchFamily="18" charset="0"/>
              </a:rPr>
              <a:t> in aortic </a:t>
            </a:r>
            <a:r>
              <a:rPr lang="en-US" altLang="ko-KR" b="1" dirty="0" err="1" smtClean="0">
                <a:latin typeface="Times New Roman" pitchFamily="18" charset="0"/>
                <a:cs typeface="Times New Roman" pitchFamily="18" charset="0"/>
              </a:rPr>
              <a:t>atresia</a:t>
            </a:r>
            <a:endParaRPr lang="en-US" altLang="ko-KR" b="1" dirty="0" smtClean="0">
              <a:latin typeface="Times New Roman" pitchFamily="18" charset="0"/>
              <a:cs typeface="Times New Roman" pitchFamily="18" charset="0"/>
            </a:endParaRPr>
          </a:p>
        </p:txBody>
      </p:sp>
      <p:pic>
        <p:nvPicPr>
          <p:cNvPr id="632837" name="Picture 5"/>
          <p:cNvPicPr>
            <a:picLocks noChangeAspect="1" noChangeArrowheads="1"/>
          </p:cNvPicPr>
          <p:nvPr/>
        </p:nvPicPr>
        <p:blipFill>
          <a:blip r:embed="rId3" cstate="email"/>
          <a:srcRect/>
          <a:stretch>
            <a:fillRect/>
          </a:stretch>
        </p:blipFill>
        <p:spPr bwMode="auto">
          <a:xfrm>
            <a:off x="452438" y="1691080"/>
            <a:ext cx="8239125"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125413"/>
            <a:ext cx="8458200" cy="1143000"/>
          </a:xfrm>
        </p:spPr>
        <p:txBody>
          <a:bodyPr/>
          <a:lstStyle/>
          <a:p>
            <a:r>
              <a:rPr lang="en-US" altLang="ko-KR" sz="4000" b="1" smtClean="0">
                <a:solidFill>
                  <a:schemeClr val="tx1"/>
                </a:solidFill>
                <a:latin typeface="Times New Roman" pitchFamily="18" charset="0"/>
              </a:rPr>
              <a:t>RV-PA shunt in biventricular repair</a:t>
            </a:r>
            <a:endParaRPr lang="ko-KR" altLang="en-US" sz="4000" b="1" smtClean="0">
              <a:solidFill>
                <a:schemeClr val="tx1"/>
              </a:solidFill>
              <a:latin typeface="Times New Roman" pitchFamily="18" charset="0"/>
            </a:endParaRPr>
          </a:p>
        </p:txBody>
      </p:sp>
      <p:sp>
        <p:nvSpPr>
          <p:cNvPr id="142339" name="Rectangle 3"/>
          <p:cNvSpPr>
            <a:spLocks noGrp="1" noChangeArrowheads="1"/>
          </p:cNvSpPr>
          <p:nvPr>
            <p:ph type="body" idx="1"/>
          </p:nvPr>
        </p:nvSpPr>
        <p:spPr>
          <a:xfrm>
            <a:off x="685800" y="1772816"/>
            <a:ext cx="7772400" cy="4114800"/>
          </a:xfrm>
        </p:spPr>
        <p:txBody>
          <a:bodyPr/>
          <a:lstStyle/>
          <a:p>
            <a:r>
              <a:rPr lang="en-US" altLang="ko-KR" sz="2800" dirty="0" smtClean="0">
                <a:latin typeface="Times New Roman" pitchFamily="18" charset="0"/>
                <a:cs typeface="Times New Roman" pitchFamily="18" charset="0"/>
              </a:rPr>
              <a:t>RV-PA shunt is potential alternative to BT shunt. </a:t>
            </a:r>
          </a:p>
          <a:p>
            <a:pPr lvl="1"/>
            <a:r>
              <a:rPr lang="en-US" altLang="ko-KR" sz="2000" dirty="0" smtClean="0">
                <a:latin typeface="Times New Roman" pitchFamily="18" charset="0"/>
                <a:cs typeface="Times New Roman" pitchFamily="18" charset="0"/>
              </a:rPr>
              <a:t>extensive use in HLHS, higher diastolic BP, greater resistance to physiologic insults, improve outcomes, particularly in low </a:t>
            </a:r>
            <a:r>
              <a:rPr lang="en-US" altLang="ko-KR" sz="2000" dirty="0" err="1" smtClean="0">
                <a:latin typeface="Times New Roman" pitchFamily="18" charset="0"/>
                <a:cs typeface="Times New Roman" pitchFamily="18" charset="0"/>
              </a:rPr>
              <a:t>Bwt</a:t>
            </a:r>
            <a:r>
              <a:rPr lang="en-US" altLang="ko-KR" sz="2000" dirty="0" smtClean="0">
                <a:latin typeface="Times New Roman" pitchFamily="18" charset="0"/>
                <a:cs typeface="Times New Roman" pitchFamily="18" charset="0"/>
              </a:rPr>
              <a:t> </a:t>
            </a:r>
          </a:p>
          <a:p>
            <a:pPr lvl="1"/>
            <a:r>
              <a:rPr lang="en-US" altLang="ko-KR" sz="2000" dirty="0" smtClean="0">
                <a:latin typeface="Times New Roman" pitchFamily="18" charset="0"/>
                <a:cs typeface="Times New Roman" pitchFamily="18" charset="0"/>
              </a:rPr>
              <a:t>palliative RV-PA conduit in biventricular hearts with MAPCAs, to encourage growth of diminutive central PAs . </a:t>
            </a:r>
          </a:p>
          <a:p>
            <a:r>
              <a:rPr lang="en-US" altLang="ko-KR" sz="2800" dirty="0" smtClean="0">
                <a:latin typeface="Times New Roman" pitchFamily="18" charset="0"/>
                <a:cs typeface="Times New Roman" pitchFamily="18" charset="0"/>
              </a:rPr>
              <a:t>Advantages of RV-PA shunt </a:t>
            </a:r>
          </a:p>
          <a:p>
            <a:pPr lvl="1"/>
            <a:r>
              <a:rPr lang="en-US" altLang="ko-KR" sz="2000" dirty="0" smtClean="0">
                <a:latin typeface="Times New Roman" pitchFamily="18" charset="0"/>
                <a:cs typeface="Times New Roman" pitchFamily="18" charset="0"/>
              </a:rPr>
              <a:t>proximal shunt location in abnormal aortic arch branching </a:t>
            </a:r>
          </a:p>
          <a:p>
            <a:pPr lvl="1"/>
            <a:r>
              <a:rPr lang="en-US" altLang="ko-KR" sz="2000" dirty="0" smtClean="0">
                <a:latin typeface="Times New Roman" pitchFamily="18" charset="0"/>
                <a:cs typeface="Times New Roman" pitchFamily="18" charset="0"/>
              </a:rPr>
              <a:t>PBF occurs only during cardiac systole; diastolic runoff resulting in lower diastolic and coronary perfusion pressure does not occur. </a:t>
            </a:r>
          </a:p>
          <a:p>
            <a:pPr lvl="1"/>
            <a:r>
              <a:rPr lang="en-US" altLang="ko-KR" sz="2000" dirty="0" smtClean="0">
                <a:latin typeface="Times New Roman" pitchFamily="18" charset="0"/>
                <a:cs typeface="Times New Roman" pitchFamily="18" charset="0"/>
              </a:rPr>
              <a:t>larger  shunt than BT shunt : decrease shunt </a:t>
            </a:r>
            <a:r>
              <a:rPr lang="en-US" altLang="ko-KR" sz="2000" dirty="0" err="1" smtClean="0">
                <a:latin typeface="Times New Roman" pitchFamily="18" charset="0"/>
                <a:cs typeface="Times New Roman" pitchFamily="18" charset="0"/>
              </a:rPr>
              <a:t>stenosis</a:t>
            </a:r>
            <a:r>
              <a:rPr lang="en-US" altLang="ko-KR" sz="2000" dirty="0" smtClean="0">
                <a:latin typeface="Times New Roman" pitchFamily="18" charset="0"/>
                <a:cs typeface="Times New Roman" pitchFamily="18" charset="0"/>
              </a:rPr>
              <a:t>. </a:t>
            </a:r>
          </a:p>
          <a:p>
            <a:pPr lvl="1"/>
            <a:r>
              <a:rPr lang="en-US" altLang="ko-KR" sz="2000" dirty="0" smtClean="0">
                <a:latin typeface="Times New Roman" pitchFamily="18" charset="0"/>
                <a:cs typeface="Times New Roman" pitchFamily="18" charset="0"/>
              </a:rPr>
              <a:t>lower risk of </a:t>
            </a:r>
            <a:r>
              <a:rPr lang="en-US" altLang="ko-KR" sz="2000" dirty="0" err="1" smtClean="0">
                <a:latin typeface="Times New Roman" pitchFamily="18" charset="0"/>
                <a:cs typeface="Times New Roman" pitchFamily="18" charset="0"/>
              </a:rPr>
              <a:t>interstage</a:t>
            </a:r>
            <a:r>
              <a:rPr lang="en-US" altLang="ko-KR" sz="2000" dirty="0" smtClean="0">
                <a:latin typeface="Times New Roman" pitchFamily="18" charset="0"/>
                <a:cs typeface="Times New Roman" pitchFamily="18" charset="0"/>
              </a:rPr>
              <a:t> mortality than BT shunt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125413"/>
            <a:ext cx="8458200" cy="1143000"/>
          </a:xfrm>
        </p:spPr>
        <p:txBody>
          <a:bodyPr/>
          <a:lstStyle/>
          <a:p>
            <a:r>
              <a:rPr lang="en-US" altLang="ko-KR" sz="4000" b="1" smtClean="0">
                <a:solidFill>
                  <a:schemeClr val="tx1"/>
                </a:solidFill>
                <a:latin typeface="Times New Roman" pitchFamily="18" charset="0"/>
              </a:rPr>
              <a:t>RV-PA shunt in biventricular repair</a:t>
            </a:r>
            <a:endParaRPr lang="ko-KR" altLang="en-US" sz="4000" b="1" smtClean="0">
              <a:solidFill>
                <a:schemeClr val="tx1"/>
              </a:solidFill>
              <a:latin typeface="Times New Roman" pitchFamily="18" charset="0"/>
            </a:endParaRPr>
          </a:p>
        </p:txBody>
      </p:sp>
      <p:sp>
        <p:nvSpPr>
          <p:cNvPr id="142339" name="Rectangle 3"/>
          <p:cNvSpPr>
            <a:spLocks noGrp="1" noChangeArrowheads="1"/>
          </p:cNvSpPr>
          <p:nvPr>
            <p:ph type="body" idx="1"/>
          </p:nvPr>
        </p:nvSpPr>
        <p:spPr>
          <a:xfrm>
            <a:off x="539552" y="1772816"/>
            <a:ext cx="8134672" cy="4114800"/>
          </a:xfrm>
        </p:spPr>
        <p:txBody>
          <a:bodyPr/>
          <a:lstStyle/>
          <a:p>
            <a:r>
              <a:rPr lang="en-US" altLang="ko-KR" sz="2400" dirty="0" smtClean="0">
                <a:latin typeface="Times New Roman" pitchFamily="18" charset="0"/>
                <a:cs typeface="Times New Roman" pitchFamily="18" charset="0"/>
              </a:rPr>
              <a:t>Disadvantages of RV-PA shunt </a:t>
            </a:r>
          </a:p>
          <a:p>
            <a:pPr lvl="1"/>
            <a:r>
              <a:rPr lang="en-US" altLang="ko-KR" sz="1800" dirty="0" smtClean="0">
                <a:latin typeface="Times New Roman" pitchFamily="18" charset="0"/>
                <a:cs typeface="Times New Roman" pitchFamily="18" charset="0"/>
              </a:rPr>
              <a:t>Use of CPB without ACC, short period of cardiac arrest for proximal </a:t>
            </a:r>
            <a:r>
              <a:rPr lang="en-US" altLang="ko-KR" sz="1800" dirty="0" err="1" smtClean="0">
                <a:latin typeface="Times New Roman" pitchFamily="18" charset="0"/>
                <a:cs typeface="Times New Roman" pitchFamily="18" charset="0"/>
              </a:rPr>
              <a:t>anastomosis</a:t>
            </a:r>
            <a:r>
              <a:rPr lang="en-US" altLang="ko-KR" sz="1800" dirty="0" smtClean="0">
                <a:latin typeface="Times New Roman" pitchFamily="18" charset="0"/>
                <a:cs typeface="Times New Roman" pitchFamily="18" charset="0"/>
              </a:rPr>
              <a:t> to avoid air embolism </a:t>
            </a:r>
          </a:p>
          <a:p>
            <a:pPr lvl="1"/>
            <a:r>
              <a:rPr lang="en-US" altLang="ko-KR" sz="1800" dirty="0" err="1" smtClean="0">
                <a:latin typeface="Times New Roman" pitchFamily="18" charset="0"/>
                <a:cs typeface="Times New Roman" pitchFamily="18" charset="0"/>
              </a:rPr>
              <a:t>Ventriculotomy</a:t>
            </a:r>
            <a:r>
              <a:rPr lang="en-US" altLang="ko-KR" sz="1800" dirty="0" smtClean="0">
                <a:latin typeface="Times New Roman" pitchFamily="18" charset="0"/>
                <a:cs typeface="Times New Roman" pitchFamily="18" charset="0"/>
              </a:rPr>
              <a:t> </a:t>
            </a:r>
          </a:p>
          <a:p>
            <a:pPr lvl="1"/>
            <a:r>
              <a:rPr lang="en-US" altLang="ko-KR" sz="1800" dirty="0" smtClean="0">
                <a:latin typeface="Times New Roman" pitchFamily="18" charset="0"/>
                <a:cs typeface="Times New Roman" pitchFamily="18" charset="0"/>
              </a:rPr>
              <a:t>Risk for sudden death</a:t>
            </a:r>
          </a:p>
          <a:p>
            <a:r>
              <a:rPr lang="en-US" altLang="ko-KR" sz="2400" dirty="0" smtClean="0">
                <a:latin typeface="Times New Roman" pitchFamily="18" charset="0"/>
                <a:cs typeface="Times New Roman" pitchFamily="18" charset="0"/>
              </a:rPr>
              <a:t>Exclusion criteria : important coronary artery crossing RVOT </a:t>
            </a:r>
          </a:p>
          <a:p>
            <a:r>
              <a:rPr lang="en-US" altLang="ko-KR" sz="2400" dirty="0" smtClean="0">
                <a:latin typeface="Times New Roman" pitchFamily="18" charset="0"/>
                <a:cs typeface="Times New Roman" pitchFamily="18" charset="0"/>
              </a:rPr>
              <a:t>In complex biventricular heart, it is applicable in low birth weight neonates with abnormal aortic arch branching. </a:t>
            </a:r>
          </a:p>
          <a:p>
            <a:r>
              <a:rPr lang="en-US" altLang="ko-KR" sz="2400" dirty="0" smtClean="0">
                <a:latin typeface="Times New Roman" pitchFamily="18" charset="0"/>
                <a:cs typeface="Times New Roman" pitchFamily="18" charset="0"/>
              </a:rPr>
              <a:t>Partial clipping of shunt with subsequent balloon dilation to prolong palliation. </a:t>
            </a:r>
          </a:p>
          <a:p>
            <a:r>
              <a:rPr lang="en-US" altLang="ko-KR" sz="2400" dirty="0" smtClean="0">
                <a:latin typeface="Times New Roman" pitchFamily="18" charset="0"/>
                <a:cs typeface="Times New Roman" pitchFamily="18" charset="0"/>
              </a:rPr>
              <a:t>Patients who will have </a:t>
            </a:r>
            <a:r>
              <a:rPr lang="en-US" altLang="ko-KR" sz="2400" dirty="0" err="1" smtClean="0">
                <a:latin typeface="Times New Roman" pitchFamily="18" charset="0"/>
                <a:cs typeface="Times New Roman" pitchFamily="18" charset="0"/>
              </a:rPr>
              <a:t>ventriculotomy</a:t>
            </a:r>
            <a:r>
              <a:rPr lang="en-US" altLang="ko-KR" sz="2400" dirty="0" smtClean="0">
                <a:latin typeface="Times New Roman" pitchFamily="18" charset="0"/>
                <a:cs typeface="Times New Roman" pitchFamily="18" charset="0"/>
              </a:rPr>
              <a:t> for RV-PA conduit. </a:t>
            </a:r>
            <a:endParaRPr lang="en-US" altLang="ko-KR"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125413"/>
            <a:ext cx="8458200" cy="1143000"/>
          </a:xfrm>
        </p:spPr>
        <p:txBody>
          <a:bodyPr/>
          <a:lstStyle/>
          <a:p>
            <a:r>
              <a:rPr lang="en-US" altLang="ko-KR" sz="4000" b="1" smtClean="0">
                <a:solidFill>
                  <a:schemeClr val="tx1"/>
                </a:solidFill>
                <a:latin typeface="Times New Roman" pitchFamily="18" charset="0"/>
              </a:rPr>
              <a:t>RV-PA shunt in biventricular repair</a:t>
            </a:r>
            <a:endParaRPr lang="ko-KR" altLang="en-US" sz="4000" b="1" smtClean="0">
              <a:solidFill>
                <a:schemeClr val="tx1"/>
              </a:solidFill>
              <a:latin typeface="Times New Roman" pitchFamily="18" charset="0"/>
            </a:endParaRPr>
          </a:p>
        </p:txBody>
      </p:sp>
      <p:sp>
        <p:nvSpPr>
          <p:cNvPr id="142339" name="Rectangle 3"/>
          <p:cNvSpPr>
            <a:spLocks noGrp="1" noChangeArrowheads="1"/>
          </p:cNvSpPr>
          <p:nvPr>
            <p:ph type="body" idx="1"/>
          </p:nvPr>
        </p:nvSpPr>
        <p:spPr>
          <a:xfrm>
            <a:off x="362440" y="1772816"/>
            <a:ext cx="8458200" cy="4114800"/>
          </a:xfrm>
        </p:spPr>
        <p:txBody>
          <a:bodyPr/>
          <a:lstStyle/>
          <a:p>
            <a:pPr>
              <a:lnSpc>
                <a:spcPct val="120000"/>
              </a:lnSpc>
            </a:pPr>
            <a:r>
              <a:rPr lang="en-US" altLang="ko-KR" sz="2400" dirty="0" smtClean="0">
                <a:latin typeface="Times New Roman" pitchFamily="18" charset="0"/>
                <a:cs typeface="Times New Roman" pitchFamily="18" charset="0"/>
              </a:rPr>
              <a:t>Primary complete repair is now the preferred approach to many heart defects in neonates and infants.</a:t>
            </a:r>
          </a:p>
          <a:p>
            <a:pPr>
              <a:lnSpc>
                <a:spcPct val="120000"/>
              </a:lnSpc>
            </a:pPr>
            <a:r>
              <a:rPr lang="en-US" altLang="ko-KR" sz="2400" dirty="0" smtClean="0">
                <a:latin typeface="Times New Roman" pitchFamily="18" charset="0"/>
                <a:cs typeface="Times New Roman" pitchFamily="18" charset="0"/>
              </a:rPr>
              <a:t>Early complete repair remains a challenge in TOF with PA, TOF with AVSD, and TGA with PA.</a:t>
            </a:r>
          </a:p>
          <a:p>
            <a:pPr>
              <a:lnSpc>
                <a:spcPct val="120000"/>
              </a:lnSpc>
            </a:pPr>
            <a:r>
              <a:rPr lang="en-US" altLang="ko-KR" sz="2400" dirty="0" smtClean="0">
                <a:latin typeface="Times New Roman" pitchFamily="18" charset="0"/>
                <a:cs typeface="Times New Roman" pitchFamily="18" charset="0"/>
              </a:rPr>
              <a:t>TOF</a:t>
            </a:r>
          </a:p>
          <a:p>
            <a:pPr lvl="1">
              <a:lnSpc>
                <a:spcPct val="120000"/>
              </a:lnSpc>
            </a:pPr>
            <a:r>
              <a:rPr lang="en-US" altLang="ko-KR" sz="2000" dirty="0" smtClean="0">
                <a:latin typeface="Times New Roman" pitchFamily="18" charset="0"/>
                <a:cs typeface="Times New Roman" pitchFamily="18" charset="0"/>
              </a:rPr>
              <a:t>Excellent results for early primary repair of TOF.</a:t>
            </a:r>
          </a:p>
          <a:p>
            <a:pPr lvl="2">
              <a:lnSpc>
                <a:spcPct val="120000"/>
              </a:lnSpc>
            </a:pPr>
            <a:r>
              <a:rPr lang="en-US" altLang="ko-KR" sz="1800" dirty="0" smtClean="0">
                <a:latin typeface="Times New Roman" pitchFamily="18" charset="0"/>
                <a:cs typeface="Times New Roman" pitchFamily="18" charset="0"/>
              </a:rPr>
              <a:t>Infants with TOF underwent palliation in 62% (STS) and 70% (EACTS). </a:t>
            </a:r>
          </a:p>
          <a:p>
            <a:pPr lvl="1">
              <a:lnSpc>
                <a:spcPct val="120000"/>
              </a:lnSpc>
            </a:pPr>
            <a:r>
              <a:rPr lang="en-US" altLang="ko-KR" sz="2000" dirty="0" smtClean="0">
                <a:latin typeface="Times New Roman" pitchFamily="18" charset="0"/>
                <a:cs typeface="Times New Roman" pitchFamily="18" charset="0"/>
              </a:rPr>
              <a:t>TOF with PA is a significant risk factor for reoperation and death</a:t>
            </a:r>
          </a:p>
          <a:p>
            <a:pPr lvl="2">
              <a:lnSpc>
                <a:spcPct val="120000"/>
              </a:lnSpc>
            </a:pPr>
            <a:r>
              <a:rPr lang="en-US" altLang="ko-KR" sz="1800" dirty="0" smtClean="0">
                <a:latin typeface="Times New Roman" pitchFamily="18" charset="0"/>
                <a:cs typeface="Times New Roman" pitchFamily="18" charset="0"/>
              </a:rPr>
              <a:t>Early or late mortality occurred in 19%</a:t>
            </a:r>
          </a:p>
          <a:p>
            <a:pPr lvl="2">
              <a:lnSpc>
                <a:spcPct val="120000"/>
              </a:lnSpc>
            </a:pPr>
            <a:r>
              <a:rPr lang="en-US" altLang="ko-KR" sz="1800" dirty="0" smtClean="0">
                <a:latin typeface="Times New Roman" pitchFamily="18" charset="0"/>
                <a:cs typeface="Times New Roman" pitchFamily="18" charset="0"/>
              </a:rPr>
              <a:t>Initial palliation with shunt is used in all TOF with PA.</a:t>
            </a:r>
          </a:p>
          <a:p>
            <a:pPr>
              <a:lnSpc>
                <a:spcPct val="120000"/>
              </a:lnSpc>
            </a:pPr>
            <a:endParaRPr lang="en-US" altLang="ko-KR"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p:cNvSpPr>
          <p:nvPr/>
        </p:nvSpPr>
        <p:spPr bwMode="auto">
          <a:xfrm>
            <a:off x="685800" y="295275"/>
            <a:ext cx="7772400" cy="700088"/>
          </a:xfrm>
          <a:prstGeom prst="rect">
            <a:avLst/>
          </a:prstGeom>
          <a:noFill/>
          <a:ln w="9525">
            <a:noFill/>
            <a:miter lim="800000"/>
            <a:headEnd/>
            <a:tailEnd/>
          </a:ln>
        </p:spPr>
        <p:txBody>
          <a:bodyPr lIns="0" rIns="0" bIns="0" anchor="b"/>
          <a:lstStyle/>
          <a:p>
            <a:pPr algn="ctr"/>
            <a:r>
              <a:rPr lang="en-US" altLang="ko-KR" sz="4400" b="1" dirty="0" smtClean="0">
                <a:latin typeface="Times New Roman" pitchFamily="18" charset="0"/>
              </a:rPr>
              <a:t>Melbourne Shunt</a:t>
            </a:r>
            <a:endParaRPr lang="ko-KR" altLang="en-US" sz="4400" b="1" dirty="0">
              <a:latin typeface="Times New Roman" pitchFamily="18" charset="0"/>
            </a:endParaRPr>
          </a:p>
        </p:txBody>
      </p:sp>
      <p:pic>
        <p:nvPicPr>
          <p:cNvPr id="621569" name="Picture 1"/>
          <p:cNvPicPr>
            <a:picLocks noChangeAspect="1" noChangeArrowheads="1"/>
          </p:cNvPicPr>
          <p:nvPr/>
        </p:nvPicPr>
        <p:blipFill>
          <a:blip r:embed="rId2" cstate="email"/>
          <a:srcRect/>
          <a:stretch>
            <a:fillRect/>
          </a:stretch>
        </p:blipFill>
        <p:spPr bwMode="auto">
          <a:xfrm>
            <a:off x="1711032" y="1700808"/>
            <a:ext cx="5669280" cy="4892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125413"/>
            <a:ext cx="8458200" cy="1143000"/>
          </a:xfrm>
        </p:spPr>
        <p:txBody>
          <a:bodyPr/>
          <a:lstStyle/>
          <a:p>
            <a:r>
              <a:rPr lang="en-US" altLang="ko-KR" sz="4000" b="1" smtClean="0">
                <a:solidFill>
                  <a:schemeClr val="tx1"/>
                </a:solidFill>
                <a:latin typeface="Times New Roman" pitchFamily="18" charset="0"/>
              </a:rPr>
              <a:t>RV-PA shunt in biventricular repair</a:t>
            </a:r>
            <a:endParaRPr lang="ko-KR" altLang="en-US" sz="4000" b="1" smtClean="0">
              <a:solidFill>
                <a:schemeClr val="tx1"/>
              </a:solidFill>
              <a:latin typeface="Times New Roman" pitchFamily="18" charset="0"/>
            </a:endParaRPr>
          </a:p>
        </p:txBody>
      </p:sp>
      <p:sp>
        <p:nvSpPr>
          <p:cNvPr id="142339" name="Rectangle 3"/>
          <p:cNvSpPr>
            <a:spLocks noGrp="1" noChangeArrowheads="1"/>
          </p:cNvSpPr>
          <p:nvPr>
            <p:ph type="body" idx="1"/>
          </p:nvPr>
        </p:nvSpPr>
        <p:spPr>
          <a:xfrm>
            <a:off x="539552" y="1772816"/>
            <a:ext cx="8206680" cy="4114800"/>
          </a:xfrm>
        </p:spPr>
        <p:txBody>
          <a:bodyPr/>
          <a:lstStyle/>
          <a:p>
            <a:pPr>
              <a:lnSpc>
                <a:spcPct val="120000"/>
              </a:lnSpc>
            </a:pPr>
            <a:r>
              <a:rPr lang="en-US" altLang="ko-KR" sz="2400" dirty="0" smtClean="0">
                <a:latin typeface="Times New Roman" pitchFamily="18" charset="0"/>
                <a:cs typeface="Times New Roman" pitchFamily="18" charset="0"/>
              </a:rPr>
              <a:t>TOF with AVSD</a:t>
            </a:r>
          </a:p>
          <a:p>
            <a:pPr lvl="1">
              <a:lnSpc>
                <a:spcPct val="120000"/>
              </a:lnSpc>
            </a:pPr>
            <a:r>
              <a:rPr lang="en-US" altLang="ko-KR" sz="2000" dirty="0" smtClean="0">
                <a:latin typeface="Times New Roman" pitchFamily="18" charset="0"/>
                <a:cs typeface="Times New Roman" pitchFamily="18" charset="0"/>
              </a:rPr>
              <a:t>TOF with AVSD have not generally undergone repair in early infancy. </a:t>
            </a:r>
          </a:p>
          <a:p>
            <a:pPr lvl="1">
              <a:lnSpc>
                <a:spcPct val="120000"/>
              </a:lnSpc>
            </a:pPr>
            <a:r>
              <a:rPr lang="en-US" altLang="ko-KR" sz="2000" dirty="0" smtClean="0">
                <a:latin typeface="Times New Roman" pitchFamily="18" charset="0"/>
                <a:cs typeface="Times New Roman" pitchFamily="18" charset="0"/>
              </a:rPr>
              <a:t>Mean age at repair was 3.5 to 4.5 years, with the youngest patients to undergo complete repair ranging from age 5 months to 1.5 years. </a:t>
            </a:r>
          </a:p>
          <a:p>
            <a:pPr lvl="1">
              <a:lnSpc>
                <a:spcPct val="120000"/>
              </a:lnSpc>
            </a:pPr>
            <a:r>
              <a:rPr lang="en-US" altLang="ko-KR" sz="2000" dirty="0" smtClean="0">
                <a:latin typeface="Times New Roman" pitchFamily="18" charset="0"/>
                <a:cs typeface="Times New Roman" pitchFamily="18" charset="0"/>
              </a:rPr>
              <a:t>In TOF with AVSD, initial palliation with shunt in 55% to 82%.</a:t>
            </a:r>
          </a:p>
          <a:p>
            <a:pPr>
              <a:lnSpc>
                <a:spcPct val="120000"/>
              </a:lnSpc>
            </a:pPr>
            <a:r>
              <a:rPr lang="en-US" altLang="ko-KR" sz="2400" dirty="0" smtClean="0">
                <a:latin typeface="Times New Roman" pitchFamily="18" charset="0"/>
                <a:cs typeface="Times New Roman" pitchFamily="18" charset="0"/>
              </a:rPr>
              <a:t>Other indications for RV-PA shunt</a:t>
            </a:r>
          </a:p>
          <a:p>
            <a:pPr lvl="1">
              <a:lnSpc>
                <a:spcPct val="120000"/>
              </a:lnSpc>
            </a:pPr>
            <a:r>
              <a:rPr lang="en-US" altLang="ko-KR" sz="2000" dirty="0" smtClean="0">
                <a:latin typeface="Times New Roman" pitchFamily="18" charset="0"/>
                <a:cs typeface="Times New Roman" pitchFamily="18" charset="0"/>
              </a:rPr>
              <a:t>Hypoxia early after shunt - Need for additional shunt</a:t>
            </a:r>
          </a:p>
          <a:p>
            <a:pPr lvl="1">
              <a:lnSpc>
                <a:spcPct val="120000"/>
              </a:lnSpc>
            </a:pPr>
            <a:r>
              <a:rPr lang="en-US" altLang="ko-KR" sz="2000" dirty="0" smtClean="0">
                <a:latin typeface="Times New Roman" pitchFamily="18" charset="0"/>
                <a:cs typeface="Times New Roman" pitchFamily="18" charset="0"/>
              </a:rPr>
              <a:t>Need for large shunt in older child or adult</a:t>
            </a:r>
          </a:p>
          <a:p>
            <a:pPr lvl="1">
              <a:lnSpc>
                <a:spcPct val="120000"/>
              </a:lnSpc>
            </a:pPr>
            <a:r>
              <a:rPr lang="en-US" altLang="ko-KR" sz="2000" dirty="0" smtClean="0">
                <a:latin typeface="Times New Roman" pitchFamily="18" charset="0"/>
                <a:cs typeface="Times New Roman" pitchFamily="18" charset="0"/>
              </a:rPr>
              <a:t>Need for shunt in progressive AR</a:t>
            </a:r>
            <a:endParaRPr lang="en-US" altLang="ko-KR"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457200" y="0"/>
            <a:ext cx="8229600" cy="1143000"/>
          </a:xfrm>
        </p:spPr>
        <p:txBody>
          <a:bodyPr/>
          <a:lstStyle/>
          <a:p>
            <a:pPr eaLnBrk="1" hangingPunct="1"/>
            <a:r>
              <a:rPr lang="en-US" altLang="ko-KR" sz="3600" b="1" smtClean="0">
                <a:solidFill>
                  <a:schemeClr val="tx1"/>
                </a:solidFill>
                <a:latin typeface="Times New Roman" pitchFamily="18" charset="0"/>
                <a:cs typeface="Times New Roman" pitchFamily="18" charset="0"/>
              </a:rPr>
              <a:t>Surgical Strategy for BT Shunt</a:t>
            </a:r>
          </a:p>
        </p:txBody>
      </p:sp>
      <p:sp>
        <p:nvSpPr>
          <p:cNvPr id="612355" name="Rectangle 3"/>
          <p:cNvSpPr>
            <a:spLocks noGrp="1" noChangeArrowheads="1"/>
          </p:cNvSpPr>
          <p:nvPr>
            <p:ph type="body" idx="4294967295"/>
          </p:nvPr>
        </p:nvSpPr>
        <p:spPr>
          <a:xfrm>
            <a:off x="457200" y="1496144"/>
            <a:ext cx="8229600" cy="5029200"/>
          </a:xfrm>
        </p:spPr>
        <p:txBody>
          <a:bodyPr/>
          <a:lstStyle/>
          <a:p>
            <a:pPr>
              <a:lnSpc>
                <a:spcPct val="150000"/>
              </a:lnSpc>
            </a:pPr>
            <a:r>
              <a:rPr lang="en-US" altLang="ko-KR" sz="2400" dirty="0" smtClean="0">
                <a:latin typeface="Times New Roman" pitchFamily="18" charset="0"/>
                <a:cs typeface="Times New Roman" pitchFamily="18" charset="0"/>
              </a:rPr>
              <a:t>Operative Timing</a:t>
            </a:r>
          </a:p>
          <a:p>
            <a:pPr>
              <a:lnSpc>
                <a:spcPct val="150000"/>
              </a:lnSpc>
            </a:pPr>
            <a:r>
              <a:rPr lang="en-US" altLang="ko-KR" sz="2400" dirty="0" err="1" smtClean="0">
                <a:latin typeface="Times New Roman" pitchFamily="18" charset="0"/>
                <a:cs typeface="Times New Roman" pitchFamily="18" charset="0"/>
              </a:rPr>
              <a:t>Thoracotomy</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vs</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Sternotomy</a:t>
            </a:r>
            <a:endParaRPr lang="en-US" altLang="ko-KR" sz="2400" dirty="0" smtClean="0">
              <a:latin typeface="Times New Roman" pitchFamily="18" charset="0"/>
              <a:cs typeface="Times New Roman" pitchFamily="18" charset="0"/>
            </a:endParaRPr>
          </a:p>
          <a:p>
            <a:pPr>
              <a:lnSpc>
                <a:spcPct val="150000"/>
              </a:lnSpc>
            </a:pPr>
            <a:r>
              <a:rPr lang="en-US" altLang="ko-KR" sz="2400" dirty="0" smtClean="0">
                <a:latin typeface="Times New Roman" pitchFamily="18" charset="0"/>
                <a:cs typeface="Times New Roman" pitchFamily="18" charset="0"/>
              </a:rPr>
              <a:t>On </a:t>
            </a:r>
            <a:r>
              <a:rPr lang="en-US" altLang="ko-KR" sz="2400" dirty="0" err="1" smtClean="0">
                <a:latin typeface="Times New Roman" pitchFamily="18" charset="0"/>
                <a:cs typeface="Times New Roman" pitchFamily="18" charset="0"/>
              </a:rPr>
              <a:t>vs</a:t>
            </a:r>
            <a:r>
              <a:rPr lang="en-US" altLang="ko-KR" sz="2400" dirty="0" smtClean="0">
                <a:latin typeface="Times New Roman" pitchFamily="18" charset="0"/>
                <a:cs typeface="Times New Roman" pitchFamily="18" charset="0"/>
              </a:rPr>
              <a:t> Off CPB</a:t>
            </a:r>
          </a:p>
          <a:p>
            <a:pPr>
              <a:lnSpc>
                <a:spcPct val="150000"/>
              </a:lnSpc>
            </a:pPr>
            <a:r>
              <a:rPr lang="en-US" altLang="ko-KR" sz="2400" dirty="0" smtClean="0">
                <a:latin typeface="Times New Roman" pitchFamily="18" charset="0"/>
                <a:cs typeface="Times New Roman" pitchFamily="18" charset="0"/>
              </a:rPr>
              <a:t>Selection for shunt size/body weight (SV </a:t>
            </a:r>
            <a:r>
              <a:rPr lang="en-US" altLang="ko-KR" sz="2400" dirty="0" err="1" smtClean="0">
                <a:latin typeface="Times New Roman" pitchFamily="18" charset="0"/>
                <a:cs typeface="Times New Roman" pitchFamily="18" charset="0"/>
              </a:rPr>
              <a:t>vs</a:t>
            </a:r>
            <a:r>
              <a:rPr lang="en-US" altLang="ko-KR" sz="2400" dirty="0" smtClean="0">
                <a:latin typeface="Times New Roman" pitchFamily="18" charset="0"/>
                <a:cs typeface="Times New Roman" pitchFamily="18" charset="0"/>
              </a:rPr>
              <a:t> BV)</a:t>
            </a:r>
          </a:p>
          <a:p>
            <a:pPr>
              <a:lnSpc>
                <a:spcPct val="150000"/>
              </a:lnSpc>
            </a:pPr>
            <a:r>
              <a:rPr lang="en-US" altLang="ko-KR" sz="2400" dirty="0" smtClean="0">
                <a:latin typeface="Times New Roman" pitchFamily="18" charset="0"/>
                <a:cs typeface="Times New Roman" pitchFamily="18" charset="0"/>
              </a:rPr>
              <a:t>PA size and morphology (diminutive, discontinuous, asymmetric)</a:t>
            </a:r>
          </a:p>
          <a:p>
            <a:pPr lvl="1">
              <a:lnSpc>
                <a:spcPct val="150000"/>
              </a:lnSpc>
            </a:pPr>
            <a:r>
              <a:rPr lang="en-US" altLang="ko-KR" sz="2000" dirty="0" smtClean="0">
                <a:latin typeface="Times New Roman" pitchFamily="18" charset="0"/>
                <a:cs typeface="Times New Roman" pitchFamily="18" charset="0"/>
              </a:rPr>
              <a:t>Pulmonary </a:t>
            </a:r>
            <a:r>
              <a:rPr lang="en-US" altLang="ko-KR" sz="2000" dirty="0" err="1" smtClean="0">
                <a:latin typeface="Times New Roman" pitchFamily="18" charset="0"/>
                <a:cs typeface="Times New Roman" pitchFamily="18" charset="0"/>
              </a:rPr>
              <a:t>coarctation</a:t>
            </a:r>
            <a:r>
              <a:rPr lang="en-US" altLang="ko-KR" sz="2000" dirty="0" smtClean="0">
                <a:latin typeface="Times New Roman" pitchFamily="18" charset="0"/>
                <a:cs typeface="Times New Roman" pitchFamily="18" charset="0"/>
              </a:rPr>
              <a:t> of uneven PBF (no touch </a:t>
            </a:r>
            <a:r>
              <a:rPr lang="en-US" altLang="ko-KR" sz="2000" dirty="0" err="1" smtClean="0">
                <a:latin typeface="Times New Roman" pitchFamily="18" charset="0"/>
                <a:cs typeface="Times New Roman" pitchFamily="18" charset="0"/>
              </a:rPr>
              <a:t>vs</a:t>
            </a:r>
            <a:r>
              <a:rPr lang="en-US" altLang="ko-KR" sz="2000" dirty="0" smtClean="0">
                <a:latin typeface="Times New Roman" pitchFamily="18" charset="0"/>
                <a:cs typeface="Times New Roman" pitchFamily="18" charset="0"/>
              </a:rPr>
              <a:t> reconstruction)</a:t>
            </a:r>
          </a:p>
          <a:p>
            <a:pPr>
              <a:lnSpc>
                <a:spcPct val="150000"/>
              </a:lnSpc>
            </a:pPr>
            <a:endParaRPr lang="ko-KR" altLang="en-US" sz="2400" dirty="0" smtClean="0">
              <a:latin typeface="Times New Roman" pitchFamily="18" charset="0"/>
              <a:cs typeface="Times New Roman" pitchFamily="18" charset="0"/>
            </a:endParaRPr>
          </a:p>
          <a:p>
            <a:pPr>
              <a:lnSpc>
                <a:spcPct val="150000"/>
              </a:lnSpc>
            </a:pPr>
            <a:endParaRPr lang="en-US" altLang="ko-KR" sz="1600" dirty="0" smtClean="0">
              <a:latin typeface="Times New Roman" pitchFamily="18" charset="0"/>
              <a:cs typeface="Times New Roman" pitchFamily="18" charset="0"/>
            </a:endParaRPr>
          </a:p>
          <a:p>
            <a:pPr lvl="3">
              <a:lnSpc>
                <a:spcPct val="150000"/>
              </a:lnSpc>
            </a:pPr>
            <a:endParaRPr lang="en-US" altLang="ko-KR" sz="1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idx="4294967295"/>
          </p:nvPr>
        </p:nvSpPr>
        <p:spPr>
          <a:xfrm>
            <a:off x="457200" y="0"/>
            <a:ext cx="8229600" cy="1143000"/>
          </a:xfrm>
        </p:spPr>
        <p:txBody>
          <a:bodyPr/>
          <a:lstStyle/>
          <a:p>
            <a:pPr eaLnBrk="1" hangingPunct="1"/>
            <a:r>
              <a:rPr lang="en-US" altLang="ko-KR" sz="3600" b="1" smtClean="0">
                <a:solidFill>
                  <a:schemeClr val="tx1"/>
                </a:solidFill>
                <a:latin typeface="Times New Roman" pitchFamily="18" charset="0"/>
                <a:cs typeface="Times New Roman" pitchFamily="18" charset="0"/>
              </a:rPr>
              <a:t>Surgical Strategy for BT Shunt</a:t>
            </a:r>
          </a:p>
        </p:txBody>
      </p:sp>
      <p:sp>
        <p:nvSpPr>
          <p:cNvPr id="614403" name="Rectangle 3"/>
          <p:cNvSpPr>
            <a:spLocks noGrp="1" noChangeArrowheads="1"/>
          </p:cNvSpPr>
          <p:nvPr>
            <p:ph type="body" idx="4294967295"/>
          </p:nvPr>
        </p:nvSpPr>
        <p:spPr>
          <a:xfrm>
            <a:off x="457200" y="1352128"/>
            <a:ext cx="8229600" cy="5029200"/>
          </a:xfrm>
        </p:spPr>
        <p:txBody>
          <a:bodyPr/>
          <a:lstStyle/>
          <a:p>
            <a:pPr lvl="3">
              <a:lnSpc>
                <a:spcPct val="120000"/>
              </a:lnSpc>
            </a:pPr>
            <a:endParaRPr lang="en-US" altLang="ko-KR" sz="1800" dirty="0" smtClean="0">
              <a:latin typeface="Times New Roman" pitchFamily="18" charset="0"/>
              <a:cs typeface="Times New Roman" pitchFamily="18" charset="0"/>
            </a:endParaRPr>
          </a:p>
          <a:p>
            <a:pPr>
              <a:lnSpc>
                <a:spcPct val="120000"/>
              </a:lnSpc>
            </a:pPr>
            <a:r>
              <a:rPr lang="en-US" altLang="ko-KR" sz="2200" dirty="0" smtClean="0">
                <a:latin typeface="Times New Roman" pitchFamily="18" charset="0"/>
                <a:cs typeface="Times New Roman" pitchFamily="18" charset="0"/>
              </a:rPr>
              <a:t>Selection for </a:t>
            </a:r>
            <a:r>
              <a:rPr lang="en-US" altLang="ko-KR" sz="2200" dirty="0" err="1" smtClean="0">
                <a:latin typeface="Times New Roman" pitchFamily="18" charset="0"/>
                <a:cs typeface="Times New Roman" pitchFamily="18" charset="0"/>
              </a:rPr>
              <a:t>prox</a:t>
            </a:r>
            <a:r>
              <a:rPr lang="en-US" altLang="ko-KR" sz="2200" dirty="0" smtClean="0">
                <a:latin typeface="Times New Roman" pitchFamily="18" charset="0"/>
                <a:cs typeface="Times New Roman" pitchFamily="18" charset="0"/>
              </a:rPr>
              <a:t> shunt site to control overflow (</a:t>
            </a:r>
            <a:r>
              <a:rPr lang="en-US" altLang="ko-KR" sz="2200" dirty="0" err="1" smtClean="0">
                <a:latin typeface="Times New Roman" pitchFamily="18" charset="0"/>
                <a:cs typeface="Times New Roman" pitchFamily="18" charset="0"/>
              </a:rPr>
              <a:t>innominate</a:t>
            </a:r>
            <a:r>
              <a:rPr lang="en-US" altLang="ko-KR" sz="2200" dirty="0" smtClean="0">
                <a:latin typeface="Times New Roman" pitchFamily="18" charset="0"/>
                <a:cs typeface="Times New Roman" pitchFamily="18" charset="0"/>
              </a:rPr>
              <a:t>, </a:t>
            </a:r>
            <a:r>
              <a:rPr lang="en-US" altLang="ko-KR" sz="2200" dirty="0" err="1" smtClean="0">
                <a:latin typeface="Times New Roman" pitchFamily="18" charset="0"/>
                <a:cs typeface="Times New Roman" pitchFamily="18" charset="0"/>
              </a:rPr>
              <a:t>subclavian</a:t>
            </a:r>
            <a:r>
              <a:rPr lang="en-US" altLang="ko-KR" sz="2200" dirty="0" smtClean="0">
                <a:latin typeface="Times New Roman" pitchFamily="18" charset="0"/>
                <a:cs typeface="Times New Roman" pitchFamily="18" charset="0"/>
              </a:rPr>
              <a:t>, carotid, aorta) </a:t>
            </a:r>
          </a:p>
          <a:p>
            <a:pPr lvl="1">
              <a:lnSpc>
                <a:spcPct val="120000"/>
              </a:lnSpc>
            </a:pPr>
            <a:r>
              <a:rPr lang="en-US" altLang="ko-KR" sz="1800" dirty="0" smtClean="0">
                <a:latin typeface="Times New Roman" pitchFamily="18" charset="0"/>
              </a:rPr>
              <a:t>Abnormalities of aortic arch branching</a:t>
            </a:r>
          </a:p>
          <a:p>
            <a:pPr lvl="2">
              <a:lnSpc>
                <a:spcPct val="120000"/>
              </a:lnSpc>
            </a:pPr>
            <a:r>
              <a:rPr lang="en-US" altLang="ko-KR" sz="1800" dirty="0" smtClean="0">
                <a:latin typeface="Times New Roman" pitchFamily="18" charset="0"/>
              </a:rPr>
              <a:t>right arch and mirror-image head vessels with PDA from </a:t>
            </a:r>
            <a:r>
              <a:rPr lang="en-US" altLang="ko-KR" sz="1800" dirty="0" err="1" smtClean="0">
                <a:latin typeface="Times New Roman" pitchFamily="18" charset="0"/>
              </a:rPr>
              <a:t>lt</a:t>
            </a:r>
            <a:r>
              <a:rPr lang="en-US" altLang="ko-KR" sz="1800" dirty="0" smtClean="0">
                <a:latin typeface="Times New Roman" pitchFamily="18" charset="0"/>
              </a:rPr>
              <a:t> </a:t>
            </a:r>
            <a:r>
              <a:rPr lang="en-US" altLang="ko-KR" sz="1800" dirty="0" err="1" smtClean="0">
                <a:latin typeface="Times New Roman" pitchFamily="18" charset="0"/>
              </a:rPr>
              <a:t>innominate</a:t>
            </a:r>
            <a:r>
              <a:rPr lang="en-US" altLang="ko-KR" sz="1800" dirty="0" smtClean="0">
                <a:latin typeface="Times New Roman" pitchFamily="18" charset="0"/>
              </a:rPr>
              <a:t> a.  placement of shunt from  </a:t>
            </a:r>
            <a:r>
              <a:rPr lang="en-US" altLang="ko-KR" sz="1800" dirty="0" err="1" smtClean="0">
                <a:latin typeface="Times New Roman" pitchFamily="18" charset="0"/>
              </a:rPr>
              <a:t>innominate</a:t>
            </a:r>
            <a:r>
              <a:rPr lang="en-US" altLang="ko-KR" sz="1800" dirty="0" smtClean="0">
                <a:latin typeface="Times New Roman" pitchFamily="18" charset="0"/>
              </a:rPr>
              <a:t> a. involve </a:t>
            </a:r>
            <a:r>
              <a:rPr lang="en-US" altLang="ko-KR" sz="1800" dirty="0" err="1" smtClean="0">
                <a:latin typeface="Times New Roman" pitchFamily="18" charset="0"/>
              </a:rPr>
              <a:t>ductal</a:t>
            </a:r>
            <a:r>
              <a:rPr lang="en-US" altLang="ko-KR" sz="1800" dirty="0" smtClean="0">
                <a:latin typeface="Times New Roman" pitchFamily="18" charset="0"/>
              </a:rPr>
              <a:t> tissue at proximal shunt site. </a:t>
            </a:r>
          </a:p>
          <a:p>
            <a:pPr lvl="2">
              <a:lnSpc>
                <a:spcPct val="120000"/>
              </a:lnSpc>
            </a:pPr>
            <a:r>
              <a:rPr lang="en-US" altLang="ko-KR" sz="1800" dirty="0" smtClean="0">
                <a:latin typeface="Times New Roman" pitchFamily="18" charset="0"/>
              </a:rPr>
              <a:t>left arch with aberrant right </a:t>
            </a:r>
            <a:r>
              <a:rPr lang="en-US" altLang="ko-KR" sz="1800" dirty="0" err="1" smtClean="0">
                <a:latin typeface="Times New Roman" pitchFamily="18" charset="0"/>
              </a:rPr>
              <a:t>subclavian</a:t>
            </a:r>
            <a:r>
              <a:rPr lang="en-US" altLang="ko-KR" sz="1800" dirty="0" smtClean="0">
                <a:latin typeface="Times New Roman" pitchFamily="18" charset="0"/>
              </a:rPr>
              <a:t> a. </a:t>
            </a:r>
          </a:p>
          <a:p>
            <a:pPr lvl="2">
              <a:lnSpc>
                <a:spcPct val="120000"/>
              </a:lnSpc>
            </a:pPr>
            <a:r>
              <a:rPr lang="en-US" altLang="ko-KR" sz="1800" dirty="0" smtClean="0">
                <a:latin typeface="Times New Roman" pitchFamily="18" charset="0"/>
              </a:rPr>
              <a:t>other options for a proximal shunt site would have been carotid artery or ascending aorta.</a:t>
            </a:r>
            <a:endParaRPr lang="en-US" altLang="ko-KR" sz="1800" dirty="0" smtClean="0">
              <a:latin typeface="Times New Roman" pitchFamily="18" charset="0"/>
              <a:cs typeface="Times New Roman" pitchFamily="18" charset="0"/>
            </a:endParaRPr>
          </a:p>
          <a:p>
            <a:pPr>
              <a:lnSpc>
                <a:spcPct val="120000"/>
              </a:lnSpc>
            </a:pPr>
            <a:r>
              <a:rPr lang="en-US" altLang="ko-KR" sz="2200" dirty="0" smtClean="0">
                <a:latin typeface="Times New Roman" pitchFamily="18" charset="0"/>
                <a:cs typeface="Times New Roman" pitchFamily="18" charset="0"/>
              </a:rPr>
              <a:t>Selection for distal shunt site to avoid preferential </a:t>
            </a:r>
            <a:r>
              <a:rPr lang="en-US" altLang="ko-KR" sz="2200" dirty="0" err="1" smtClean="0">
                <a:latin typeface="Times New Roman" pitchFamily="18" charset="0"/>
                <a:cs typeface="Times New Roman" pitchFamily="18" charset="0"/>
              </a:rPr>
              <a:t>ipsilat</a:t>
            </a:r>
            <a:r>
              <a:rPr lang="en-US" altLang="ko-KR" sz="2200" dirty="0" smtClean="0">
                <a:latin typeface="Times New Roman" pitchFamily="18" charset="0"/>
                <a:cs typeface="Times New Roman" pitchFamily="18" charset="0"/>
              </a:rPr>
              <a:t>. PA growth (Branch PA, MPA)</a:t>
            </a:r>
          </a:p>
          <a:p>
            <a:pPr lvl="1">
              <a:lnSpc>
                <a:spcPct val="120000"/>
              </a:lnSpc>
            </a:pPr>
            <a:r>
              <a:rPr lang="en-US" altLang="ko-KR" sz="1800" dirty="0" err="1" smtClean="0">
                <a:latin typeface="Times New Roman" pitchFamily="18" charset="0"/>
                <a:cs typeface="Times New Roman" pitchFamily="18" charset="0"/>
              </a:rPr>
              <a:t>Antegrade</a:t>
            </a:r>
            <a:r>
              <a:rPr lang="en-US" altLang="ko-KR" sz="1800" dirty="0" smtClean="0">
                <a:latin typeface="Times New Roman" pitchFamily="18" charset="0"/>
                <a:cs typeface="Times New Roman" pitchFamily="18" charset="0"/>
              </a:rPr>
              <a:t> PBF from RVOT of </a:t>
            </a:r>
            <a:r>
              <a:rPr lang="en-US" altLang="ko-KR" sz="1800" dirty="0" err="1" smtClean="0">
                <a:latin typeface="Times New Roman" pitchFamily="18" charset="0"/>
                <a:cs typeface="Times New Roman" pitchFamily="18" charset="0"/>
              </a:rPr>
              <a:t>contralateral</a:t>
            </a:r>
            <a:r>
              <a:rPr lang="en-US" altLang="ko-KR" sz="1800" dirty="0" smtClean="0">
                <a:latin typeface="Times New Roman" pitchFamily="18" charset="0"/>
                <a:cs typeface="Times New Roman" pitchFamily="18" charset="0"/>
              </a:rPr>
              <a:t> PA growth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nvPr>
        </p:nvSpPr>
        <p:spPr>
          <a:xfrm>
            <a:off x="457200" y="0"/>
            <a:ext cx="8229600" cy="1143000"/>
          </a:xfrm>
        </p:spPr>
        <p:txBody>
          <a:bodyPr/>
          <a:lstStyle/>
          <a:p>
            <a:pPr eaLnBrk="1" hangingPunct="1"/>
            <a:r>
              <a:rPr lang="en-US" altLang="ko-KR" sz="3200" b="1" dirty="0" smtClean="0">
                <a:solidFill>
                  <a:schemeClr val="tx1"/>
                </a:solidFill>
                <a:latin typeface="Times New Roman" pitchFamily="18" charset="0"/>
                <a:cs typeface="Times New Roman" pitchFamily="18" charset="0"/>
              </a:rPr>
              <a:t/>
            </a:r>
            <a:br>
              <a:rPr lang="en-US" altLang="ko-KR" sz="3200" b="1" dirty="0" smtClean="0">
                <a:solidFill>
                  <a:schemeClr val="tx1"/>
                </a:solidFill>
                <a:latin typeface="Times New Roman" pitchFamily="18" charset="0"/>
                <a:cs typeface="Times New Roman" pitchFamily="18" charset="0"/>
              </a:rPr>
            </a:br>
            <a:r>
              <a:rPr lang="en-US" altLang="ko-KR" sz="3600" b="1" dirty="0" smtClean="0">
                <a:solidFill>
                  <a:schemeClr val="tx1"/>
                </a:solidFill>
                <a:latin typeface="Times New Roman" pitchFamily="18" charset="0"/>
                <a:cs typeface="Times New Roman" pitchFamily="18" charset="0"/>
              </a:rPr>
              <a:t>Current Results of BT Shunt</a:t>
            </a:r>
            <a:br>
              <a:rPr lang="en-US" altLang="ko-KR" sz="3600" b="1" dirty="0" smtClean="0">
                <a:solidFill>
                  <a:schemeClr val="tx1"/>
                </a:solidFill>
                <a:latin typeface="Times New Roman" pitchFamily="18" charset="0"/>
                <a:cs typeface="Times New Roman" pitchFamily="18" charset="0"/>
              </a:rPr>
            </a:br>
            <a:endParaRPr lang="en-US" altLang="ko-KR" sz="3600" b="1" dirty="0" smtClean="0">
              <a:solidFill>
                <a:schemeClr val="tx1"/>
              </a:solidFill>
              <a:latin typeface="Times New Roman" pitchFamily="18" charset="0"/>
              <a:cs typeface="Times New Roman" pitchFamily="18" charset="0"/>
            </a:endParaRPr>
          </a:p>
        </p:txBody>
      </p:sp>
      <p:pic>
        <p:nvPicPr>
          <p:cNvPr id="610308" name="Picture 5"/>
          <p:cNvPicPr>
            <a:picLocks noChangeAspect="1" noChangeArrowheads="1"/>
          </p:cNvPicPr>
          <p:nvPr/>
        </p:nvPicPr>
        <p:blipFill>
          <a:blip r:embed="rId3" cstate="email"/>
          <a:srcRect/>
          <a:stretch>
            <a:fillRect/>
          </a:stretch>
        </p:blipFill>
        <p:spPr bwMode="auto">
          <a:xfrm>
            <a:off x="1835150" y="1990725"/>
            <a:ext cx="5175250" cy="3598863"/>
          </a:xfrm>
          <a:prstGeom prst="rect">
            <a:avLst/>
          </a:prstGeom>
          <a:noFill/>
          <a:ln w="9525">
            <a:noFill/>
            <a:miter lim="800000"/>
            <a:headEnd/>
            <a:tailEnd/>
          </a:ln>
        </p:spPr>
      </p:pic>
      <p:sp>
        <p:nvSpPr>
          <p:cNvPr id="610309" name="Rectangle 3"/>
          <p:cNvSpPr>
            <a:spLocks noChangeArrowheads="1"/>
          </p:cNvSpPr>
          <p:nvPr/>
        </p:nvSpPr>
        <p:spPr bwMode="auto">
          <a:xfrm>
            <a:off x="457200" y="1539875"/>
            <a:ext cx="8229600" cy="304800"/>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pPr>
            <a:r>
              <a:rPr lang="en-US" altLang="ko-KR" sz="1800">
                <a:latin typeface="Times New Roman" pitchFamily="18" charset="0"/>
                <a:cs typeface="Times New Roman" pitchFamily="18" charset="0"/>
              </a:rPr>
              <a:t>Two Thousand BT Shunts: A Six-Decade Experience - Johns Hopkins, ATS 2007 -</a:t>
            </a:r>
          </a:p>
        </p:txBody>
      </p:sp>
      <p:sp>
        <p:nvSpPr>
          <p:cNvPr id="610310" name="Rectangle 7"/>
          <p:cNvSpPr>
            <a:spLocks noChangeArrowheads="1"/>
          </p:cNvSpPr>
          <p:nvPr/>
        </p:nvSpPr>
        <p:spPr bwMode="auto">
          <a:xfrm>
            <a:off x="457200" y="5645150"/>
            <a:ext cx="8305800" cy="1096963"/>
          </a:xfrm>
          <a:prstGeom prst="rect">
            <a:avLst/>
          </a:prstGeom>
          <a:noFill/>
          <a:ln w="9525">
            <a:noFill/>
            <a:miter lim="800000"/>
            <a:headEnd/>
            <a:tailEnd/>
          </a:ln>
        </p:spPr>
        <p:txBody>
          <a:bodyPr/>
          <a:lstStyle/>
          <a:p>
            <a:pPr marL="342900" indent="-342900" eaLnBrk="0" hangingPunct="0">
              <a:lnSpc>
                <a:spcPct val="110000"/>
              </a:lnSpc>
              <a:spcBef>
                <a:spcPct val="20000"/>
              </a:spcBef>
              <a:buFontTx/>
              <a:buChar char="•"/>
            </a:pPr>
            <a:r>
              <a:rPr lang="en-US" altLang="ko-KR" sz="1800">
                <a:latin typeface="Times New Roman" pitchFamily="18" charset="0"/>
              </a:rPr>
              <a:t>SV - Obstructive TAPVR, AVVR, Low Bwt, Preop. poor condition </a:t>
            </a:r>
          </a:p>
          <a:p>
            <a:pPr marL="342900" indent="-342900" eaLnBrk="0" hangingPunct="0">
              <a:lnSpc>
                <a:spcPct val="110000"/>
              </a:lnSpc>
              <a:spcBef>
                <a:spcPct val="20000"/>
              </a:spcBef>
              <a:buFontTx/>
              <a:buChar char="•"/>
            </a:pPr>
            <a:r>
              <a:rPr lang="en-US" altLang="ko-KR" sz="1800">
                <a:latin typeface="Times New Roman" pitchFamily="18" charset="0"/>
              </a:rPr>
              <a:t>BV - Op. mortality : 6.7%, Interstage mortality : 7 - 13% (STS database) </a:t>
            </a:r>
          </a:p>
          <a:p>
            <a:pPr marL="342900" indent="-342900" eaLnBrk="0" hangingPunct="0">
              <a:lnSpc>
                <a:spcPct val="110000"/>
              </a:lnSpc>
              <a:spcBef>
                <a:spcPct val="20000"/>
              </a:spcBef>
              <a:buFontTx/>
              <a:buChar char="•"/>
            </a:pPr>
            <a:r>
              <a:rPr lang="en-US" altLang="ko-KR" sz="1800">
                <a:latin typeface="Times New Roman" pitchFamily="18" charset="0"/>
              </a:rPr>
              <a:t>Hemodynamic instability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5386</TotalTime>
  <Words>2740</Words>
  <Application>Microsoft Office PowerPoint</Application>
  <PresentationFormat>화면 슬라이드 쇼(4:3)</PresentationFormat>
  <Paragraphs>449</Paragraphs>
  <Slides>60</Slides>
  <Notes>15</Notes>
  <HiddenSlides>0</HiddenSlides>
  <MMClips>0</MMClips>
  <ScaleCrop>false</ScaleCrop>
  <HeadingPairs>
    <vt:vector size="4" baseType="variant">
      <vt:variant>
        <vt:lpstr>테마</vt:lpstr>
      </vt:variant>
      <vt:variant>
        <vt:i4>1</vt:i4>
      </vt:variant>
      <vt:variant>
        <vt:lpstr>슬라이드 제목</vt:lpstr>
      </vt:variant>
      <vt:variant>
        <vt:i4>60</vt:i4>
      </vt:variant>
    </vt:vector>
  </HeadingPairs>
  <TitlesOfParts>
    <vt:vector size="61" baseType="lpstr">
      <vt:lpstr>기본 디자인</vt:lpstr>
      <vt:lpstr>Palliative Operations</vt:lpstr>
      <vt:lpstr>  Systemic–Pulmonary Artery Shunt</vt:lpstr>
      <vt:lpstr>슬라이드 3</vt:lpstr>
      <vt:lpstr>슬라이드 4</vt:lpstr>
      <vt:lpstr>슬라이드 5</vt:lpstr>
      <vt:lpstr>슬라이드 6</vt:lpstr>
      <vt:lpstr>Surgical Strategy for BT Shunt</vt:lpstr>
      <vt:lpstr>Surgical Strategy for BT Shunt</vt:lpstr>
      <vt:lpstr> Current Results of BT Shunt </vt:lpstr>
      <vt:lpstr>Alternative Methods to Avoid BT Shunt</vt:lpstr>
      <vt:lpstr>슬라이드 11</vt:lpstr>
      <vt:lpstr>슬라이드 12</vt:lpstr>
      <vt:lpstr>슬라이드 13</vt:lpstr>
      <vt:lpstr>Adjustment Technique</vt:lpstr>
      <vt:lpstr>Median sternotomy</vt:lpstr>
      <vt:lpstr>Median sternotomy</vt:lpstr>
      <vt:lpstr>Thoracotomy minimal adhesions</vt:lpstr>
      <vt:lpstr>Internal PAB</vt:lpstr>
      <vt:lpstr>Internal PAB</vt:lpstr>
      <vt:lpstr>Postoperative Management</vt:lpstr>
      <vt:lpstr>Follow-up </vt:lpstr>
      <vt:lpstr>슬라이드 22</vt:lpstr>
      <vt:lpstr>슬라이드 23</vt:lpstr>
      <vt:lpstr>슬라이드 24</vt:lpstr>
      <vt:lpstr>슬라이드 25</vt:lpstr>
      <vt:lpstr>LVOTO &amp; CoA</vt:lpstr>
      <vt:lpstr>DKS</vt:lpstr>
      <vt:lpstr>DKS</vt:lpstr>
      <vt:lpstr>DKS</vt:lpstr>
      <vt:lpstr>SV with Systemic Ventricular  Outflow Tract Obstruction</vt:lpstr>
      <vt:lpstr>Short-Term Initial PA Banding </vt:lpstr>
      <vt:lpstr>Initial Palliation by DKS</vt:lpstr>
      <vt:lpstr>Initial Palliation by DKS</vt:lpstr>
      <vt:lpstr>DKS vs Norwood </vt:lpstr>
      <vt:lpstr>Alternative Procedures</vt:lpstr>
      <vt:lpstr>Alternative Procedures</vt:lpstr>
      <vt:lpstr>Norwood Operation</vt:lpstr>
      <vt:lpstr>슬라이드 38</vt:lpstr>
      <vt:lpstr>슬라이드 39</vt:lpstr>
      <vt:lpstr>슬라이드 40</vt:lpstr>
      <vt:lpstr>슬라이드 41</vt:lpstr>
      <vt:lpstr>BT shunt in Norwood</vt:lpstr>
      <vt:lpstr>BT shunt in Norwood</vt:lpstr>
      <vt:lpstr>RV-PA shunt in Norwood</vt:lpstr>
      <vt:lpstr>RV-PA shunt in Norwood</vt:lpstr>
      <vt:lpstr>RV-PA shunt in Norwood</vt:lpstr>
      <vt:lpstr>슬라이드 47</vt:lpstr>
      <vt:lpstr>Perioperative Mx in Norwood</vt:lpstr>
      <vt:lpstr>Ideal Strategy for HLHS</vt:lpstr>
      <vt:lpstr>Mitral Steosis-Aortic Atresia</vt:lpstr>
      <vt:lpstr>High risk for Norwood</vt:lpstr>
      <vt:lpstr>Hybrid Stage I</vt:lpstr>
      <vt:lpstr>Technique for Hybrid</vt:lpstr>
      <vt:lpstr>Protocol for Hybrid</vt:lpstr>
      <vt:lpstr>Pros &amp; Cons for Hybrid</vt:lpstr>
      <vt:lpstr>Hybrid Stage I with Reverse Shunt</vt:lpstr>
      <vt:lpstr>RV-PA shunt in biventricular repair</vt:lpstr>
      <vt:lpstr>RV-PA shunt in biventricular repair</vt:lpstr>
      <vt:lpstr>RV-PA shunt in biventricular repair</vt:lpstr>
      <vt:lpstr>RV-PA shunt in biventricular repair</vt:lpstr>
    </vt:vector>
  </TitlesOfParts>
  <Company>세종병원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Operations</dc:title>
  <dc:creator/>
  <cp:lastModifiedBy>bkkim</cp:lastModifiedBy>
  <cp:revision>512</cp:revision>
  <dcterms:created xsi:type="dcterms:W3CDTF">2004-08-17T11:45:25Z</dcterms:created>
  <dcterms:modified xsi:type="dcterms:W3CDTF">2012-09-14T08:10:15Z</dcterms:modified>
</cp:coreProperties>
</file>