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99" r:id="rId7"/>
    <p:sldId id="289" r:id="rId8"/>
    <p:sldId id="280" r:id="rId9"/>
    <p:sldId id="301" r:id="rId10"/>
    <p:sldId id="281" r:id="rId11"/>
    <p:sldId id="300" r:id="rId12"/>
    <p:sldId id="302" r:id="rId13"/>
    <p:sldId id="279" r:id="rId14"/>
    <p:sldId id="293" r:id="rId15"/>
    <p:sldId id="294" r:id="rId16"/>
    <p:sldId id="283" r:id="rId17"/>
    <p:sldId id="266" r:id="rId18"/>
    <p:sldId id="295" r:id="rId19"/>
    <p:sldId id="268" r:id="rId20"/>
    <p:sldId id="290" r:id="rId21"/>
    <p:sldId id="291" r:id="rId22"/>
    <p:sldId id="292" r:id="rId23"/>
    <p:sldId id="297" r:id="rId24"/>
    <p:sldId id="269" r:id="rId25"/>
    <p:sldId id="270" r:id="rId26"/>
    <p:sldId id="277" r:id="rId27"/>
    <p:sldId id="271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CCFF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5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A%20IVS\&#50724;&#49548;&#47749;echo1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PA%20IVS\echo-2.avi" TargetMode="External"/><Relationship Id="rId1" Type="http://schemas.openxmlformats.org/officeDocument/2006/relationships/video" Target="file:///G:\PA%20IVS\echo-1.avi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A%20IVS\echo-3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/>
              <a:t>Pulmonary Atresia                   Intact Ventricular Septum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4534272"/>
            <a:ext cx="8568952" cy="14870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ko-KR" sz="2400" b="1" i="1" dirty="0" smtClean="0">
                <a:solidFill>
                  <a:schemeClr val="tx1"/>
                </a:solidFill>
              </a:rPr>
              <a:t>Yun Hee Chang</a:t>
            </a:r>
          </a:p>
          <a:p>
            <a:pPr algn="l"/>
            <a:r>
              <a:rPr lang="en-US" altLang="ko-KR" sz="2400" b="1" i="1" dirty="0" smtClean="0">
                <a:solidFill>
                  <a:schemeClr val="tx1"/>
                </a:solidFill>
              </a:rPr>
              <a:t>Division of Pediatric Cardiac Surgery</a:t>
            </a:r>
          </a:p>
          <a:p>
            <a:pPr algn="l"/>
            <a:r>
              <a:rPr lang="en-US" altLang="ko-KR" sz="2400" b="1" i="1" dirty="0" smtClean="0">
                <a:solidFill>
                  <a:schemeClr val="tx1"/>
                </a:solidFill>
              </a:rPr>
              <a:t>Department of Thoracic &amp; Cardiovascular Surgery</a:t>
            </a:r>
          </a:p>
          <a:p>
            <a:pPr algn="l"/>
            <a:r>
              <a:rPr lang="en-US" altLang="ko-KR" sz="2400" b="1" i="1" dirty="0" smtClean="0">
                <a:solidFill>
                  <a:schemeClr val="tx1"/>
                </a:solidFill>
              </a:rPr>
              <a:t>Seoul St. Mary’s Hospital, Catholic University of Korea  </a:t>
            </a:r>
            <a:endParaRPr lang="ko-KR" altLang="en-US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620688"/>
            <a:ext cx="50670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00808"/>
            <a:ext cx="445335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412776"/>
            <a:ext cx="5695950" cy="51244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Thinned &amp; Dilated </a:t>
            </a:r>
            <a:r>
              <a:rPr lang="en-US" altLang="ko-KR" sz="2400" dirty="0" smtClean="0"/>
              <a:t>RV 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 flipV="1">
            <a:off x="251520" y="935006"/>
            <a:ext cx="8640960" cy="1177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285750"/>
            <a:ext cx="5715000" cy="62865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5500"/>
            <a:ext cx="86409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Coronary artery abnormalities occur in 30 – 60%</a:t>
            </a: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expertconsultbook.com/expertconsult/b/bbmapAsset?appID=NGE&amp;isbn=978-1-4160-5225-8&amp;eid=4-u1.0-B978-1-4160-5225-8..00118-5..gr2&amp;assetType=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60848"/>
            <a:ext cx="7825772" cy="345638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51520" y="5301208"/>
            <a:ext cx="2736304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/>
              <a:t>Fistula alone  </a:t>
            </a:r>
          </a:p>
          <a:p>
            <a:pPr algn="ctr"/>
            <a:r>
              <a:rPr lang="en-US" altLang="ko-KR" sz="2000" b="1" dirty="0" smtClean="0"/>
              <a:t>RV </a:t>
            </a:r>
            <a:r>
              <a:rPr lang="en-US" altLang="ko-KR" sz="2000" b="1" dirty="0" err="1" smtClean="0"/>
              <a:t>streal</a:t>
            </a:r>
            <a:r>
              <a:rPr lang="en-US" altLang="ko-KR" sz="2000" b="1" dirty="0" smtClean="0"/>
              <a:t> phenomenon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3203848" y="5301208"/>
            <a:ext cx="2448272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/>
              <a:t>Fistula plus </a:t>
            </a:r>
            <a:r>
              <a:rPr lang="en-US" altLang="ko-KR" sz="2000" b="1" dirty="0" err="1" smtClean="0"/>
              <a:t>stenoses</a:t>
            </a:r>
            <a:r>
              <a:rPr lang="en-US" altLang="ko-KR" sz="2000" b="1" dirty="0" smtClean="0"/>
              <a:t> steal or ischemia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>
          <a:xfrm>
            <a:off x="5868144" y="5301208"/>
            <a:ext cx="3096344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/>
              <a:t>Fistula plus interruptions isolation &amp; infarction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09096"/>
            <a:ext cx="4062475" cy="433146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609096"/>
            <a:ext cx="4104456" cy="434018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Fistulae with </a:t>
            </a:r>
            <a:r>
              <a:rPr lang="en-US" altLang="ko-KR" sz="2400" b="1" dirty="0" err="1" smtClean="0"/>
              <a:t>stenoses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251520" y="692696"/>
            <a:ext cx="86409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52389"/>
            <a:ext cx="4171950" cy="39433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852389"/>
            <a:ext cx="4162425" cy="39528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Atresia of the aortic orifices of both coronary arteries 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251520" y="692696"/>
            <a:ext cx="86409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071894"/>
            <a:ext cx="4680520" cy="54534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Atresia of the aortic orifices of left coronary arteries 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251520" y="718985"/>
            <a:ext cx="8640960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4100031" cy="40324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2477" y="1772816"/>
            <a:ext cx="4230003" cy="40324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Massive coronary arterial – to – right ventricular fistulas</a:t>
            </a:r>
            <a:endParaRPr lang="ko-KR" altLang="en-US" sz="2400" b="1" dirty="0"/>
          </a:p>
        </p:txBody>
      </p:sp>
      <p:sp>
        <p:nvSpPr>
          <p:cNvPr id="9" name="직사각형 8"/>
          <p:cNvSpPr/>
          <p:nvPr/>
        </p:nvSpPr>
        <p:spPr>
          <a:xfrm>
            <a:off x="251520" y="692696"/>
            <a:ext cx="86409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20688"/>
            <a:ext cx="6875602" cy="532859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5496" y="116632"/>
            <a:ext cx="903649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Features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24936" cy="830997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Cyanosis and hypoxemia</a:t>
            </a:r>
            <a:r>
              <a:rPr lang="en-US" altLang="ko-KR" sz="2400" dirty="0" smtClean="0">
                <a:solidFill>
                  <a:schemeClr val="tx1"/>
                </a:solidFill>
              </a:rPr>
              <a:t> coincident with functional and </a:t>
            </a:r>
            <a:r>
              <a:rPr lang="en-US" altLang="ko-KR" sz="2400" b="1" i="1" dirty="0" smtClean="0">
                <a:solidFill>
                  <a:srgbClr val="FF0000"/>
                </a:solidFill>
              </a:rPr>
              <a:t>anatomic closure of Patent Ductus Arteriosus</a:t>
            </a:r>
            <a:endParaRPr lang="ko-KR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57018"/>
            <a:ext cx="8424936" cy="830997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Chest Radiograph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- Heart is </a:t>
            </a:r>
            <a:r>
              <a:rPr lang="en-US" altLang="ko-KR" sz="2400" u="sng" dirty="0" smtClean="0">
                <a:solidFill>
                  <a:schemeClr val="tx1"/>
                </a:solidFill>
              </a:rPr>
              <a:t>mildly enlarged </a:t>
            </a:r>
            <a:r>
              <a:rPr lang="en-US" altLang="ko-KR" sz="2400" dirty="0" smtClean="0">
                <a:solidFill>
                  <a:schemeClr val="tx1"/>
                </a:solidFill>
              </a:rPr>
              <a:t>or </a:t>
            </a:r>
            <a:r>
              <a:rPr lang="en-US" altLang="ko-KR" sz="2400" u="sng" dirty="0" smtClean="0">
                <a:solidFill>
                  <a:schemeClr val="tx1"/>
                </a:solidFill>
              </a:rPr>
              <a:t>fills the entire chest cavity </a:t>
            </a:r>
            <a:endParaRPr lang="ko-KR" altLang="en-US" sz="2400" u="sng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924944"/>
            <a:ext cx="3747125" cy="3600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5746" y="2924944"/>
            <a:ext cx="3374686" cy="3600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b="1" dirty="0" smtClean="0"/>
              <a:t>Anatomy and  Pathophysiology</a:t>
            </a:r>
            <a:endParaRPr lang="ko-KR" altLang="en-US" b="1" dirty="0"/>
          </a:p>
        </p:txBody>
      </p:sp>
      <p:pic>
        <p:nvPicPr>
          <p:cNvPr id="9218" name="Picture 2" descr="http://www.expertconsultbook.com/expertconsult/b/bbmapAsset?appID=NGE&amp;isbn=978-1-4160-5225-8&amp;eid=4-u1.0-B978-1-4160-5225-8..00118-5..gr1&amp;assetType=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7250" y="2868899"/>
            <a:ext cx="4619246" cy="3872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908720"/>
            <a:ext cx="6048672" cy="2677656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Definition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   - Isolated atresia of right ventricular outlet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Characteristics</a:t>
            </a: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   - Striking heterogeneity of RV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          Partitioning; inlet,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trabecular</a:t>
            </a:r>
            <a:r>
              <a:rPr lang="en-US" altLang="ko-KR" sz="2400" dirty="0" smtClean="0">
                <a:solidFill>
                  <a:schemeClr val="tx1"/>
                </a:solidFill>
              </a:rPr>
              <a:t>, outlet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          Functional size of RV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     - Peculiar coronary artery circulation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err="1" smtClean="0">
                <a:solidFill>
                  <a:schemeClr val="tx1"/>
                </a:solidFill>
              </a:rPr>
              <a:t>Echocardiographic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Features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오소명echo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99592" y="1700808"/>
            <a:ext cx="7037626" cy="482453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79099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Severe RV hypoplasia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>
          <a:xfrm>
            <a:off x="323528" y="1223041"/>
            <a:ext cx="8424936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cho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679497" y="3068960"/>
            <a:ext cx="5356999" cy="367240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echo-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179512" y="1268760"/>
            <a:ext cx="4968552" cy="372641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Mild RV hypoplasia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>
          <a:xfrm>
            <a:off x="179512" y="574969"/>
            <a:ext cx="8640960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ho-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55576" y="1340768"/>
            <a:ext cx="7352743" cy="504056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358945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Right to Left shunt Through Patent Foramen Ovale </a:t>
            </a:r>
            <a:endParaRPr lang="ko-KR" altLang="en-US" sz="2000" b="1" dirty="0"/>
          </a:p>
        </p:txBody>
      </p:sp>
      <p:sp>
        <p:nvSpPr>
          <p:cNvPr id="6" name="직사각형 5"/>
          <p:cNvSpPr/>
          <p:nvPr/>
        </p:nvSpPr>
        <p:spPr>
          <a:xfrm>
            <a:off x="251520" y="790993"/>
            <a:ext cx="8568952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Angiographic Features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8010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51520" y="116632"/>
            <a:ext cx="8712968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Surgical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28" y="1342509"/>
          <a:ext cx="8640960" cy="377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2232248"/>
                <a:gridCol w="2448272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Parameter/Surgical Management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Degree of Right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Ventricular Hypoplasia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Mild</a:t>
                      </a:r>
                      <a:endParaRPr lang="ko-KR" alt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Moderate 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Severe</a:t>
                      </a:r>
                      <a:endParaRPr lang="ko-KR" alt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Tricuspid Z- value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&gt; - 2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-2 to -4 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&lt; -4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RV Morphology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Tripartite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Bipartite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Unipartite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Infundibular Cavity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Present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Intermediate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Absent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RV dependent Coronary</a:t>
                      </a:r>
                      <a:r>
                        <a:rPr lang="en-US" altLang="ko-KR" baseline="0" dirty="0" smtClean="0"/>
                        <a:t> circulation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Rare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Possible 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Common 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Surgical Palliation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 smtClean="0"/>
                        <a:t>Trans-annular patch </a:t>
                      </a:r>
                      <a:r>
                        <a:rPr lang="en-US" altLang="ko-KR" dirty="0" smtClean="0">
                          <a:sym typeface="Symbol"/>
                        </a:rPr>
                        <a:t> shunt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* Trans-annular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patch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  <a:sym typeface="Symbol"/>
                        </a:rPr>
                        <a:t> shunt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 smtClean="0"/>
                        <a:t>Shunt only</a:t>
                      </a:r>
                      <a:endParaRPr lang="ko-KR" alt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Definitive</a:t>
                      </a:r>
                      <a:r>
                        <a:rPr lang="en-US" altLang="ko-KR" baseline="0" dirty="0" smtClean="0"/>
                        <a:t> Operation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Two-ventricle</a:t>
                      </a:r>
                      <a:r>
                        <a:rPr lang="en-US" altLang="ko-KR" b="1" baseline="0" dirty="0" smtClean="0"/>
                        <a:t> repair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§ Two – ventricle repair, 1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&amp; ½ ventricle repair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Fontan</a:t>
                      </a:r>
                      <a:r>
                        <a:rPr lang="en-US" altLang="ko-KR" b="1" baseline="0" dirty="0" smtClean="0"/>
                        <a:t> </a:t>
                      </a:r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446965"/>
            <a:ext cx="86409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No RV decompression of RV dependent coronary circulation</a:t>
            </a:r>
          </a:p>
          <a:p>
            <a:r>
              <a:rPr lang="en-US" altLang="ko-KR" dirty="0" smtClean="0"/>
              <a:t>§ Fontan of RV dependent coronary circulation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79512" y="116632"/>
            <a:ext cx="8784976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The purpose </a:t>
            </a:r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   </a:t>
            </a:r>
            <a:r>
              <a:rPr lang="en-US" altLang="ko-KR" sz="2800" dirty="0" smtClean="0"/>
              <a:t>- Relief of  ductal dependency by providing a reliable source of pulmonary blood flow 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   - Establishing antegrade blood flow to promote the growth of the right side of the heart 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568952" cy="52322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Initial Palliation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56166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Trans-catheter pulmonary valvotomy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9365" y="1124744"/>
            <a:ext cx="582295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xpertconsultbook.com/expertconsult/b/bbmapAsset?appID=NGE&amp;isbn=978-1-4160-5225-8&amp;eid=4-u1.0-B978-1-4160-5225-8..00118-5..gr5&amp;assetType=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84784"/>
            <a:ext cx="6480720" cy="45149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764704"/>
            <a:ext cx="42484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Open pulmonary valvotomy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xpertconsultbook.com/expertconsult/b/bbmapAsset?appID=NGE&amp;isbn=978-1-4160-5225-8&amp;eid=4-u1.0-B978-1-4160-5225-8..00118-5..gr6&amp;assetType=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340768"/>
            <a:ext cx="5715000" cy="5219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Trans-annular patch AND/OR </a:t>
            </a:r>
          </a:p>
          <a:p>
            <a:r>
              <a:rPr lang="en-US" altLang="ko-KR" sz="2400" b="1" dirty="0" smtClean="0">
                <a:solidFill>
                  <a:schemeClr val="tx1"/>
                </a:solidFill>
              </a:rPr>
              <a:t>     systemic-to-pulmonary artery shunt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79512" y="116632"/>
            <a:ext cx="8784976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052736"/>
            <a:ext cx="3600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Two- ventricle Repair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568952" cy="52322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Definitive Procedures 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4563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Pulmonary Valve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4320480" cy="33455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98072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Sinus </a:t>
            </a:r>
            <a:r>
              <a:rPr lang="en-US" altLang="ko-KR" sz="2400" b="1" dirty="0" err="1" smtClean="0"/>
              <a:t>valsalva</a:t>
            </a:r>
            <a:r>
              <a:rPr lang="en-US" altLang="ko-KR" sz="2400" b="1" dirty="0" smtClean="0"/>
              <a:t> </a:t>
            </a:r>
            <a:r>
              <a:rPr lang="en-US" altLang="ko-KR" sz="2400" dirty="0" smtClean="0"/>
              <a:t>: often normally formed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18" y="1367057"/>
            <a:ext cx="1944218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7" name="직선 화살표 연결선 6"/>
          <p:cNvCxnSpPr/>
          <p:nvPr/>
        </p:nvCxnSpPr>
        <p:spPr>
          <a:xfrm rot="16200000" flipH="1">
            <a:off x="1511660" y="2312877"/>
            <a:ext cx="57606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5696" y="54452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PV cusps </a:t>
            </a:r>
            <a:r>
              <a:rPr lang="en-US" altLang="ko-KR" sz="2400" dirty="0" smtClean="0"/>
              <a:t>: fused along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their usual lines of separation</a:t>
            </a:r>
          </a:p>
          <a:p>
            <a:r>
              <a:rPr lang="en-US" altLang="ko-KR" sz="2400" dirty="0" smtClean="0"/>
              <a:t>                  often quite thickened </a:t>
            </a:r>
          </a:p>
          <a:p>
            <a:r>
              <a:rPr lang="en-US" altLang="ko-KR" sz="2400" dirty="0" smtClean="0"/>
              <a:t>                  sometimes cartilaginous  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907704" y="5831553"/>
            <a:ext cx="1224136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18" name="직선 화살표 연결선 17"/>
          <p:cNvCxnSpPr/>
          <p:nvPr/>
        </p:nvCxnSpPr>
        <p:spPr>
          <a:xfrm rot="5400000" flipH="1" flipV="1">
            <a:off x="2268538" y="3861048"/>
            <a:ext cx="43125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xpertconsultbook.com/expertconsult/b/bbmapAsset?appID=NGE&amp;isbn=978-1-4160-5225-8&amp;eid=4-u1.0-B978-1-4160-5225-8..00118-5..gr8&amp;assetType=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16832"/>
            <a:ext cx="7488832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476672"/>
            <a:ext cx="5472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One- and –a- half  Ventricular Repair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xtracardiac Font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188640"/>
            <a:ext cx="3238242" cy="3168352"/>
          </a:xfrm>
          <a:prstGeom prst="rect">
            <a:avLst/>
          </a:prstGeom>
        </p:spPr>
      </p:pic>
      <p:pic>
        <p:nvPicPr>
          <p:cNvPr id="5" name="그림 4" descr="lateral tunnel fint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429000"/>
            <a:ext cx="3073063" cy="3096344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060848"/>
            <a:ext cx="30384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 flipV="1">
            <a:off x="3851920" y="2204864"/>
            <a:ext cx="72008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3851920" y="3933056"/>
            <a:ext cx="792088" cy="64807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476672"/>
            <a:ext cx="35283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One- Ventricle Repair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016" y="1200387"/>
            <a:ext cx="8820472" cy="453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251520" y="116632"/>
            <a:ext cx="8712968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Surgical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Outcomes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1683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Tricuspid Valve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060848"/>
            <a:ext cx="5760640" cy="414248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1247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Nearly Normal Tricuspid Valve</a:t>
            </a:r>
            <a:endParaRPr lang="ko-KR" altLang="en-US" sz="2400" b="1" dirty="0"/>
          </a:p>
        </p:txBody>
      </p:sp>
      <p:sp>
        <p:nvSpPr>
          <p:cNvPr id="9" name="직사각형 8"/>
          <p:cNvSpPr/>
          <p:nvPr/>
        </p:nvSpPr>
        <p:spPr>
          <a:xfrm>
            <a:off x="395536" y="1556792"/>
            <a:ext cx="842493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124744"/>
            <a:ext cx="5655787" cy="53285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30303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Severely </a:t>
            </a:r>
            <a:r>
              <a:rPr lang="en-US" altLang="ko-KR" sz="2400" b="1" dirty="0" err="1" smtClean="0"/>
              <a:t>stenotic</a:t>
            </a:r>
            <a:r>
              <a:rPr lang="en-US" altLang="ko-KR" sz="2400" b="1" dirty="0" smtClean="0"/>
              <a:t> tricuspid valve 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323528" y="718985"/>
            <a:ext cx="8496944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1812" cy="45365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49685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/>
              <a:t>Severely Dysplastic Tricuspid Valve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790993"/>
            <a:ext cx="8496944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230840" cy="518457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Ebstein’s</a:t>
            </a:r>
            <a:r>
              <a:rPr lang="en-US" altLang="ko-KR" sz="2400" b="1" dirty="0" smtClean="0"/>
              <a:t> Anomalies of Tricuspid Valve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718985"/>
            <a:ext cx="8496944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196780"/>
            <a:ext cx="5386747" cy="440057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30243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Right Ventricle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Varying degree of RV </a:t>
            </a:r>
            <a:r>
              <a:rPr lang="en-US" altLang="ko-KR" sz="2400" b="1" dirty="0" smtClean="0"/>
              <a:t>hypoplasia 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323528" y="1412777"/>
            <a:ext cx="8568952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563888" y="1772816"/>
            <a:ext cx="532859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[Tripartite</a:t>
            </a:r>
            <a:r>
              <a:rPr lang="en-US" altLang="ko-KR" sz="2400" dirty="0" smtClean="0"/>
              <a:t>] </a:t>
            </a:r>
            <a:r>
              <a:rPr lang="en-US" altLang="ko-KR" sz="2400" dirty="0" err="1" smtClean="0"/>
              <a:t>Inlet+trabecular+outlet</a:t>
            </a:r>
            <a:endParaRPr lang="en-US" altLang="ko-KR" sz="2400" dirty="0" smtClean="0"/>
          </a:p>
          <a:p>
            <a:r>
              <a:rPr lang="en-US" altLang="ko-KR" sz="2400" b="1" dirty="0" smtClean="0"/>
              <a:t>[Bipartite</a:t>
            </a:r>
            <a:r>
              <a:rPr lang="en-US" altLang="ko-KR" sz="2400" dirty="0" smtClean="0"/>
              <a:t>] </a:t>
            </a:r>
            <a:r>
              <a:rPr lang="en-US" altLang="ko-KR" sz="2400" dirty="0" err="1" smtClean="0"/>
              <a:t>Inlet+outlet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inlet+trabecular</a:t>
            </a:r>
            <a:endParaRPr lang="en-US" altLang="ko-KR" sz="2400" dirty="0" smtClean="0"/>
          </a:p>
          <a:p>
            <a:r>
              <a:rPr lang="en-US" altLang="ko-KR" sz="2400" b="1" dirty="0" smtClean="0"/>
              <a:t>[</a:t>
            </a:r>
            <a:r>
              <a:rPr lang="en-US" altLang="ko-KR" sz="2400" b="1" dirty="0" err="1" smtClean="0"/>
              <a:t>Monopartite</a:t>
            </a:r>
            <a:r>
              <a:rPr lang="en-US" altLang="ko-KR" sz="2400" dirty="0" smtClean="0"/>
              <a:t>] Inlet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908720"/>
            <a:ext cx="6014878" cy="46805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Varying degree of RV </a:t>
            </a:r>
            <a:r>
              <a:rPr lang="en-US" altLang="ko-KR" sz="2400" b="1" dirty="0" smtClean="0"/>
              <a:t>hypertrophy 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574969"/>
            <a:ext cx="8640960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5445224"/>
            <a:ext cx="6984776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  - RV cavity size is reduced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-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Suprasystemic</a:t>
            </a:r>
            <a:r>
              <a:rPr lang="en-US" altLang="ko-KR" sz="2400" dirty="0" smtClean="0">
                <a:solidFill>
                  <a:schemeClr val="tx1"/>
                </a:solidFill>
              </a:rPr>
              <a:t> RV pressure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- Rapid progression of RV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endocardial</a:t>
            </a: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fibroelastosis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6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436</Words>
  <Application>Microsoft Office PowerPoint</Application>
  <PresentationFormat>화면 슬라이드 쇼(4:3)</PresentationFormat>
  <Paragraphs>98</Paragraphs>
  <Slides>32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Pulmonary Atresia                   Intact Ventricular Septum</vt:lpstr>
      <vt:lpstr>Anatomy and  Pathophysiology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Atresia                   with Intact Ventricular Septum</dc:title>
  <dc:creator>Microsoft Corporation</dc:creator>
  <cp:lastModifiedBy>bkkim</cp:lastModifiedBy>
  <cp:revision>492</cp:revision>
  <dcterms:created xsi:type="dcterms:W3CDTF">2006-10-05T04:04:58Z</dcterms:created>
  <dcterms:modified xsi:type="dcterms:W3CDTF">2012-09-14T08:10:52Z</dcterms:modified>
</cp:coreProperties>
</file>