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tags/tag1.xml" ContentType="application/vnd.openxmlformats-officedocument.presentationml.tags+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notesSlides/notesSlide31.xml" ContentType="application/vnd.openxmlformats-officedocument.presentationml.notesSlide+xml"/>
  <Override PartName="/ppt/slides/slide89.xml" ContentType="application/vnd.openxmlformats-officedocument.presentationml.slide+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tags/tag11.xml" ContentType="application/vnd.openxmlformats-officedocument.presentationml.tag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3"/>
  </p:notesMasterIdLst>
  <p:sldIdLst>
    <p:sldId id="256" r:id="rId2"/>
    <p:sldId id="528" r:id="rId3"/>
    <p:sldId id="527" r:id="rId4"/>
    <p:sldId id="661" r:id="rId5"/>
    <p:sldId id="698" r:id="rId6"/>
    <p:sldId id="691" r:id="rId7"/>
    <p:sldId id="648" r:id="rId8"/>
    <p:sldId id="649" r:id="rId9"/>
    <p:sldId id="650" r:id="rId10"/>
    <p:sldId id="651" r:id="rId11"/>
    <p:sldId id="652" r:id="rId12"/>
    <p:sldId id="655" r:id="rId13"/>
    <p:sldId id="656" r:id="rId14"/>
    <p:sldId id="657" r:id="rId15"/>
    <p:sldId id="687" r:id="rId16"/>
    <p:sldId id="688" r:id="rId17"/>
    <p:sldId id="689" r:id="rId18"/>
    <p:sldId id="690" r:id="rId19"/>
    <p:sldId id="658" r:id="rId20"/>
    <p:sldId id="662" r:id="rId21"/>
    <p:sldId id="663" r:id="rId22"/>
    <p:sldId id="660" r:id="rId23"/>
    <p:sldId id="659" r:id="rId24"/>
    <p:sldId id="664" r:id="rId25"/>
    <p:sldId id="665" r:id="rId26"/>
    <p:sldId id="666" r:id="rId27"/>
    <p:sldId id="758" r:id="rId28"/>
    <p:sldId id="759" r:id="rId29"/>
    <p:sldId id="760" r:id="rId30"/>
    <p:sldId id="766" r:id="rId31"/>
    <p:sldId id="767" r:id="rId32"/>
    <p:sldId id="775" r:id="rId33"/>
    <p:sldId id="770" r:id="rId34"/>
    <p:sldId id="670" r:id="rId35"/>
    <p:sldId id="681" r:id="rId36"/>
    <p:sldId id="714" r:id="rId37"/>
    <p:sldId id="684" r:id="rId38"/>
    <p:sldId id="685" r:id="rId39"/>
    <p:sldId id="718" r:id="rId40"/>
    <p:sldId id="719" r:id="rId41"/>
    <p:sldId id="723" r:id="rId42"/>
    <p:sldId id="724" r:id="rId43"/>
    <p:sldId id="726" r:id="rId44"/>
    <p:sldId id="727" r:id="rId45"/>
    <p:sldId id="728" r:id="rId46"/>
    <p:sldId id="732" r:id="rId47"/>
    <p:sldId id="541" r:id="rId48"/>
    <p:sldId id="542" r:id="rId49"/>
    <p:sldId id="543" r:id="rId50"/>
    <p:sldId id="778" r:id="rId51"/>
    <p:sldId id="779" r:id="rId52"/>
    <p:sldId id="544" r:id="rId53"/>
    <p:sldId id="545" r:id="rId54"/>
    <p:sldId id="546" r:id="rId55"/>
    <p:sldId id="547" r:id="rId56"/>
    <p:sldId id="548" r:id="rId57"/>
    <p:sldId id="549" r:id="rId58"/>
    <p:sldId id="736" r:id="rId59"/>
    <p:sldId id="550" r:id="rId60"/>
    <p:sldId id="551" r:id="rId61"/>
    <p:sldId id="699" r:id="rId62"/>
    <p:sldId id="552" r:id="rId63"/>
    <p:sldId id="554" r:id="rId64"/>
    <p:sldId id="555" r:id="rId65"/>
    <p:sldId id="562" r:id="rId66"/>
    <p:sldId id="563" r:id="rId67"/>
    <p:sldId id="564" r:id="rId68"/>
    <p:sldId id="565" r:id="rId69"/>
    <p:sldId id="566" r:id="rId70"/>
    <p:sldId id="586" r:id="rId71"/>
    <p:sldId id="587" r:id="rId72"/>
    <p:sldId id="588" r:id="rId73"/>
    <p:sldId id="737" r:id="rId74"/>
    <p:sldId id="589" r:id="rId75"/>
    <p:sldId id="590" r:id="rId76"/>
    <p:sldId id="599" r:id="rId77"/>
    <p:sldId id="583" r:id="rId78"/>
    <p:sldId id="777" r:id="rId79"/>
    <p:sldId id="600" r:id="rId80"/>
    <p:sldId id="601" r:id="rId81"/>
    <p:sldId id="738" r:id="rId82"/>
    <p:sldId id="740" r:id="rId83"/>
    <p:sldId id="743" r:id="rId84"/>
    <p:sldId id="751" r:id="rId85"/>
    <p:sldId id="752" r:id="rId86"/>
    <p:sldId id="754" r:id="rId87"/>
    <p:sldId id="755" r:id="rId88"/>
    <p:sldId id="756" r:id="rId89"/>
    <p:sldId id="757" r:id="rId90"/>
    <p:sldId id="602" r:id="rId91"/>
    <p:sldId id="603" r:id="rId92"/>
  </p:sldIdLst>
  <p:sldSz cx="9144000" cy="6858000" type="screen4x3"/>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보통 스타일 2 - 강조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밝은 스타일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B301B821-A1FF-4177-AEE7-76D212191A09}" styleName="보통 스타일 1 - 강조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밝은 스타일 2 - 강조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565" autoAdjust="0"/>
    <p:restoredTop sz="79551" autoAdjust="0"/>
  </p:normalViewPr>
  <p:slideViewPr>
    <p:cSldViewPr>
      <p:cViewPr varScale="1">
        <p:scale>
          <a:sx n="89" d="100"/>
          <a:sy n="89" d="100"/>
        </p:scale>
        <p:origin x="-438" y="-108"/>
      </p:cViewPr>
      <p:guideLst>
        <p:guide orient="horz" pos="2160"/>
        <p:guide pos="2880"/>
      </p:guideLst>
    </p:cSldViewPr>
  </p:slideViewPr>
  <p:notesTextViewPr>
    <p:cViewPr>
      <p:scale>
        <a:sx n="1" d="1"/>
        <a:sy n="1" d="1"/>
      </p:scale>
      <p:origin x="0" y="0"/>
    </p:cViewPr>
  </p:notesTextViewPr>
  <p:sorterViewPr>
    <p:cViewPr>
      <p:scale>
        <a:sx n="75" d="100"/>
        <a:sy n="75"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ko-KR" altLang="en-US" dirty="0"/>
          </a:p>
        </p:txBody>
      </p:sp>
      <p:sp>
        <p:nvSpPr>
          <p:cNvPr id="3" name="날짜 개체 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92F41B-D154-40B0-BFD2-EDD713F1BCD4}" type="datetimeFigureOut">
              <a:rPr lang="ko-KR" altLang="en-US" smtClean="0"/>
              <a:pPr/>
              <a:t>2012-09-14</a:t>
            </a:fld>
            <a:endParaRPr lang="ko-KR" altLang="en-US" dirty="0"/>
          </a:p>
        </p:txBody>
      </p:sp>
      <p:sp>
        <p:nvSpPr>
          <p:cNvPr id="4" name="슬라이드 이미지 개체 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ko-KR" altLang="en-US" dirty="0"/>
          </a:p>
        </p:txBody>
      </p:sp>
      <p:sp>
        <p:nvSpPr>
          <p:cNvPr id="5" name="슬라이드 노트 개체 틀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ko-KR" altLang="en-US"/>
          </a:p>
        </p:txBody>
      </p:sp>
      <p:sp>
        <p:nvSpPr>
          <p:cNvPr id="6" name="바닥글 개체 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ko-KR" altLang="en-US" dirty="0"/>
          </a:p>
        </p:txBody>
      </p:sp>
      <p:sp>
        <p:nvSpPr>
          <p:cNvPr id="7" name="슬라이드 번호 개체 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8563DDA-3241-41C5-B03A-274741D85BA7}" type="slidenum">
              <a:rPr lang="ko-KR" altLang="en-US" smtClean="0"/>
              <a:pPr/>
              <a:t>‹#›</a:t>
            </a:fld>
            <a:endParaRPr lang="ko-KR" altLang="en-US" dirty="0"/>
          </a:p>
        </p:txBody>
      </p:sp>
    </p:spTree>
    <p:extLst>
      <p:ext uri="{BB962C8B-B14F-4D97-AF65-F5344CB8AC3E}">
        <p14:creationId xmlns:p14="http://schemas.microsoft.com/office/powerpoint/2010/main" xmlns="" val="139425779"/>
      </p:ext>
    </p:extLst>
  </p:cSld>
  <p:clrMap bg1="lt1" tx1="dk1" bg2="lt2" tx2="dk2" accent1="accent1" accent2="accent2" accent3="accent3" accent4="accent4" accent5="accent5" accent6="accent6" hlink="hlink" folHlink="folHlink"/>
  <p:notesStyle>
    <a:lvl1pPr marL="0" algn="l" defTabSz="914400" rtl="0" eaLnBrk="1" latinLnBrk="1" hangingPunct="1">
      <a:defRPr sz="1200" kern="1200">
        <a:solidFill>
          <a:schemeClr val="tx1"/>
        </a:solidFill>
        <a:latin typeface="+mn-lt"/>
        <a:ea typeface="+mn-ea"/>
        <a:cs typeface="+mn-cs"/>
      </a:defRPr>
    </a:lvl1pPr>
    <a:lvl2pPr marL="457200" algn="l" defTabSz="914400" rtl="0" eaLnBrk="1" latinLnBrk="1" hangingPunct="1">
      <a:defRPr sz="1200" kern="1200">
        <a:solidFill>
          <a:schemeClr val="tx1"/>
        </a:solidFill>
        <a:latin typeface="+mn-lt"/>
        <a:ea typeface="+mn-ea"/>
        <a:cs typeface="+mn-cs"/>
      </a:defRPr>
    </a:lvl2pPr>
    <a:lvl3pPr marL="914400" algn="l" defTabSz="914400" rtl="0" eaLnBrk="1" latinLnBrk="1" hangingPunct="1">
      <a:defRPr sz="1200" kern="1200">
        <a:solidFill>
          <a:schemeClr val="tx1"/>
        </a:solidFill>
        <a:latin typeface="+mn-lt"/>
        <a:ea typeface="+mn-ea"/>
        <a:cs typeface="+mn-cs"/>
      </a:defRPr>
    </a:lvl3pPr>
    <a:lvl4pPr marL="1371600" algn="l" defTabSz="914400" rtl="0" eaLnBrk="1" latinLnBrk="1" hangingPunct="1">
      <a:defRPr sz="1200" kern="1200">
        <a:solidFill>
          <a:schemeClr val="tx1"/>
        </a:solidFill>
        <a:latin typeface="+mn-lt"/>
        <a:ea typeface="+mn-ea"/>
        <a:cs typeface="+mn-cs"/>
      </a:defRPr>
    </a:lvl4pPr>
    <a:lvl5pPr marL="1828800" algn="l" defTabSz="914400" rtl="0" eaLnBrk="1" latinLnBrk="1" hangingPunct="1">
      <a:defRPr sz="1200" kern="1200">
        <a:solidFill>
          <a:schemeClr val="tx1"/>
        </a:solidFill>
        <a:latin typeface="+mn-lt"/>
        <a:ea typeface="+mn-ea"/>
        <a:cs typeface="+mn-cs"/>
      </a:defRPr>
    </a:lvl5pPr>
    <a:lvl6pPr marL="2286000" algn="l" defTabSz="914400" rtl="0" eaLnBrk="1" latinLnBrk="1" hangingPunct="1">
      <a:defRPr sz="1200" kern="1200">
        <a:solidFill>
          <a:schemeClr val="tx1"/>
        </a:solidFill>
        <a:latin typeface="+mn-lt"/>
        <a:ea typeface="+mn-ea"/>
        <a:cs typeface="+mn-cs"/>
      </a:defRPr>
    </a:lvl6pPr>
    <a:lvl7pPr marL="2743200" algn="l" defTabSz="914400" rtl="0" eaLnBrk="1" latinLnBrk="1" hangingPunct="1">
      <a:defRPr sz="1200" kern="1200">
        <a:solidFill>
          <a:schemeClr val="tx1"/>
        </a:solidFill>
        <a:latin typeface="+mn-lt"/>
        <a:ea typeface="+mn-ea"/>
        <a:cs typeface="+mn-cs"/>
      </a:defRPr>
    </a:lvl7pPr>
    <a:lvl8pPr marL="3200400" algn="l" defTabSz="914400" rtl="0" eaLnBrk="1" latinLnBrk="1" hangingPunct="1">
      <a:defRPr sz="1200" kern="1200">
        <a:solidFill>
          <a:schemeClr val="tx1"/>
        </a:solidFill>
        <a:latin typeface="+mn-lt"/>
        <a:ea typeface="+mn-ea"/>
        <a:cs typeface="+mn-cs"/>
      </a:defRPr>
    </a:lvl8pPr>
    <a:lvl9pPr marL="3657600" algn="l" defTabSz="914400" rtl="0" eaLnBrk="1" latinLnBrk="1"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2</a:t>
            </a:fld>
            <a:endParaRPr lang="ko-KR"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12</a:t>
            </a:fld>
            <a:endParaRPr lang="ko-KR"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Etiology</a:t>
            </a:r>
            <a:r>
              <a:rPr lang="en-US" altLang="ko-KR" baseline="0" smtClean="0"/>
              <a:t> of MR is primary and secondary.</a:t>
            </a:r>
          </a:p>
          <a:p>
            <a:r>
              <a:rPr lang="en-US" altLang="ko-KR" baseline="0" smtClean="0"/>
              <a:t>Secondary MR is problem of LV: ischemic or DCMP.</a:t>
            </a:r>
          </a:p>
          <a:p>
            <a:endParaRPr lang="en-US" altLang="ko-KR" baseline="0" smtClean="0"/>
          </a:p>
          <a:p>
            <a:r>
              <a:rPr lang="en-US" altLang="ko-KR" baseline="0" smtClean="0"/>
              <a:t>Due to time limitation, I would like to focus on the aspects of primary  MR: degenerative, ….</a:t>
            </a:r>
          </a:p>
          <a:p>
            <a:endParaRPr lang="en-US" altLang="ko-KR" baseline="0" smtClean="0"/>
          </a:p>
          <a:p>
            <a:r>
              <a:rPr lang="en-US" altLang="ko-KR" baseline="0" smtClean="0"/>
              <a:t>Degenerative MR has two definite etiologies: FED and Barlows ds, the myxomatous degeneration.</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13</a:t>
            </a:fld>
            <a:endParaRPr lang="ko-KR"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Etiology</a:t>
            </a:r>
            <a:r>
              <a:rPr lang="en-US" altLang="ko-KR" baseline="0" smtClean="0"/>
              <a:t> of MR is primary and secondary.</a:t>
            </a:r>
          </a:p>
          <a:p>
            <a:r>
              <a:rPr lang="en-US" altLang="ko-KR" baseline="0" smtClean="0"/>
              <a:t>Secondary MR is problem of LV: ischemic or DCMP.</a:t>
            </a:r>
          </a:p>
          <a:p>
            <a:endParaRPr lang="en-US" altLang="ko-KR" baseline="0" smtClean="0"/>
          </a:p>
          <a:p>
            <a:r>
              <a:rPr lang="en-US" altLang="ko-KR" baseline="0" smtClean="0"/>
              <a:t>Due to time limitation, I would like to focus on the aspects of primary  MR: degenerative, ….</a:t>
            </a:r>
          </a:p>
          <a:p>
            <a:endParaRPr lang="en-US" altLang="ko-KR" baseline="0" smtClean="0"/>
          </a:p>
          <a:p>
            <a:r>
              <a:rPr lang="en-US" altLang="ko-KR" baseline="0" smtClean="0"/>
              <a:t>Degenerative MR has two definite etiologies: FED and Barlows ds, the myxomatous degeneration.</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14</a:t>
            </a:fld>
            <a:endParaRPr lang="ko-KR"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Natural course of MR is very malignant.</a:t>
            </a:r>
          </a:p>
          <a:p>
            <a:r>
              <a:rPr lang="en-US" altLang="ko-KR" smtClean="0"/>
              <a:t>Annual</a:t>
            </a:r>
            <a:r>
              <a:rPr lang="en-US" altLang="ko-KR" baseline="0" smtClean="0"/>
              <a:t> mortality of asymptomatic MR is 6%, and after 10yrs, 90% dies from this disease.</a:t>
            </a:r>
          </a:p>
          <a:p>
            <a:r>
              <a:rPr lang="en-US" altLang="ko-KR" baseline="0" smtClean="0"/>
              <a:t>Frequently, occult LV dysfn appears earlier than subjective symptoms in severe MR.</a:t>
            </a:r>
          </a:p>
          <a:p>
            <a:r>
              <a:rPr lang="en-US" altLang="ko-KR" baseline="0" smtClean="0"/>
              <a:t>Medical Tx has a  limited role and therefore, surgery is necessary to solve this problem.</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15</a:t>
            </a:fld>
            <a:endParaRPr lang="ko-KR"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buFontTx/>
              <a:buNone/>
            </a:pPr>
            <a:r>
              <a:rPr lang="en-US" altLang="ko-KR" baseline="0" smtClean="0"/>
              <a:t>Although valve replacement was the main therapy (20 years ago), nowdays the standard treatment has changed to valve repair.</a:t>
            </a:r>
          </a:p>
          <a:p>
            <a:pPr>
              <a:buFontTx/>
              <a:buChar char="-"/>
            </a:pPr>
            <a:endParaRPr lang="en-US" altLang="ko-KR" baseline="0" smtClean="0"/>
          </a:p>
          <a:p>
            <a:endParaRPr lang="en-US" altLang="ko-KR" baseline="0" smtClean="0"/>
          </a:p>
          <a:p>
            <a:endParaRPr lang="en-US" altLang="ko-KR" baseline="0" smtClean="0"/>
          </a:p>
          <a:p>
            <a:pPr>
              <a:lnSpc>
                <a:spcPct val="150000"/>
              </a:lnSpc>
            </a:pPr>
            <a:r>
              <a:rPr lang="en-US" altLang="ko-KR" baseline="0" smtClean="0"/>
              <a:t>Benefits of repair over replacement is…. </a:t>
            </a:r>
          </a:p>
          <a:p>
            <a:pPr>
              <a:lnSpc>
                <a:spcPct val="150000"/>
              </a:lnSpc>
            </a:pPr>
            <a:endParaRPr lang="en-US" altLang="ko-KR" baseline="0" smtClean="0"/>
          </a:p>
          <a:p>
            <a:pPr>
              <a:lnSpc>
                <a:spcPct val="150000"/>
              </a:lnSpc>
            </a:pPr>
            <a:r>
              <a:rPr lang="en-US" altLang="ko-KR" smtClean="0"/>
              <a:t>Preservation of own valve within heart</a:t>
            </a:r>
          </a:p>
          <a:p>
            <a:pPr>
              <a:lnSpc>
                <a:spcPct val="150000"/>
              </a:lnSpc>
            </a:pPr>
            <a:r>
              <a:rPr lang="en-US" altLang="ko-KR" smtClean="0"/>
              <a:t>No need of anticoagulation</a:t>
            </a:r>
          </a:p>
          <a:p>
            <a:pPr>
              <a:lnSpc>
                <a:spcPct val="150000"/>
              </a:lnSpc>
            </a:pPr>
            <a:r>
              <a:rPr lang="en-US" altLang="ko-KR" smtClean="0"/>
              <a:t>Lower risk of infection and LV rupture – a fatal complication of MV replace.</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16</a:t>
            </a:fld>
            <a:endParaRPr lang="ko-KR"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Dr Alain</a:t>
            </a:r>
            <a:r>
              <a:rPr lang="en-US" altLang="ko-KR" baseline="0" smtClean="0"/>
              <a:t> Carpentier had developed MV reconstruction and it had been accepted widely by most surgeons. </a:t>
            </a:r>
          </a:p>
          <a:p>
            <a:r>
              <a:rPr lang="en-US" altLang="ko-KR" baseline="0" smtClean="0"/>
              <a:t>In 1983, he addressed such technique as French correnction in American Meeting.</a:t>
            </a:r>
          </a:p>
          <a:p>
            <a:endParaRPr lang="en-US" altLang="ko-KR" baseline="0" smtClean="0"/>
          </a:p>
          <a:p>
            <a:r>
              <a:rPr lang="en-US" altLang="ko-KR" baseline="0" smtClean="0"/>
              <a:t>He invented many useful techniques including the annuloplasty rings.</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17</a:t>
            </a:fld>
            <a:endParaRPr lang="ko-KR"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For</a:t>
            </a:r>
            <a:r>
              <a:rPr lang="en-US" altLang="ko-KR" baseline="0" smtClean="0"/>
              <a:t> adequate repair, following items are essential. </a:t>
            </a:r>
          </a:p>
          <a:p>
            <a:endParaRPr lang="en-US" altLang="ko-KR" baseline="0" smtClean="0"/>
          </a:p>
          <a:p>
            <a:r>
              <a:rPr lang="en-US" altLang="ko-KR" smtClean="0"/>
              <a:t>Excellent exposure of MV</a:t>
            </a:r>
          </a:p>
          <a:p>
            <a:endParaRPr lang="en-US" altLang="ko-KR" smtClean="0"/>
          </a:p>
          <a:p>
            <a:r>
              <a:rPr lang="en-US" altLang="ko-KR" smtClean="0"/>
              <a:t>Adequate valve analysis</a:t>
            </a:r>
          </a:p>
          <a:p>
            <a:endParaRPr lang="en-US" altLang="ko-KR" smtClean="0"/>
          </a:p>
          <a:p>
            <a:r>
              <a:rPr lang="en-US" altLang="ko-KR" sz="1200" smtClean="0"/>
              <a:t>Repair using reproducible techniques, one lesion-one technique</a:t>
            </a:r>
          </a:p>
          <a:p>
            <a:endParaRPr lang="en-US" altLang="ko-KR" smtClean="0"/>
          </a:p>
          <a:p>
            <a:r>
              <a:rPr lang="en-US" altLang="ko-KR" smtClean="0"/>
              <a:t>Saline test for valve leakage</a:t>
            </a:r>
          </a:p>
          <a:p>
            <a:endParaRPr lang="en-US" altLang="ko-KR" smtClean="0"/>
          </a:p>
          <a:p>
            <a:r>
              <a:rPr lang="en-US" altLang="ko-KR" smtClean="0"/>
              <a:t>TEE confirmation</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18</a:t>
            </a:fld>
            <a:endParaRPr lang="ko-KR"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We</a:t>
            </a:r>
            <a:r>
              <a:rPr lang="en-US" altLang="ko-KR" baseline="0" smtClean="0"/>
              <a:t> evaluate MR according to Carpentier’s classification. </a:t>
            </a:r>
          </a:p>
          <a:p>
            <a:endParaRPr lang="en-US" altLang="ko-KR" baseline="0" smtClean="0"/>
          </a:p>
          <a:p>
            <a:pPr latinLnBrk="1">
              <a:buFont typeface="Arial" charset="0"/>
              <a:buChar char="•"/>
            </a:pPr>
            <a:r>
              <a:rPr lang="en-US" altLang="ko-KR" smtClean="0">
                <a:effectLst/>
                <a:latin typeface="맑은 고딕" pitchFamily="50" charset="-127"/>
                <a:ea typeface="맑은 고딕" pitchFamily="50" charset="-127"/>
              </a:rPr>
              <a:t>Type I : annular dilatation</a:t>
            </a:r>
          </a:p>
          <a:p>
            <a:pPr latinLnBrk="1">
              <a:buFont typeface="Arial" charset="0"/>
              <a:buChar char="•"/>
            </a:pPr>
            <a:r>
              <a:rPr lang="en-US" altLang="ko-KR" smtClean="0">
                <a:effectLst/>
                <a:latin typeface="맑은 고딕" pitchFamily="50" charset="-127"/>
                <a:ea typeface="맑은 고딕" pitchFamily="50" charset="-127"/>
              </a:rPr>
              <a:t> Type II : papillary or chordae rupture, leaflet redundancy</a:t>
            </a:r>
          </a:p>
          <a:p>
            <a:pPr latinLnBrk="1">
              <a:buFont typeface="Arial" charset="0"/>
              <a:buChar char="•"/>
            </a:pPr>
            <a:r>
              <a:rPr lang="en-US" altLang="ko-KR" smtClean="0">
                <a:effectLst/>
                <a:latin typeface="맑은 고딕" pitchFamily="50" charset="-127"/>
                <a:ea typeface="맑은 고딕" pitchFamily="50" charset="-127"/>
              </a:rPr>
              <a:t> Type IIIa : restricted leaflet during cardiac cycle d/t rheumatic change</a:t>
            </a:r>
          </a:p>
          <a:p>
            <a:pPr latinLnBrk="1">
              <a:buFont typeface="Arial" charset="0"/>
              <a:buChar char="•"/>
            </a:pPr>
            <a:r>
              <a:rPr lang="en-US" altLang="ko-KR" smtClean="0">
                <a:effectLst/>
                <a:latin typeface="맑은 고딕" pitchFamily="50" charset="-127"/>
                <a:ea typeface="맑은 고딕" pitchFamily="50" charset="-127"/>
              </a:rPr>
              <a:t> Type IIIb : restricted leaflet in ischemic</a:t>
            </a:r>
            <a:r>
              <a:rPr lang="en-US" altLang="ko-KR" baseline="0" smtClean="0">
                <a:effectLst/>
                <a:latin typeface="맑은 고딕" pitchFamily="50" charset="-127"/>
                <a:ea typeface="맑은 고딕" pitchFamily="50" charset="-127"/>
              </a:rPr>
              <a:t> MR</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19</a:t>
            </a:fld>
            <a:endParaRPr lang="ko-KR"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When we repair MV, TE</a:t>
            </a:r>
            <a:r>
              <a:rPr lang="en-US" altLang="ko-KR" baseline="0" smtClean="0"/>
              <a:t>E should always be prepared in operating room.</a:t>
            </a:r>
          </a:p>
          <a:p>
            <a:r>
              <a:rPr lang="en-US" altLang="ko-KR" baseline="0" smtClean="0"/>
              <a:t>Role of intraoperative TEE is priceless. And identified lesion on TEE is related to surgical outcome.</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21</a:t>
            </a:fld>
            <a:endParaRPr lang="ko-KR"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정상적인 </a:t>
            </a:r>
            <a:r>
              <a:rPr lang="en-US" altLang="ko-KR" dirty="0" smtClean="0"/>
              <a:t>mitral</a:t>
            </a:r>
            <a:r>
              <a:rPr lang="en-US" altLang="ko-KR" baseline="0" dirty="0" smtClean="0"/>
              <a:t> valve </a:t>
            </a:r>
            <a:r>
              <a:rPr lang="ko-KR" altLang="en-US" baseline="0" dirty="0" smtClean="0"/>
              <a:t>는 </a:t>
            </a:r>
            <a:r>
              <a:rPr lang="en-US" altLang="ko-KR" baseline="0" dirty="0" err="1" smtClean="0"/>
              <a:t>atrial</a:t>
            </a:r>
            <a:r>
              <a:rPr lang="en-US" altLang="ko-KR" baseline="0" dirty="0" smtClean="0"/>
              <a:t> side </a:t>
            </a:r>
            <a:r>
              <a:rPr lang="ko-KR" altLang="en-US" baseline="0" dirty="0" smtClean="0"/>
              <a:t>에서 보았을 때 닫혀 있을 때 </a:t>
            </a:r>
            <a:r>
              <a:rPr lang="en-US" altLang="ko-KR" baseline="0" dirty="0" smtClean="0"/>
              <a:t>kidney shape </a:t>
            </a:r>
            <a:r>
              <a:rPr lang="ko-KR" altLang="en-US" baseline="0" dirty="0" smtClean="0"/>
              <a:t>를 띠며 </a:t>
            </a:r>
            <a:r>
              <a:rPr lang="en-US" altLang="ko-KR" baseline="0" dirty="0" smtClean="0"/>
              <a:t>leaflet </a:t>
            </a:r>
            <a:r>
              <a:rPr lang="ko-KR" altLang="en-US" baseline="0" dirty="0" smtClean="0"/>
              <a:t>은 </a:t>
            </a:r>
            <a:r>
              <a:rPr lang="en-US" altLang="ko-KR" baseline="0" dirty="0" smtClean="0"/>
              <a:t>fully mobile </a:t>
            </a:r>
            <a:r>
              <a:rPr lang="ko-KR" altLang="en-US" baseline="0" dirty="0" smtClean="0"/>
              <a:t>하고</a:t>
            </a:r>
            <a:r>
              <a:rPr lang="en-US" altLang="ko-KR" baseline="0" dirty="0" smtClean="0"/>
              <a:t>, </a:t>
            </a:r>
            <a:r>
              <a:rPr lang="en-US" altLang="ko-KR" baseline="0" dirty="0" err="1" smtClean="0"/>
              <a:t>coaptation</a:t>
            </a:r>
            <a:r>
              <a:rPr lang="en-US" altLang="ko-KR" baseline="0" dirty="0" smtClean="0"/>
              <a:t> surface </a:t>
            </a:r>
            <a:r>
              <a:rPr lang="ko-KR" altLang="en-US" baseline="0" dirty="0" smtClean="0"/>
              <a:t>가 충분히 넓으면서 </a:t>
            </a:r>
            <a:r>
              <a:rPr lang="en-US" altLang="ko-KR" baseline="0" dirty="0" smtClean="0"/>
              <a:t>free edge </a:t>
            </a:r>
            <a:r>
              <a:rPr lang="ko-KR" altLang="en-US" baseline="0" dirty="0" smtClean="0"/>
              <a:t>가 </a:t>
            </a:r>
            <a:r>
              <a:rPr lang="en-US" altLang="ko-KR" baseline="0" dirty="0" smtClean="0"/>
              <a:t>annulus </a:t>
            </a:r>
            <a:r>
              <a:rPr lang="ko-KR" altLang="en-US" baseline="0" dirty="0" smtClean="0"/>
              <a:t>보다 낮은 높이에 위치합니다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70856AFF-E638-4D71-9DC4-81773982A864}" type="slidenum">
              <a:rPr lang="ko-KR" altLang="en-US" smtClean="0"/>
              <a:pPr/>
              <a:t>22</a:t>
            </a:fld>
            <a:endParaRPr lang="ko-KR"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Annulus is the hinge</a:t>
            </a:r>
            <a:r>
              <a:rPr lang="en-US" altLang="ko-KR" baseline="0" smtClean="0"/>
              <a:t> point of MV and has 3-d structure with the trigone and commissure being the most lowest part. Fibrous annular tissue exists only along posterior leaflet and there is no annulus fibrosus in the ant leaflet. </a:t>
            </a:r>
            <a:endParaRPr lang="ko-KR" altLang="en-US" dirty="0"/>
          </a:p>
        </p:txBody>
      </p:sp>
      <p:sp>
        <p:nvSpPr>
          <p:cNvPr id="4" name="슬라이드 번호 개체 틀 3"/>
          <p:cNvSpPr>
            <a:spLocks noGrp="1"/>
          </p:cNvSpPr>
          <p:nvPr>
            <p:ph type="sldNum" sz="quarter" idx="10"/>
          </p:nvPr>
        </p:nvSpPr>
        <p:spPr/>
        <p:txBody>
          <a:bodyPr/>
          <a:lstStyle/>
          <a:p>
            <a:fld id="{70856AFF-E638-4D71-9DC4-81773982A864}" type="slidenum">
              <a:rPr lang="ko-KR" altLang="en-US" smtClean="0"/>
              <a:pPr/>
              <a:t>4</a:t>
            </a:fld>
            <a:endParaRPr lang="ko-KR"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23</a:t>
            </a:fld>
            <a:endParaRPr lang="ko-KR"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24</a:t>
            </a:fld>
            <a:endParaRPr lang="ko-KR"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26</a:t>
            </a:fld>
            <a:endParaRPr lang="ko-KR"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Various rings are available and they have</a:t>
            </a:r>
            <a:r>
              <a:rPr lang="en-US" altLang="ko-KR" baseline="0" smtClean="0"/>
              <a:t> etiology specific design.</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34</a:t>
            </a:fld>
            <a:endParaRPr lang="ko-KR"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is valuable old report.</a:t>
            </a:r>
          </a:p>
          <a:p>
            <a:endParaRPr lang="en-US" altLang="ko-KR" smtClean="0"/>
          </a:p>
          <a:p>
            <a:r>
              <a:rPr lang="en-US" altLang="ko-KR" smtClean="0"/>
              <a:t>In MV annulus, ant to post ratio is usually 1:1.9 and trigone</a:t>
            </a:r>
            <a:r>
              <a:rPr lang="en-US" altLang="ko-KR" baseline="0" smtClean="0"/>
              <a:t> to the others is 1: 2.1.</a:t>
            </a:r>
          </a:p>
          <a:p>
            <a:endParaRPr lang="en-US" altLang="ko-KR" baseline="0" smtClean="0"/>
          </a:p>
          <a:p>
            <a:r>
              <a:rPr lang="en-US" altLang="ko-KR" baseline="0" smtClean="0"/>
              <a:t>Most rings are designed according to this principle because post annulus is usually dilated in degenerative MR. </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35</a:t>
            </a:fld>
            <a:endParaRPr lang="ko-KR"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Rings for ischemic MR is quite</a:t>
            </a:r>
            <a:r>
              <a:rPr lang="en-US" altLang="ko-KR" baseline="0" smtClean="0"/>
              <a:t> different. </a:t>
            </a:r>
          </a:p>
          <a:p>
            <a:r>
              <a:rPr lang="en-US" altLang="ko-KR" baseline="0" smtClean="0"/>
              <a:t>In type IIIb MR, P3 portion is usually dilated, so asymmetric ring is useful for this type of lesion.</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37</a:t>
            </a:fld>
            <a:endParaRPr lang="ko-KR"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baseline="0" smtClean="0"/>
              <a:t>Asymmetric ring is not availble in Korea, so</a:t>
            </a:r>
          </a:p>
          <a:p>
            <a:r>
              <a:rPr lang="en-US" altLang="ko-KR" baseline="0" smtClean="0"/>
              <a:t>I use a downsized - classic Carpentier ring to acheive annular reduction.</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38</a:t>
            </a:fld>
            <a:endParaRPr lang="ko-KR"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smtClean="0"/>
              <a:t>These</a:t>
            </a:r>
            <a:r>
              <a:rPr lang="en-US" altLang="ko-KR" baseline="0" smtClean="0"/>
              <a:t> are techniques in MV repair.</a:t>
            </a:r>
          </a:p>
          <a:p>
            <a:endParaRPr lang="en-US" altLang="ko-KR" baseline="0" smtClean="0"/>
          </a:p>
          <a:p>
            <a:r>
              <a:rPr lang="en-US" altLang="ko-KR" baseline="0" smtClean="0"/>
              <a:t>I am going to present some cases which show each technique.</a:t>
            </a:r>
          </a:p>
          <a:p>
            <a:endParaRPr lang="en-US" altLang="ko-KR" baseline="0" smtClean="0"/>
          </a:p>
          <a:p>
            <a:r>
              <a:rPr lang="en-US" altLang="ko-KR" baseline="0" smtClean="0"/>
              <a:t>All surgeons should keep in mind the principle, “one lesion one technique.”</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47</a:t>
            </a:fld>
            <a:endParaRPr lang="ko-KR" altLang="en-US"/>
          </a:p>
        </p:txBody>
      </p:sp>
    </p:spTree>
    <p:extLst>
      <p:ext uri="{BB962C8B-B14F-4D97-AF65-F5344CB8AC3E}">
        <p14:creationId xmlns="" xmlns:p14="http://schemas.microsoft.com/office/powerpoint/2010/main" val="30688915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For posterior</a:t>
            </a:r>
            <a:r>
              <a:rPr lang="en-US" altLang="ko-KR" baseline="0" smtClean="0"/>
              <a:t> MV prolapse </a:t>
            </a:r>
          </a:p>
          <a:p>
            <a:r>
              <a:rPr lang="en-US" altLang="ko-KR" baseline="0" smtClean="0"/>
              <a:t>Q resection with annular plication is well known technique</a:t>
            </a:r>
          </a:p>
          <a:p>
            <a:endParaRPr lang="en-US" altLang="ko-KR" baseline="0" smtClean="0"/>
          </a:p>
          <a:p>
            <a:r>
              <a:rPr lang="en-US" altLang="ko-KR" baseline="0" smtClean="0"/>
              <a:t>Triangular resection and other techniques can be used. </a:t>
            </a:r>
          </a:p>
          <a:p>
            <a:endParaRPr lang="en-US" altLang="ko-KR" baseline="0" smtClean="0"/>
          </a:p>
          <a:p>
            <a:r>
              <a:rPr lang="en-US" altLang="ko-KR" baseline="0" smtClean="0"/>
              <a:t>This is Q resection with annular plication.</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48</a:t>
            </a:fld>
            <a:endParaRPr lang="ko-KR"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If posterior</a:t>
            </a:r>
            <a:r>
              <a:rPr lang="en-US" altLang="ko-KR" baseline="0" smtClean="0"/>
              <a:t> leaflet is tall and has abundant tissue, we do sliding annuloplasty to avoid SAM.</a:t>
            </a:r>
          </a:p>
          <a:p>
            <a:endParaRPr lang="en-US" altLang="ko-KR" baseline="0" smtClean="0"/>
          </a:p>
          <a:p>
            <a:r>
              <a:rPr lang="en-US" altLang="ko-KR" baseline="0" smtClean="0"/>
              <a:t>This is quite rare in Korean, because most patients in deg MR have FED etiology.</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49</a:t>
            </a:fld>
            <a:endParaRPr lang="ko-KR"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Mitral valve is located btw LA and LV surrounded</a:t>
            </a:r>
            <a:r>
              <a:rPr lang="en-US" altLang="ko-KR" baseline="0" smtClean="0"/>
              <a:t> by left circumflex a and coronary sinus posteriorly. And aortomitral curtain with His bundle anteriorly. You can see the location of AMVL and aortic valve. </a:t>
            </a:r>
          </a:p>
          <a:p>
            <a:r>
              <a:rPr lang="en-US" altLang="ko-KR" baseline="0" smtClean="0"/>
              <a:t>Mitral valve is a very complex structure and consists of annulus leaflet chordae and papillary m. it is not an isolated structure but part of the left ventricle. You can see the trigones and commissures in autopsy heart. </a:t>
            </a:r>
          </a:p>
        </p:txBody>
      </p:sp>
      <p:sp>
        <p:nvSpPr>
          <p:cNvPr id="4" name="슬라이드 번호 개체 틀 3"/>
          <p:cNvSpPr>
            <a:spLocks noGrp="1"/>
          </p:cNvSpPr>
          <p:nvPr>
            <p:ph type="sldNum" sz="quarter" idx="10"/>
          </p:nvPr>
        </p:nvSpPr>
        <p:spPr/>
        <p:txBody>
          <a:bodyPr/>
          <a:lstStyle/>
          <a:p>
            <a:fld id="{70856AFF-E638-4D71-9DC4-81773982A864}" type="slidenum">
              <a:rPr lang="ko-KR" altLang="en-US" smtClean="0"/>
              <a:pPr/>
              <a:t>5</a:t>
            </a:fld>
            <a:endParaRPr lang="ko-KR"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75 yr old female</a:t>
            </a:r>
            <a:r>
              <a:rPr lang="en-US" altLang="ko-KR" baseline="0" smtClean="0"/>
              <a:t> had chronic MR since 2000 with huge cardiomegaly.</a:t>
            </a:r>
          </a:p>
          <a:p>
            <a:endParaRPr lang="en-US" altLang="ko-KR" baseline="0" smtClean="0"/>
          </a:p>
          <a:p>
            <a:r>
              <a:rPr lang="en-US" altLang="ko-KR" baseline="0" smtClean="0"/>
              <a:t>She decided to have op due to Sx aggravation.</a:t>
            </a:r>
          </a:p>
          <a:p>
            <a:endParaRPr lang="en-US" altLang="ko-KR" baseline="0" smtClean="0"/>
          </a:p>
          <a:p>
            <a:r>
              <a:rPr lang="en-US" altLang="ko-KR" baseline="0" smtClean="0"/>
              <a:t>Preop echo shows severe MR. </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52</a:t>
            </a:fld>
            <a:endParaRPr lang="ko-KR"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We did triangular </a:t>
            </a:r>
            <a:r>
              <a:rPr lang="en-US" altLang="ko-KR" baseline="0" smtClean="0"/>
              <a:t>resection.</a:t>
            </a:r>
          </a:p>
          <a:p>
            <a:r>
              <a:rPr lang="en-US" altLang="ko-KR" baseline="0" smtClean="0"/>
              <a:t>After confirming normal chordae in both sides of P2, </a:t>
            </a:r>
          </a:p>
          <a:p>
            <a:r>
              <a:rPr lang="en-US" altLang="ko-KR" baseline="0" smtClean="0"/>
              <a:t>We resect P2 lesion with wedge shape.</a:t>
            </a:r>
          </a:p>
          <a:p>
            <a:r>
              <a:rPr lang="en-US" altLang="ko-KR" baseline="0" smtClean="0"/>
              <a:t>And put the ring in annulus.</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53</a:t>
            </a:fld>
            <a:endParaRPr lang="ko-KR"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American</a:t>
            </a:r>
            <a:r>
              <a:rPr lang="en-US" altLang="ko-KR" baseline="0" smtClean="0"/>
              <a:t> correction is the technique…</a:t>
            </a:r>
          </a:p>
          <a:p>
            <a:endParaRPr lang="en-US" altLang="ko-KR" smtClean="0"/>
          </a:p>
          <a:p>
            <a:pPr>
              <a:lnSpc>
                <a:spcPct val="150000"/>
              </a:lnSpc>
            </a:pPr>
            <a:r>
              <a:rPr lang="en-US" altLang="ko-KR" smtClean="0"/>
              <a:t>Respect rather than resect in posterior MV lesion</a:t>
            </a:r>
          </a:p>
          <a:p>
            <a:pPr>
              <a:lnSpc>
                <a:spcPct val="150000"/>
              </a:lnSpc>
            </a:pPr>
            <a:endParaRPr lang="en-US" altLang="ko-KR" smtClean="0"/>
          </a:p>
          <a:p>
            <a:pPr>
              <a:lnSpc>
                <a:spcPct val="150000"/>
              </a:lnSpc>
            </a:pPr>
            <a:r>
              <a:rPr lang="en-US" altLang="ko-KR" smtClean="0"/>
              <a:t>Chordal replacement with artificial chordae</a:t>
            </a:r>
          </a:p>
          <a:p>
            <a:pPr>
              <a:lnSpc>
                <a:spcPct val="150000"/>
              </a:lnSpc>
            </a:pPr>
            <a:r>
              <a:rPr lang="en-US" altLang="ko-KR" smtClean="0"/>
              <a:t>Rather than Q resection in French Correction….</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54</a:t>
            </a:fld>
            <a:endParaRPr lang="ko-KR"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For ant MV prolapse,</a:t>
            </a:r>
          </a:p>
          <a:p>
            <a:endParaRPr lang="en-US" altLang="ko-KR" smtClean="0"/>
          </a:p>
          <a:p>
            <a:r>
              <a:rPr lang="en-US" altLang="ko-KR" smtClean="0"/>
              <a:t>Many</a:t>
            </a:r>
            <a:r>
              <a:rPr lang="en-US" altLang="ko-KR" baseline="0" smtClean="0"/>
              <a:t> difficult, non-reproducible techniques were done by expert surgeons. </a:t>
            </a:r>
          </a:p>
          <a:p>
            <a:endParaRPr lang="en-US" altLang="ko-KR" baseline="0" smtClean="0"/>
          </a:p>
          <a:p>
            <a:r>
              <a:rPr lang="en-US" altLang="ko-KR" baseline="0" smtClean="0"/>
              <a:t>However, appearance of artificial chordae and papillary m  eliminated such concerns. </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55</a:t>
            </a:fld>
            <a:endParaRPr lang="ko-KR"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report is from Cleveland clinic.</a:t>
            </a:r>
          </a:p>
          <a:p>
            <a:endParaRPr lang="en-US" altLang="ko-KR" smtClean="0"/>
          </a:p>
          <a:p>
            <a:r>
              <a:rPr lang="en-US" altLang="ko-KR" smtClean="0"/>
              <a:t>You</a:t>
            </a:r>
            <a:r>
              <a:rPr lang="en-US" altLang="ko-KR" baseline="0" smtClean="0"/>
              <a:t> can see the increased use of artificial chordae after the year 2000.</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56</a:t>
            </a:fld>
            <a:endParaRPr lang="ko-KR"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patient</a:t>
            </a:r>
            <a:r>
              <a:rPr lang="en-US" altLang="ko-KR" baseline="0" smtClean="0"/>
              <a:t> had A2 chordae rupture.</a:t>
            </a:r>
          </a:p>
          <a:p>
            <a:endParaRPr lang="en-US" altLang="ko-KR" baseline="0" smtClean="0"/>
          </a:p>
          <a:p>
            <a:r>
              <a:rPr lang="en-US" altLang="ko-KR" baseline="0" smtClean="0"/>
              <a:t>You can see the detached site of chorda in papillary m head.</a:t>
            </a:r>
          </a:p>
          <a:p>
            <a:endParaRPr lang="en-US" altLang="ko-KR" baseline="0" smtClean="0"/>
          </a:p>
          <a:p>
            <a:r>
              <a:rPr lang="en-US" altLang="ko-KR" baseline="0" smtClean="0"/>
              <a:t>After implantation of artifical chordae in A2 position, </a:t>
            </a:r>
          </a:p>
          <a:p>
            <a:r>
              <a:rPr lang="en-US" altLang="ko-KR" baseline="0" smtClean="0"/>
              <a:t>We could get excellent valve coaptation with no residual MR.</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57</a:t>
            </a:fld>
            <a:endParaRPr lang="ko-KR"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Result of AMVL</a:t>
            </a:r>
            <a:r>
              <a:rPr lang="en-US" altLang="ko-KR" baseline="0" smtClean="0"/>
              <a:t> repair has been known to have lower surgical outcome compared to those of Posterior.</a:t>
            </a:r>
          </a:p>
          <a:p>
            <a:endParaRPr lang="en-US" altLang="ko-KR" baseline="0" smtClean="0"/>
          </a:p>
          <a:p>
            <a:r>
              <a:rPr lang="en-US" altLang="ko-KR" baseline="0" smtClean="0"/>
              <a:t>However, results of  AMVL repair are more satisfactory  nearly comparable to posterior.</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59</a:t>
            </a:fld>
            <a:endParaRPr lang="ko-KR"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Another</a:t>
            </a:r>
            <a:r>
              <a:rPr lang="en-US" altLang="ko-KR" baseline="0" smtClean="0"/>
              <a:t> topic is commissural chordae prolapse. </a:t>
            </a:r>
          </a:p>
          <a:p>
            <a:endParaRPr lang="en-US" altLang="ko-KR" baseline="0" smtClean="0"/>
          </a:p>
          <a:p>
            <a:r>
              <a:rPr lang="en-US" altLang="ko-KR" smtClean="0"/>
              <a:t>Commissure is a leaflet, not part of annulus…</a:t>
            </a:r>
          </a:p>
          <a:p>
            <a:endParaRPr lang="en-US" altLang="ko-KR" smtClean="0"/>
          </a:p>
          <a:p>
            <a:r>
              <a:rPr lang="en-US" altLang="ko-KR" smtClean="0"/>
              <a:t>It is sometimes or frequently reported as A1/P1 or A3/P3 prolapse….</a:t>
            </a:r>
            <a:endParaRPr lang="ko-KR" altLang="en-US" smtClean="0"/>
          </a:p>
          <a:p>
            <a:endParaRPr lang="en-US" altLang="ko-KR" smtClean="0"/>
          </a:p>
          <a:p>
            <a:r>
              <a:rPr lang="en-US" altLang="ko-KR" smtClean="0"/>
              <a:t>We usually perform paracommissural obliteration.</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60</a:t>
            </a:fld>
            <a:endParaRPr lang="ko-KR"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ko-KR" altLang="en-US" dirty="0" smtClean="0"/>
              <a:t>또한 </a:t>
            </a:r>
            <a:r>
              <a:rPr lang="en-US" altLang="ko-KR" dirty="0" err="1" smtClean="0"/>
              <a:t>chordae</a:t>
            </a:r>
            <a:r>
              <a:rPr lang="en-US" altLang="ko-KR" dirty="0" smtClean="0"/>
              <a:t> </a:t>
            </a:r>
            <a:r>
              <a:rPr lang="ko-KR" altLang="en-US" dirty="0" smtClean="0"/>
              <a:t>를 </a:t>
            </a:r>
            <a:r>
              <a:rPr lang="en-US" altLang="ko-KR" dirty="0" smtClean="0"/>
              <a:t>main, </a:t>
            </a:r>
            <a:r>
              <a:rPr lang="en-US" altLang="ko-KR" dirty="0" err="1" smtClean="0"/>
              <a:t>paramedial</a:t>
            </a:r>
            <a:r>
              <a:rPr lang="en-US" altLang="ko-KR" dirty="0" smtClean="0"/>
              <a:t>, commissural, </a:t>
            </a:r>
            <a:r>
              <a:rPr lang="en-US" altLang="ko-KR" dirty="0" err="1" smtClean="0"/>
              <a:t>paracommissural</a:t>
            </a:r>
            <a:r>
              <a:rPr lang="en-US" altLang="ko-KR" dirty="0" smtClean="0"/>
              <a:t> </a:t>
            </a:r>
            <a:r>
              <a:rPr lang="ko-KR" altLang="en-US" dirty="0" smtClean="0"/>
              <a:t>과 같이 나누는 법도 있습니다</a:t>
            </a:r>
            <a:r>
              <a:rPr lang="en-US" altLang="ko-KR" dirty="0" smtClean="0"/>
              <a:t>. </a:t>
            </a:r>
            <a:r>
              <a:rPr lang="ko-KR" altLang="en-US" dirty="0" smtClean="0"/>
              <a:t>그리고 이 </a:t>
            </a:r>
            <a:r>
              <a:rPr lang="en-US" altLang="ko-KR" dirty="0" err="1" smtClean="0"/>
              <a:t>chordae</a:t>
            </a:r>
            <a:r>
              <a:rPr lang="en-US" altLang="ko-KR" baseline="0" dirty="0" smtClean="0"/>
              <a:t> </a:t>
            </a:r>
            <a:r>
              <a:rPr lang="ko-KR" altLang="en-US" baseline="0" dirty="0" smtClean="0"/>
              <a:t>의 형태는 </a:t>
            </a:r>
            <a:r>
              <a:rPr lang="en-US" altLang="ko-KR" baseline="0" dirty="0" smtClean="0"/>
              <a:t>variation </a:t>
            </a:r>
            <a:r>
              <a:rPr lang="ko-KR" altLang="en-US" baseline="0" dirty="0" smtClean="0"/>
              <a:t>이 매우 흔합니다</a:t>
            </a:r>
            <a:r>
              <a:rPr lang="en-US" altLang="ko-KR" baseline="0" dirty="0" smtClean="0"/>
              <a:t>. A2, P2 portion </a:t>
            </a:r>
            <a:r>
              <a:rPr lang="ko-KR" altLang="en-US" baseline="0" dirty="0" smtClean="0"/>
              <a:t>은 따로 </a:t>
            </a:r>
            <a:r>
              <a:rPr lang="en-US" altLang="ko-KR" baseline="0" dirty="0" smtClean="0"/>
              <a:t>intermediary papillary muscle </a:t>
            </a:r>
            <a:r>
              <a:rPr lang="ko-KR" altLang="en-US" baseline="0" dirty="0" smtClean="0"/>
              <a:t>에서 오는 </a:t>
            </a:r>
            <a:r>
              <a:rPr lang="en-US" altLang="ko-KR" baseline="0" dirty="0" err="1" smtClean="0"/>
              <a:t>chordae</a:t>
            </a:r>
            <a:r>
              <a:rPr lang="en-US" altLang="ko-KR" baseline="0" dirty="0" smtClean="0"/>
              <a:t> </a:t>
            </a:r>
            <a:r>
              <a:rPr lang="ko-KR" altLang="en-US" baseline="0" dirty="0" smtClean="0"/>
              <a:t>에 의해 지지되기도 하고</a:t>
            </a:r>
            <a:r>
              <a:rPr lang="en-US" altLang="ko-KR" baseline="0" dirty="0" smtClean="0"/>
              <a:t>, </a:t>
            </a:r>
            <a:r>
              <a:rPr lang="ko-KR" altLang="en-US" baseline="0" dirty="0" smtClean="0"/>
              <a:t>또는 그냥 두 </a:t>
            </a:r>
            <a:r>
              <a:rPr lang="en-US" altLang="ko-KR" baseline="0" dirty="0" smtClean="0"/>
              <a:t>papillary muscle </a:t>
            </a:r>
            <a:r>
              <a:rPr lang="ko-KR" altLang="en-US" baseline="0" dirty="0" smtClean="0"/>
              <a:t>중 하나에서 길게 연결된 </a:t>
            </a:r>
            <a:r>
              <a:rPr lang="en-US" altLang="ko-KR" baseline="0" dirty="0" err="1" smtClean="0"/>
              <a:t>chordae</a:t>
            </a:r>
            <a:r>
              <a:rPr lang="en-US" altLang="ko-KR" baseline="0" dirty="0" smtClean="0"/>
              <a:t> </a:t>
            </a:r>
            <a:r>
              <a:rPr lang="ko-KR" altLang="en-US" baseline="0" dirty="0" smtClean="0"/>
              <a:t>가 지지하기도 합니다</a:t>
            </a:r>
            <a:r>
              <a:rPr lang="en-US" altLang="ko-KR" baseline="0" dirty="0" smtClean="0"/>
              <a:t>. Posterior leaflet </a:t>
            </a:r>
            <a:r>
              <a:rPr lang="ko-KR" altLang="en-US" baseline="0" dirty="0" smtClean="0"/>
              <a:t>의 </a:t>
            </a:r>
            <a:r>
              <a:rPr lang="en-US" altLang="ko-KR" baseline="0" dirty="0" smtClean="0"/>
              <a:t>indentation </a:t>
            </a:r>
            <a:r>
              <a:rPr lang="ko-KR" altLang="en-US" baseline="0" dirty="0" smtClean="0"/>
              <a:t>에는 </a:t>
            </a:r>
            <a:r>
              <a:rPr lang="en-US" altLang="ko-KR" baseline="0" dirty="0" err="1" smtClean="0"/>
              <a:t>commissure</a:t>
            </a:r>
            <a:r>
              <a:rPr lang="en-US" altLang="ko-KR" baseline="0" dirty="0" smtClean="0"/>
              <a:t> </a:t>
            </a:r>
            <a:r>
              <a:rPr lang="ko-KR" altLang="en-US" baseline="0" dirty="0" smtClean="0"/>
              <a:t>와 마찬가지로 부채 형태의</a:t>
            </a:r>
            <a:r>
              <a:rPr lang="en-US" altLang="ko-KR" baseline="0" dirty="0" smtClean="0"/>
              <a:t>(fanlike) </a:t>
            </a:r>
            <a:r>
              <a:rPr lang="en-US" altLang="ko-KR" baseline="0" dirty="0" err="1" smtClean="0"/>
              <a:t>chorade</a:t>
            </a:r>
            <a:r>
              <a:rPr lang="en-US" altLang="ko-KR" baseline="0" dirty="0" smtClean="0"/>
              <a:t> </a:t>
            </a:r>
            <a:r>
              <a:rPr lang="ko-KR" altLang="en-US" baseline="0" dirty="0" smtClean="0"/>
              <a:t>가 있습니다</a:t>
            </a:r>
            <a:r>
              <a:rPr lang="en-US" altLang="ko-KR" baseline="0" dirty="0" smtClean="0"/>
              <a:t>. </a:t>
            </a:r>
            <a:endParaRPr lang="ko-KR" altLang="en-US" dirty="0"/>
          </a:p>
        </p:txBody>
      </p:sp>
      <p:sp>
        <p:nvSpPr>
          <p:cNvPr id="4" name="슬라이드 번호 개체 틀 3"/>
          <p:cNvSpPr>
            <a:spLocks noGrp="1"/>
          </p:cNvSpPr>
          <p:nvPr>
            <p:ph type="sldNum" sz="quarter" idx="10"/>
          </p:nvPr>
        </p:nvSpPr>
        <p:spPr/>
        <p:txBody>
          <a:bodyPr/>
          <a:lstStyle/>
          <a:p>
            <a:fld id="{70856AFF-E638-4D71-9DC4-81773982A864}" type="slidenum">
              <a:rPr lang="ko-KR" altLang="en-US" smtClean="0"/>
              <a:pPr/>
              <a:t>61</a:t>
            </a:fld>
            <a:endParaRPr lang="ko-KR"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47 yr old research Dr visited our clinic</a:t>
            </a:r>
            <a:r>
              <a:rPr lang="en-US" altLang="ko-KR" baseline="0" smtClean="0"/>
              <a:t> due to recent DOE.</a:t>
            </a:r>
          </a:p>
          <a:p>
            <a:endParaRPr lang="en-US" altLang="ko-KR" baseline="0" smtClean="0"/>
          </a:p>
          <a:p>
            <a:r>
              <a:rPr lang="en-US" altLang="ko-KR" baseline="0" smtClean="0"/>
              <a:t>Echo report is severe MR in P3 portion.</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62</a:t>
            </a:fld>
            <a:endParaRPr lang="ko-KR"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smtClean="0"/>
              <a:t>Mitral</a:t>
            </a:r>
            <a:r>
              <a:rPr lang="en-US" altLang="ko-KR" baseline="0" dirty="0" smtClean="0"/>
              <a:t> valve annulus </a:t>
            </a:r>
            <a:r>
              <a:rPr lang="ko-KR" altLang="en-US" baseline="0" dirty="0" smtClean="0"/>
              <a:t>의 </a:t>
            </a:r>
            <a:r>
              <a:rPr lang="en-US" altLang="ko-KR" baseline="0" dirty="0" smtClean="0"/>
              <a:t>plane </a:t>
            </a:r>
            <a:r>
              <a:rPr lang="ko-KR" altLang="en-US" baseline="0" dirty="0" smtClean="0"/>
              <a:t>은 </a:t>
            </a:r>
            <a:r>
              <a:rPr lang="en-US" altLang="ko-KR" baseline="0" dirty="0" smtClean="0"/>
              <a:t>aortic valve annulus </a:t>
            </a:r>
            <a:r>
              <a:rPr lang="ko-KR" altLang="en-US" baseline="0" dirty="0" smtClean="0"/>
              <a:t>와 </a:t>
            </a:r>
            <a:r>
              <a:rPr lang="en-US" altLang="ko-KR" baseline="0" dirty="0" smtClean="0"/>
              <a:t>120</a:t>
            </a:r>
            <a:r>
              <a:rPr lang="ko-KR" altLang="en-US" baseline="0" dirty="0" smtClean="0"/>
              <a:t>도 정도의 각을 이루는데</a:t>
            </a:r>
            <a:r>
              <a:rPr lang="en-US" altLang="ko-KR" baseline="0" dirty="0" smtClean="0"/>
              <a:t>, </a:t>
            </a:r>
            <a:r>
              <a:rPr lang="ko-KR" altLang="en-US" baseline="0" dirty="0" smtClean="0"/>
              <a:t>이렇게 함으로써 </a:t>
            </a:r>
            <a:r>
              <a:rPr lang="en-US" altLang="ko-KR" baseline="0" dirty="0" smtClean="0"/>
              <a:t>left ventricle inflow chamber </a:t>
            </a:r>
            <a:r>
              <a:rPr lang="ko-KR" altLang="en-US" baseline="0" dirty="0" smtClean="0"/>
              <a:t>로 혈액이 잘 쏟아져 들어올 수 있도록 하게 됩니다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70856AFF-E638-4D71-9DC4-81773982A864}" type="slidenum">
              <a:rPr lang="ko-KR" altLang="en-US" smtClean="0"/>
              <a:pPr/>
              <a:t>6</a:t>
            </a:fld>
            <a:endParaRPr lang="ko-KR"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is prolapsed</a:t>
            </a:r>
            <a:r>
              <a:rPr lang="en-US" altLang="ko-KR" baseline="0" smtClean="0"/>
              <a:t> portion.,</a:t>
            </a:r>
          </a:p>
          <a:p>
            <a:r>
              <a:rPr lang="en-US" altLang="ko-KR" baseline="0" smtClean="0"/>
              <a:t>After saline test, we could find prolapse in P3 or PC portion.</a:t>
            </a:r>
          </a:p>
          <a:p>
            <a:endParaRPr lang="en-US" altLang="ko-KR" baseline="0" smtClean="0"/>
          </a:p>
          <a:p>
            <a:r>
              <a:rPr lang="en-US" altLang="ko-KR" baseline="0" smtClean="0"/>
              <a:t>This case was detachment of commissural chordae near P3. We did obliteration of commissural leaflet not the annulus.</a:t>
            </a:r>
          </a:p>
          <a:p>
            <a:r>
              <a:rPr lang="en-US" altLang="ko-KR" baseline="0" smtClean="0"/>
              <a:t>And this is final appearace. </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63</a:t>
            </a:fld>
            <a:endParaRPr lang="ko-KR"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Our weapons</a:t>
            </a:r>
            <a:r>
              <a:rPr lang="en-US" altLang="ko-KR" baseline="0" smtClean="0"/>
              <a:t> for MV repair are</a:t>
            </a:r>
            <a:r>
              <a:rPr lang="ko-KR" altLang="en-US" baseline="0" smtClean="0"/>
              <a:t> </a:t>
            </a:r>
            <a:r>
              <a:rPr lang="en-US" altLang="ko-KR" baseline="0" smtClean="0"/>
              <a:t>as follows. </a:t>
            </a:r>
          </a:p>
          <a:p>
            <a:endParaRPr lang="en-US" altLang="ko-KR" baseline="0" smtClean="0"/>
          </a:p>
          <a:p>
            <a:r>
              <a:rPr lang="en-US" altLang="ko-KR" baseline="0" smtClean="0"/>
              <a:t>We can repair more than 90% of degenerative MR by adequate and harmonious combination of these techniques.</a:t>
            </a:r>
          </a:p>
          <a:p>
            <a:endParaRPr lang="en-US" altLang="ko-KR" baseline="0" smtClean="0"/>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64</a:t>
            </a:fld>
            <a:endParaRPr lang="ko-KR"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is acute MR case.</a:t>
            </a:r>
          </a:p>
          <a:p>
            <a:r>
              <a:rPr lang="en-US" altLang="ko-KR" smtClean="0"/>
              <a:t>58 yr old</a:t>
            </a:r>
            <a:r>
              <a:rPr lang="en-US" altLang="ko-KR" baseline="0" smtClean="0"/>
              <a:t> man visited ER due to CHF Sx.</a:t>
            </a:r>
          </a:p>
          <a:p>
            <a:endParaRPr lang="en-US" altLang="ko-KR" baseline="0" smtClean="0"/>
          </a:p>
          <a:p>
            <a:r>
              <a:rPr lang="en-US" altLang="ko-KR" baseline="0" smtClean="0"/>
              <a:t>Chest PA shows pul edema, and echo showed acute MR due to multiple chordae rupture.</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65</a:t>
            </a:fld>
            <a:endParaRPr lang="ko-KR"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Multiple</a:t>
            </a:r>
            <a:r>
              <a:rPr lang="en-US" altLang="ko-KR" baseline="0" smtClean="0"/>
              <a:t> chordae rupture in AC, A1, and A2. </a:t>
            </a:r>
          </a:p>
          <a:p>
            <a:endParaRPr lang="en-US" altLang="ko-KR" baseline="0" smtClean="0"/>
          </a:p>
          <a:p>
            <a:r>
              <a:rPr lang="en-US" altLang="ko-KR" baseline="0" smtClean="0"/>
              <a:t>We did obliteration of AC and artficial chordoplasty in A1 to A2.</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66</a:t>
            </a:fld>
            <a:endParaRPr lang="ko-KR"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Immediate</a:t>
            </a:r>
            <a:r>
              <a:rPr lang="en-US" altLang="ko-KR" baseline="0" smtClean="0"/>
              <a:t> postop Chest PA shows resolved pul edema and echo shows good MV status.</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67</a:t>
            </a:fld>
            <a:endParaRPr lang="ko-KR"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Accordinig</a:t>
            </a:r>
            <a:r>
              <a:rPr lang="en-US" altLang="ko-KR" baseline="0" smtClean="0"/>
              <a:t> to major report from CCF, </a:t>
            </a:r>
          </a:p>
          <a:p>
            <a:r>
              <a:rPr lang="en-US" altLang="ko-KR" baseline="0" smtClean="0"/>
              <a:t>PMVL lesion with Q resection showed the best results</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68</a:t>
            </a:fld>
            <a:endParaRPr lang="ko-KR"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Increased</a:t>
            </a:r>
            <a:r>
              <a:rPr lang="en-US" altLang="ko-KR" baseline="0" smtClean="0"/>
              <a:t> risk of reoperation was </a:t>
            </a:r>
          </a:p>
          <a:p>
            <a:pPr>
              <a:lnSpc>
                <a:spcPct val="150000"/>
              </a:lnSpc>
            </a:pPr>
            <a:r>
              <a:rPr lang="en-US" altLang="ko-KR" smtClean="0"/>
              <a:t>AMVL prolapse</a:t>
            </a:r>
          </a:p>
          <a:p>
            <a:pPr>
              <a:lnSpc>
                <a:spcPct val="150000"/>
              </a:lnSpc>
            </a:pPr>
            <a:r>
              <a:rPr lang="en-US" altLang="ko-KR" smtClean="0"/>
              <a:t>Chordae shortening</a:t>
            </a:r>
          </a:p>
          <a:p>
            <a:pPr>
              <a:lnSpc>
                <a:spcPct val="150000"/>
              </a:lnSpc>
            </a:pPr>
            <a:r>
              <a:rPr lang="en-US" altLang="ko-KR" smtClean="0"/>
              <a:t>Annuloplasty alone</a:t>
            </a:r>
          </a:p>
          <a:p>
            <a:pPr>
              <a:lnSpc>
                <a:spcPct val="150000"/>
              </a:lnSpc>
            </a:pPr>
            <a:r>
              <a:rPr lang="en-US" altLang="ko-KR" smtClean="0"/>
              <a:t>Leaflet resection without annuloplasty</a:t>
            </a:r>
          </a:p>
          <a:p>
            <a:pPr>
              <a:lnSpc>
                <a:spcPct val="150000"/>
              </a:lnSpc>
            </a:pPr>
            <a:r>
              <a:rPr lang="en-US" altLang="ko-KR" smtClean="0"/>
              <a:t>No Introp. check with TEE. </a:t>
            </a:r>
            <a:endParaRPr lang="ko-KR" altLang="en-US"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69</a:t>
            </a:fld>
            <a:endParaRPr lang="ko-KR"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Then, how shoud we  Repair the MV in Rheumatic MR?</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70</a:t>
            </a:fld>
            <a:endParaRPr lang="ko-KR"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lvl="1"/>
            <a:r>
              <a:rPr lang="en-US" altLang="ko-KR" smtClean="0"/>
              <a:t>Basic</a:t>
            </a:r>
            <a:r>
              <a:rPr lang="en-US" altLang="ko-KR" baseline="0" smtClean="0"/>
              <a:t> principle in rheumatic ds is t</a:t>
            </a:r>
            <a:r>
              <a:rPr lang="en-US" altLang="ko-KR" smtClean="0"/>
              <a:t>o increase mobility of valve, cut secondary chordae, release commissure, divide papillary m fusion, and ring annuloplasty. </a:t>
            </a:r>
          </a:p>
          <a:p>
            <a:pPr lvl="1"/>
            <a:r>
              <a:rPr lang="en-US" altLang="ko-KR" smtClean="0"/>
              <a:t>Although</a:t>
            </a:r>
            <a:r>
              <a:rPr lang="en-US" altLang="ko-KR" baseline="0" smtClean="0"/>
              <a:t>  it is</a:t>
            </a:r>
            <a:r>
              <a:rPr lang="en-US" altLang="ko-KR" smtClean="0"/>
              <a:t> technically feasible, </a:t>
            </a:r>
            <a:r>
              <a:rPr lang="en-US" altLang="ko-KR" baseline="0" smtClean="0"/>
              <a:t>there is some conversies for its durability.</a:t>
            </a:r>
          </a:p>
          <a:p>
            <a:pPr lvl="1"/>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71</a:t>
            </a:fld>
            <a:endParaRPr lang="ko-KR"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This 42 yr old female</a:t>
            </a:r>
            <a:r>
              <a:rPr lang="en-US" altLang="ko-KR" baseline="0" smtClean="0"/>
              <a:t> with rheumatic MR has thickend valve with retracted subvalvular apparatus with poor valve coaptation.</a:t>
            </a:r>
          </a:p>
          <a:p>
            <a:endParaRPr lang="en-US" altLang="ko-KR" baseline="0" smtClean="0"/>
          </a:p>
          <a:p>
            <a:r>
              <a:rPr lang="en-US" altLang="ko-KR" baseline="0" smtClean="0"/>
              <a:t>We cut secondary chordae to increase valve mobility and put annuloplasty ring.</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72</a:t>
            </a:fld>
            <a:endParaRPr lang="ko-KR"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a:t>
            </a:fld>
            <a:endParaRPr lang="ko-KR"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dirty="0" err="1" smtClean="0"/>
              <a:t>Chordae</a:t>
            </a:r>
            <a:r>
              <a:rPr lang="en-US" altLang="ko-KR" baseline="0" dirty="0" smtClean="0"/>
              <a:t> </a:t>
            </a:r>
            <a:r>
              <a:rPr lang="ko-KR" altLang="en-US" baseline="0" dirty="0" smtClean="0"/>
              <a:t>는 </a:t>
            </a:r>
            <a:r>
              <a:rPr lang="en-US" altLang="ko-KR" baseline="0" dirty="0" smtClean="0"/>
              <a:t>leaflet </a:t>
            </a:r>
            <a:r>
              <a:rPr lang="ko-KR" altLang="en-US" baseline="0" dirty="0" smtClean="0"/>
              <a:t>의 어디에 부착하는가에 따라서 세 가지 타입으로 나눕니다</a:t>
            </a:r>
            <a:r>
              <a:rPr lang="en-US" altLang="ko-KR" baseline="0" dirty="0" smtClean="0"/>
              <a:t>. Primary </a:t>
            </a:r>
            <a:r>
              <a:rPr lang="en-US" altLang="ko-KR" baseline="0" dirty="0" err="1" smtClean="0"/>
              <a:t>chordae</a:t>
            </a:r>
            <a:r>
              <a:rPr lang="en-US" altLang="ko-KR" baseline="0" dirty="0" smtClean="0"/>
              <a:t> </a:t>
            </a:r>
            <a:r>
              <a:rPr lang="ko-KR" altLang="en-US" baseline="0" dirty="0" smtClean="0"/>
              <a:t>는 </a:t>
            </a:r>
            <a:r>
              <a:rPr lang="en-US" altLang="ko-KR" baseline="0" dirty="0" smtClean="0"/>
              <a:t>leaflet </a:t>
            </a:r>
            <a:r>
              <a:rPr lang="ko-KR" altLang="en-US" baseline="0" dirty="0" smtClean="0"/>
              <a:t>의 </a:t>
            </a:r>
            <a:r>
              <a:rPr lang="en-US" altLang="ko-KR" baseline="0" dirty="0" smtClean="0"/>
              <a:t>margin </a:t>
            </a:r>
            <a:r>
              <a:rPr lang="ko-KR" altLang="en-US" baseline="0" dirty="0" smtClean="0"/>
              <a:t>에 붙는 </a:t>
            </a:r>
            <a:r>
              <a:rPr lang="en-US" altLang="ko-KR" baseline="0" dirty="0" err="1" smtClean="0"/>
              <a:t>chordae</a:t>
            </a:r>
            <a:r>
              <a:rPr lang="en-US" altLang="ko-KR" baseline="0" dirty="0" smtClean="0"/>
              <a:t> </a:t>
            </a:r>
            <a:r>
              <a:rPr lang="ko-KR" altLang="en-US" baseline="0" dirty="0" smtClean="0"/>
              <a:t>입니다</a:t>
            </a:r>
            <a:r>
              <a:rPr lang="en-US" altLang="ko-KR" baseline="0" dirty="0" smtClean="0"/>
              <a:t>. Secondary </a:t>
            </a:r>
            <a:r>
              <a:rPr lang="en-US" altLang="ko-KR" baseline="0" dirty="0" err="1" smtClean="0"/>
              <a:t>chordae</a:t>
            </a:r>
            <a:r>
              <a:rPr lang="en-US" altLang="ko-KR" baseline="0" dirty="0" smtClean="0"/>
              <a:t> </a:t>
            </a:r>
            <a:r>
              <a:rPr lang="ko-KR" altLang="en-US" baseline="0" dirty="0" smtClean="0"/>
              <a:t>는 </a:t>
            </a:r>
            <a:r>
              <a:rPr lang="en-US" altLang="ko-KR" baseline="0" dirty="0" err="1" smtClean="0"/>
              <a:t>leftlet</a:t>
            </a:r>
            <a:r>
              <a:rPr lang="en-US" altLang="ko-KR" baseline="0" dirty="0" smtClean="0"/>
              <a:t> </a:t>
            </a:r>
            <a:r>
              <a:rPr lang="ko-KR" altLang="en-US" baseline="0" dirty="0" smtClean="0"/>
              <a:t>의 </a:t>
            </a:r>
            <a:r>
              <a:rPr lang="en-US" altLang="ko-KR" baseline="0" dirty="0" smtClean="0"/>
              <a:t>ventricular side </a:t>
            </a:r>
            <a:r>
              <a:rPr lang="ko-KR" altLang="en-US" baseline="0" dirty="0" smtClean="0"/>
              <a:t>에 부착합니다</a:t>
            </a:r>
            <a:r>
              <a:rPr lang="en-US" altLang="ko-KR" baseline="0" dirty="0" smtClean="0"/>
              <a:t>. Tertiary </a:t>
            </a:r>
            <a:r>
              <a:rPr lang="en-US" altLang="ko-KR" baseline="0" dirty="0" err="1" smtClean="0"/>
              <a:t>chorade</a:t>
            </a:r>
            <a:r>
              <a:rPr lang="en-US" altLang="ko-KR" baseline="0" dirty="0" smtClean="0"/>
              <a:t> </a:t>
            </a:r>
            <a:r>
              <a:rPr lang="ko-KR" altLang="en-US" baseline="0" dirty="0" smtClean="0"/>
              <a:t>는 </a:t>
            </a:r>
            <a:r>
              <a:rPr lang="en-US" altLang="ko-KR" baseline="0" dirty="0" smtClean="0"/>
              <a:t>posterior leaflet </a:t>
            </a:r>
            <a:r>
              <a:rPr lang="ko-KR" altLang="en-US" baseline="0" dirty="0" smtClean="0"/>
              <a:t>이나 </a:t>
            </a:r>
            <a:r>
              <a:rPr lang="en-US" altLang="ko-KR" baseline="0" dirty="0" smtClean="0"/>
              <a:t>commissural </a:t>
            </a:r>
            <a:r>
              <a:rPr lang="en-US" altLang="ko-KR" baseline="0" dirty="0" err="1" smtClean="0"/>
              <a:t>leaftlet</a:t>
            </a:r>
            <a:r>
              <a:rPr lang="en-US" altLang="ko-KR" baseline="0" dirty="0" smtClean="0"/>
              <a:t> </a:t>
            </a:r>
            <a:r>
              <a:rPr lang="ko-KR" altLang="en-US" baseline="0" dirty="0" smtClean="0"/>
              <a:t>의 </a:t>
            </a:r>
            <a:r>
              <a:rPr lang="en-US" altLang="ko-KR" baseline="0" dirty="0" smtClean="0"/>
              <a:t>base </a:t>
            </a:r>
            <a:r>
              <a:rPr lang="ko-KR" altLang="en-US" baseline="0" dirty="0" smtClean="0"/>
              <a:t>에 부착됩니다</a:t>
            </a:r>
            <a:r>
              <a:rPr lang="en-US" altLang="ko-KR" baseline="0" dirty="0" smtClean="0"/>
              <a:t>.</a:t>
            </a:r>
            <a:endParaRPr lang="ko-KR" altLang="en-US" dirty="0"/>
          </a:p>
        </p:txBody>
      </p:sp>
      <p:sp>
        <p:nvSpPr>
          <p:cNvPr id="4" name="슬라이드 번호 개체 틀 3"/>
          <p:cNvSpPr>
            <a:spLocks noGrp="1"/>
          </p:cNvSpPr>
          <p:nvPr>
            <p:ph type="sldNum" sz="quarter" idx="10"/>
          </p:nvPr>
        </p:nvSpPr>
        <p:spPr/>
        <p:txBody>
          <a:bodyPr/>
          <a:lstStyle/>
          <a:p>
            <a:fld id="{70856AFF-E638-4D71-9DC4-81773982A864}" type="slidenum">
              <a:rPr lang="ko-KR" altLang="en-US" smtClean="0"/>
              <a:pPr/>
              <a:t>73</a:t>
            </a:fld>
            <a:endParaRPr lang="ko-KR"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Repair</a:t>
            </a:r>
            <a:r>
              <a:rPr lang="en-US" altLang="ko-KR" baseline="0" smtClean="0"/>
              <a:t> result for rheumatic is somewhat poor compared to that of degenerative.</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74</a:t>
            </a:fld>
            <a:endParaRPr lang="ko-KR"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However,</a:t>
            </a:r>
            <a:r>
              <a:rPr lang="en-US" altLang="ko-KR" baseline="0" smtClean="0"/>
              <a:t> quite a few surgeons reported comparable result to degenerative.</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75</a:t>
            </a:fld>
            <a:endParaRPr lang="ko-KR"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Should repair be done in every technically reparable cases?</a:t>
            </a:r>
          </a:p>
          <a:p>
            <a:r>
              <a:rPr lang="en-US" altLang="ko-KR" smtClean="0"/>
              <a:t>How about…</a:t>
            </a:r>
          </a:p>
          <a:p>
            <a:pPr lvl="1"/>
            <a:r>
              <a:rPr lang="en-US" altLang="ko-KR" smtClean="0"/>
              <a:t>Predating severe LV dysfunction?</a:t>
            </a:r>
          </a:p>
          <a:p>
            <a:pPr lvl="1"/>
            <a:r>
              <a:rPr lang="en-US" altLang="ko-KR" smtClean="0"/>
              <a:t>High risk co-morbidity?</a:t>
            </a:r>
          </a:p>
          <a:p>
            <a:pPr lvl="1"/>
            <a:r>
              <a:rPr lang="en-US" altLang="ko-KR" smtClean="0"/>
              <a:t>Risk of cardiopulmonary bypass re-run?</a:t>
            </a:r>
          </a:p>
          <a:p>
            <a:pPr lvl="1"/>
            <a:r>
              <a:rPr lang="en-US" altLang="ko-KR" smtClean="0"/>
              <a:t>Risk of long CPB time?</a:t>
            </a:r>
          </a:p>
          <a:p>
            <a:endParaRPr lang="en-US" altLang="ko-KR" smtClean="0"/>
          </a:p>
          <a:p>
            <a:r>
              <a:rPr lang="en-US" altLang="ko-KR" smtClean="0"/>
              <a:t>How to reduce the risk of LV rupture in MVR?</a:t>
            </a:r>
          </a:p>
          <a:p>
            <a:pPr lvl="1"/>
            <a:r>
              <a:rPr lang="en-US" altLang="ko-KR" smtClean="0"/>
              <a:t>Chordae sparing MVR : preservation of subvalvular tissue</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76</a:t>
            </a:fld>
            <a:endParaRPr lang="ko-KR"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What is the role of valve replacement in MR?</a:t>
            </a:r>
          </a:p>
          <a:p>
            <a:endParaRPr lang="en-US" altLang="ko-KR"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77</a:t>
            </a:fld>
            <a:endParaRPr lang="ko-KR"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She</a:t>
            </a:r>
            <a:r>
              <a:rPr lang="en-US" altLang="ko-KR" baseline="0" smtClean="0"/>
              <a:t> had huge vegetation in PMVL and we replaced her valve with tissue prosthesis considering co-morbidities.</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78</a:t>
            </a:fld>
            <a:endParaRPr lang="ko-KR"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lvl="1"/>
            <a:r>
              <a:rPr lang="en-US" altLang="ko-KR" smtClean="0"/>
              <a:t>LV rupture occurs</a:t>
            </a:r>
            <a:r>
              <a:rPr lang="en-US" altLang="ko-KR" baseline="0" smtClean="0"/>
              <a:t> in h</a:t>
            </a:r>
            <a:r>
              <a:rPr lang="en-US" altLang="ko-KR" smtClean="0"/>
              <a:t>igh profile tissue valve, lesser subvalvular apparatus, injury during op.</a:t>
            </a:r>
          </a:p>
          <a:p>
            <a:pPr lvl="1"/>
            <a:endParaRPr lang="en-US" altLang="ko-KR" smtClean="0"/>
          </a:p>
          <a:p>
            <a:pPr lvl="1"/>
            <a:r>
              <a:rPr lang="en-US" altLang="ko-KR" smtClean="0"/>
              <a:t>I</a:t>
            </a:r>
            <a:r>
              <a:rPr lang="en-US" altLang="ko-KR" baseline="0" smtClean="0"/>
              <a:t> experienced 3 LV ruptures during my carrer, and since 2009, I routinely preserve or make chordae in A1/P1, and A3/P3 to maintain annulopapillary continuity.</a:t>
            </a:r>
          </a:p>
          <a:p>
            <a:pPr lvl="1"/>
            <a:endParaRPr lang="en-US" altLang="ko-KR" baseline="0" smtClean="0"/>
          </a:p>
          <a:p>
            <a:pPr lvl="1"/>
            <a:r>
              <a:rPr lang="en-US" altLang="ko-KR" baseline="0" smtClean="0"/>
              <a:t>Although I do not have strong evidence to support such fact, I have had no LV rupture after this procedure since 2009. </a:t>
            </a:r>
            <a:endParaRPr lang="en-US" altLang="ko-KR"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79</a:t>
            </a:fld>
            <a:endParaRPr lang="ko-KR"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Artificial</a:t>
            </a:r>
            <a:r>
              <a:rPr lang="en-US" altLang="ko-KR" baseline="0" smtClean="0"/>
              <a:t> chordae in A1/P1, chordae preservation in P2-3.</a:t>
            </a:r>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80</a:t>
            </a:fld>
            <a:endParaRPr lang="ko-KR"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Then, how shoud we  Repair the MV in Rheumatic MR?</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81</a:t>
            </a:fld>
            <a:endParaRPr lang="ko-KR"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In conclusion, </a:t>
            </a:r>
          </a:p>
          <a:p>
            <a:pPr>
              <a:lnSpc>
                <a:spcPct val="200000"/>
              </a:lnSpc>
            </a:pPr>
            <a:r>
              <a:rPr lang="en-US" altLang="ko-KR" smtClean="0">
                <a:ea typeface="굴림" charset="-127"/>
              </a:rPr>
              <a:t>MV repair can be performed with low mortality and morbidity.</a:t>
            </a:r>
          </a:p>
          <a:p>
            <a:pPr>
              <a:lnSpc>
                <a:spcPct val="200000"/>
              </a:lnSpc>
            </a:pPr>
            <a:r>
              <a:rPr lang="en-US" altLang="ko-KR" smtClean="0"/>
              <a:t> Repair in degenerative MR can be performed in about 90% of patients. </a:t>
            </a:r>
          </a:p>
          <a:p>
            <a:pPr>
              <a:lnSpc>
                <a:spcPct val="200000"/>
              </a:lnSpc>
            </a:pPr>
            <a:r>
              <a:rPr lang="en-US" altLang="ko-KR" smtClean="0"/>
              <a:t>Artificial chordae could make valve repair simple and easy.</a:t>
            </a:r>
          </a:p>
          <a:p>
            <a:pPr>
              <a:lnSpc>
                <a:spcPct val="200000"/>
              </a:lnSpc>
            </a:pPr>
            <a:r>
              <a:rPr lang="en-US" altLang="ko-KR" smtClean="0"/>
              <a:t> One lesion one technique principle should be kept.</a:t>
            </a:r>
            <a:endParaRPr lang="ko-KR" altLang="en-US" smtClean="0">
              <a:ea typeface="굴림" charset="-127"/>
            </a:endParaRPr>
          </a:p>
          <a:p>
            <a:endParaRPr lang="en-US" altLang="ko-KR"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90</a:t>
            </a:fld>
            <a:endParaRPr lang="ko-KR"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8</a:t>
            </a:fld>
            <a:endParaRPr lang="ko-KR"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pPr>
              <a:lnSpc>
                <a:spcPct val="90000"/>
              </a:lnSpc>
            </a:pPr>
            <a:r>
              <a:rPr lang="en-US" altLang="ko-KR" sz="1200" smtClean="0">
                <a:ea typeface="굴림" charset="-127"/>
              </a:rPr>
              <a:t>In endocarditis, MV repair is a very valuable Tx option.</a:t>
            </a:r>
          </a:p>
          <a:p>
            <a:pPr>
              <a:lnSpc>
                <a:spcPct val="90000"/>
              </a:lnSpc>
            </a:pPr>
            <a:endParaRPr lang="en-US" altLang="ko-KR" sz="1200" smtClean="0">
              <a:ea typeface="굴림" charset="-127"/>
            </a:endParaRPr>
          </a:p>
          <a:p>
            <a:pPr>
              <a:lnSpc>
                <a:spcPct val="90000"/>
              </a:lnSpc>
            </a:pPr>
            <a:r>
              <a:rPr lang="en-US" altLang="ko-KR" sz="1200" smtClean="0">
                <a:ea typeface="굴림" charset="-127"/>
              </a:rPr>
              <a:t>In rheumatic ds, the reoperation risk may be higher than in degenerative, however, repair is technically feasible.</a:t>
            </a:r>
          </a:p>
          <a:p>
            <a:pPr>
              <a:lnSpc>
                <a:spcPct val="90000"/>
              </a:lnSpc>
            </a:pPr>
            <a:endParaRPr lang="en-US" altLang="ko-KR" sz="1200" smtClean="0">
              <a:ea typeface="굴림" charset="-127"/>
            </a:endParaRPr>
          </a:p>
          <a:p>
            <a:pPr>
              <a:lnSpc>
                <a:spcPct val="90000"/>
              </a:lnSpc>
            </a:pPr>
            <a:r>
              <a:rPr lang="en-US" altLang="ko-KR" sz="1200" smtClean="0">
                <a:ea typeface="굴림" charset="-127"/>
              </a:rPr>
              <a:t>Adequate ring annuloplasty is very important.</a:t>
            </a:r>
          </a:p>
          <a:p>
            <a:endParaRPr lang="en-US" altLang="ko-KR" smtClean="0"/>
          </a:p>
          <a:p>
            <a:pPr marL="0" marR="0" indent="0" algn="l" defTabSz="914400" rtl="0" eaLnBrk="1" fontAlgn="auto" latinLnBrk="1" hangingPunct="1">
              <a:lnSpc>
                <a:spcPct val="100000"/>
              </a:lnSpc>
              <a:spcBef>
                <a:spcPts val="0"/>
              </a:spcBef>
              <a:spcAft>
                <a:spcPts val="0"/>
              </a:spcAft>
              <a:buClrTx/>
              <a:buSzTx/>
              <a:buFontTx/>
              <a:buNone/>
              <a:tabLst/>
              <a:defRPr/>
            </a:pPr>
            <a:r>
              <a:rPr lang="en-US" altLang="ko-KR" sz="1200" smtClean="0">
                <a:ea typeface="굴림" charset="-127"/>
              </a:rPr>
              <a:t>Chordae preserving valve replacement is another acceptable treatment considering co-morbidities.</a:t>
            </a:r>
          </a:p>
          <a:p>
            <a:endParaRPr lang="en-US" altLang="ko-KR" smtClean="0"/>
          </a:p>
          <a:p>
            <a:endParaRPr lang="en-US" altLang="ko-KR" smtClean="0"/>
          </a:p>
          <a:p>
            <a:endParaRPr lang="en-US" altLang="ko-KR" smtClean="0"/>
          </a:p>
          <a:p>
            <a:r>
              <a:rPr lang="en-US" altLang="ko-KR" smtClean="0"/>
              <a:t>I would</a:t>
            </a:r>
            <a:r>
              <a:rPr lang="en-US" altLang="ko-KR" baseline="0" smtClean="0"/>
              <a:t> like to thank the society for giving me this great opportunity.</a:t>
            </a:r>
          </a:p>
          <a:p>
            <a:endParaRPr lang="en-US" altLang="ko-KR" baseline="0" smtClean="0"/>
          </a:p>
          <a:p>
            <a:r>
              <a:rPr lang="en-US" altLang="ko-KR" baseline="0" smtClean="0"/>
              <a:t>Thanks.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91</a:t>
            </a:fld>
            <a:endParaRPr lang="ko-KR"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Historically,</a:t>
            </a:r>
            <a:r>
              <a:rPr lang="en-US" altLang="ko-KR" baseline="0" smtClean="0"/>
              <a:t> many surgeons tried to repair MV with various methods. </a:t>
            </a:r>
          </a:p>
          <a:p>
            <a:endParaRPr lang="en-US" altLang="ko-KR" baseline="0" smtClean="0"/>
          </a:p>
          <a:p>
            <a:r>
              <a:rPr lang="en-US" altLang="ko-KR" baseline="0" smtClean="0"/>
              <a:t>It is quite surprising that these old techniques are still being used by quite a lot of surgeons.  </a:t>
            </a:r>
          </a:p>
          <a:p>
            <a:endParaRPr lang="en-US" altLang="ko-KR" baseline="0" smtClean="0"/>
          </a:p>
          <a:p>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9</a:t>
            </a:fld>
            <a:endParaRPr lang="ko-KR"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10</a:t>
            </a:fld>
            <a:endParaRPr lang="ko-KR"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normAutofit/>
          </a:bodyPr>
          <a:lstStyle/>
          <a:p>
            <a:r>
              <a:rPr lang="en-US" altLang="ko-KR" smtClean="0"/>
              <a:t>The contents I</a:t>
            </a:r>
            <a:r>
              <a:rPr lang="en-US" altLang="ko-KR" baseline="0" smtClean="0"/>
              <a:t> will cover today is from surgical anatomy through various valve repair to outcome and conclusions.</a:t>
            </a:r>
            <a:endParaRPr lang="ko-KR" altLang="en-US"/>
          </a:p>
        </p:txBody>
      </p:sp>
      <p:sp>
        <p:nvSpPr>
          <p:cNvPr id="4" name="슬라이드 번호 개체 틀 3"/>
          <p:cNvSpPr>
            <a:spLocks noGrp="1"/>
          </p:cNvSpPr>
          <p:nvPr>
            <p:ph type="sldNum" sz="quarter" idx="10"/>
          </p:nvPr>
        </p:nvSpPr>
        <p:spPr/>
        <p:txBody>
          <a:bodyPr/>
          <a:lstStyle/>
          <a:p>
            <a:fld id="{D8563DDA-3241-41C5-B03A-274741D85BA7}" type="slidenum">
              <a:rPr lang="ko-KR" altLang="en-US" smtClean="0"/>
              <a:pPr/>
              <a:t>11</a:t>
            </a:fld>
            <a:endParaRPr lang="ko-KR"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8" name="Title 7"/>
          <p:cNvSpPr>
            <a:spLocks noGrp="1"/>
          </p:cNvSpPr>
          <p:nvPr>
            <p:ph type="ctrTitle"/>
          </p:nvPr>
        </p:nvSpPr>
        <p:spPr>
          <a:xfrm>
            <a:off x="857224" y="4000504"/>
            <a:ext cx="7772400" cy="903534"/>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marR="9144" algn="l">
              <a:defRPr sz="3600" b="1" cap="none" spc="0" baseline="0">
                <a:ln/>
                <a:solidFill>
                  <a:schemeClr val="tx2">
                    <a:lumMod val="75000"/>
                  </a:schemeClr>
                </a:solidFill>
                <a:effectLst/>
              </a:defRPr>
            </a:lvl1pPr>
            <a:extLst/>
          </a:lstStyle>
          <a:p>
            <a:r>
              <a:rPr lang="ko-KR" altLang="en-US" smtClean="0"/>
              <a:t>마스터 제목 스타일 편집</a:t>
            </a:r>
            <a:endParaRPr lang="en-US" dirty="0"/>
          </a:p>
        </p:txBody>
      </p:sp>
      <p:sp>
        <p:nvSpPr>
          <p:cNvPr id="9" name="Subtitle 8"/>
          <p:cNvSpPr>
            <a:spLocks noGrp="1"/>
          </p:cNvSpPr>
          <p:nvPr>
            <p:ph type="subTitle" idx="1"/>
          </p:nvPr>
        </p:nvSpPr>
        <p:spPr>
          <a:xfrm>
            <a:off x="857224" y="5143512"/>
            <a:ext cx="7772400" cy="651504"/>
          </a:xfrm>
        </p:spPr>
        <p:txBody>
          <a:bodyPr lIns="100584" tIns="45720"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ko-KR" altLang="en-US" smtClean="0"/>
              <a:t>마스터 부제목 스타일 편집</a:t>
            </a:r>
            <a:endParaRPr lang="en-US" dirty="0"/>
          </a:p>
        </p:txBody>
      </p:sp>
      <p:sp>
        <p:nvSpPr>
          <p:cNvPr id="16" name="Rectangle 15"/>
          <p:cNvSpPr/>
          <p:nvPr/>
        </p:nvSpPr>
        <p:spPr>
          <a:xfrm>
            <a:off x="8429652"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Rectangle 17"/>
          <p:cNvSpPr/>
          <p:nvPr/>
        </p:nvSpPr>
        <p:spPr>
          <a:xfrm>
            <a:off x="7286644"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Rectangle 18"/>
          <p:cNvSpPr/>
          <p:nvPr/>
        </p:nvSpPr>
        <p:spPr>
          <a:xfrm>
            <a:off x="7286644"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Rectangle 19"/>
          <p:cNvSpPr/>
          <p:nvPr/>
        </p:nvSpPr>
        <p:spPr>
          <a:xfrm>
            <a:off x="7572396"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Rectangle 20"/>
          <p:cNvSpPr/>
          <p:nvPr/>
        </p:nvSpPr>
        <p:spPr>
          <a:xfrm>
            <a:off x="7572396"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Rectangle 21"/>
          <p:cNvSpPr/>
          <p:nvPr/>
        </p:nvSpPr>
        <p:spPr>
          <a:xfrm>
            <a:off x="7858148"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Rectangle 22"/>
          <p:cNvSpPr/>
          <p:nvPr/>
        </p:nvSpPr>
        <p:spPr>
          <a:xfrm>
            <a:off x="7858148"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Rectangle 23"/>
          <p:cNvSpPr/>
          <p:nvPr/>
        </p:nvSpPr>
        <p:spPr>
          <a:xfrm>
            <a:off x="8429652"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Rectangle 24"/>
          <p:cNvSpPr/>
          <p:nvPr/>
        </p:nvSpPr>
        <p:spPr>
          <a:xfrm>
            <a:off x="8143900" y="3357562"/>
            <a:ext cx="214314" cy="214314"/>
          </a:xfrm>
          <a:prstGeom prst="rect">
            <a:avLst/>
          </a:prstGeom>
          <a:solidFill>
            <a:schemeClr val="bg2">
              <a:lumMod val="60000"/>
              <a:lumOff val="40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Rectangle 25"/>
          <p:cNvSpPr/>
          <p:nvPr/>
        </p:nvSpPr>
        <p:spPr>
          <a:xfrm>
            <a:off x="8143900" y="2786058"/>
            <a:ext cx="214314" cy="21431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Rectangle 26"/>
          <p:cNvSpPr/>
          <p:nvPr/>
        </p:nvSpPr>
        <p:spPr>
          <a:xfrm>
            <a:off x="7572396"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Rectangle 29"/>
          <p:cNvSpPr/>
          <p:nvPr/>
        </p:nvSpPr>
        <p:spPr>
          <a:xfrm>
            <a:off x="7858148"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Rectangle 30"/>
          <p:cNvSpPr/>
          <p:nvPr/>
        </p:nvSpPr>
        <p:spPr>
          <a:xfrm>
            <a:off x="8429652"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Rectangle 32"/>
          <p:cNvSpPr/>
          <p:nvPr/>
        </p:nvSpPr>
        <p:spPr>
          <a:xfrm>
            <a:off x="8143900"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Rectangle 36"/>
          <p:cNvSpPr/>
          <p:nvPr/>
        </p:nvSpPr>
        <p:spPr>
          <a:xfrm>
            <a:off x="7286644" y="3071810"/>
            <a:ext cx="214314" cy="214314"/>
          </a:xfrm>
          <a:prstGeom prst="rect">
            <a:avLst/>
          </a:prstGeom>
          <a:solidFill>
            <a:schemeClr val="bg2">
              <a:lumMod val="7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p:txBody>
          <a:bodyPr vert="eaVert"/>
          <a:lstStyle>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Date Placeholder 3"/>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5" name="Footer Placeholder 4"/>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6" name="Slide Number Placeholder 5"/>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세로 제목 및 텍스트">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1981200" cy="5851525"/>
          </a:xfrm>
        </p:spPr>
        <p:txBody>
          <a:bodyPr vert="eaVert" anchor="ctr"/>
          <a:lstStyle>
            <a:extLst/>
          </a:lstStyle>
          <a:p>
            <a:r>
              <a:rPr lang="ko-KR" altLang="en-US" smtClean="0"/>
              <a:t>마스터 제목 스타일 편집</a:t>
            </a:r>
            <a:endParaRPr lang="en-US" dirty="0"/>
          </a:p>
        </p:txBody>
      </p:sp>
      <p:sp>
        <p:nvSpPr>
          <p:cNvPr id="3" name="Vertical Text Placeholder 2"/>
          <p:cNvSpPr>
            <a:spLocks noGrp="1"/>
          </p:cNvSpPr>
          <p:nvPr>
            <p:ph type="body" orient="vert" idx="1"/>
          </p:nvPr>
        </p:nvSpPr>
        <p:spPr>
          <a:xfrm>
            <a:off x="609600" y="274639"/>
            <a:ext cx="5867400" cy="5851525"/>
          </a:xfrm>
        </p:spPr>
        <p:txBody>
          <a:bodyPr vert="eaVert"/>
          <a:lstStyle>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4" name="Date Placeholder 3"/>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5" name="Footer Placeholder 4"/>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6" name="Slide Number Placeholder 5"/>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cap="none" spc="0">
                <a:ln>
                  <a:solidFill>
                    <a:schemeClr val="accent1">
                      <a:lumMod val="60000"/>
                      <a:lumOff val="40000"/>
                    </a:schemeClr>
                  </a:solidFill>
                </a:ln>
                <a:solidFill>
                  <a:srgbClr val="FFFF00"/>
                </a:solidFill>
                <a:effectLst/>
                <a:latin typeface="Franklin Gothic Heavy" pitchFamily="34" charset="0"/>
              </a:defRPr>
            </a:lvl1pPr>
            <a:extLst/>
          </a:lstStyle>
          <a:p>
            <a:r>
              <a:rPr lang="ko-KR" altLang="en-US" dirty="0" smtClean="0"/>
              <a:t>마스터 제목 스타일 편집</a:t>
            </a:r>
            <a:endParaRPr lang="en-US" dirty="0"/>
          </a:p>
        </p:txBody>
      </p:sp>
      <p:sp>
        <p:nvSpPr>
          <p:cNvPr id="3" name="Content Placeholder 2"/>
          <p:cNvSpPr>
            <a:spLocks noGrp="1"/>
          </p:cNvSpPr>
          <p:nvPr>
            <p:ph idx="1"/>
          </p:nvPr>
        </p:nvSpPr>
        <p:spPr/>
        <p:txBody>
          <a:bodyPr>
            <a:normAutofit/>
          </a:bodyPr>
          <a:lstStyle>
            <a:lvl1pPr>
              <a:defRPr sz="2400">
                <a:latin typeface="Franklin Gothic Medium" pitchFamily="34" charset="0"/>
              </a:defRPr>
            </a:lvl1pPr>
            <a:lvl2pPr>
              <a:defRPr sz="2000">
                <a:latin typeface="Franklin Gothic Medium" pitchFamily="34" charset="0"/>
              </a:defRPr>
            </a:lvl2pPr>
            <a:lvl3pPr>
              <a:defRPr sz="1800">
                <a:latin typeface="Franklin Gothic Medium" pitchFamily="34" charset="0"/>
              </a:defRPr>
            </a:lvl3pPr>
            <a:lvl4pPr>
              <a:defRPr sz="1800">
                <a:latin typeface="Franklin Gothic Medium" pitchFamily="34" charset="0"/>
              </a:defRPr>
            </a:lvl4pPr>
            <a:lvl5pPr>
              <a:defRPr sz="1600">
                <a:latin typeface="Franklin Gothic Medium" pitchFamily="34" charset="0"/>
              </a:defRPr>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pic>
        <p:nvPicPr>
          <p:cNvPr id="5" name="Picture 3" descr="D:\논문작성\아시아 심초음파학회(APCDE) 준비용\Power Point Presentation\SNUH-HIP-modified-(MV-repair-lecture).png"/>
          <p:cNvPicPr>
            <a:picLocks noChangeAspect="1" noChangeArrowheads="1"/>
          </p:cNvPicPr>
          <p:nvPr userDrawn="1"/>
        </p:nvPicPr>
        <p:blipFill rotWithShape="1">
          <a:blip r:embed="rId2" cstate="email">
            <a:extLst>
              <a:ext uri="{28A0092B-C50C-407E-A947-70E740481C1C}">
                <a14:useLocalDpi xmlns:a14="http://schemas.microsoft.com/office/drawing/2010/main" xmlns=""/>
              </a:ext>
            </a:extLst>
          </a:blip>
          <a:srcRect/>
          <a:stretch/>
        </p:blipFill>
        <p:spPr bwMode="auto">
          <a:xfrm>
            <a:off x="323529" y="6381328"/>
            <a:ext cx="2376263" cy="45875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706902" y="4214818"/>
            <a:ext cx="5718048" cy="977486"/>
          </a:xfrm>
        </p:spPr>
        <p:txBody>
          <a:bodyPr lIns="82296" tIns="45720" bIns="0" anchor="t"/>
          <a:lstStyle>
            <a:lvl1pPr marL="374904">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ko-KR" altLang="en-US" smtClean="0"/>
              <a:t>마스터 텍스트 스타일을 편집합니다</a:t>
            </a:r>
          </a:p>
        </p:txBody>
      </p:sp>
      <p:sp>
        <p:nvSpPr>
          <p:cNvPr id="4" name="Date Placeholder 3"/>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5" name="Footer Placeholder 4"/>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6" name="Slide Number Placeholder 5"/>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
        <p:nvSpPr>
          <p:cNvPr id="2" name="Title 1"/>
          <p:cNvSpPr>
            <a:spLocks noGrp="1"/>
          </p:cNvSpPr>
          <p:nvPr>
            <p:ph type="title"/>
          </p:nvPr>
        </p:nvSpPr>
        <p:spPr>
          <a:xfrm>
            <a:off x="706902" y="5366404"/>
            <a:ext cx="8156448" cy="777240"/>
          </a:xfrm>
        </p:spPr>
        <p:txBody>
          <a:bodyPr tIns="64008">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a:buNone/>
              <a:defRPr sz="3800" b="1" cap="none" spc="0" baseline="0">
                <a:ln/>
                <a:solidFill>
                  <a:schemeClr val="tx2">
                    <a:lumMod val="75000"/>
                  </a:schemeClr>
                </a:solidFill>
                <a:effectLst/>
              </a:defRPr>
            </a:lvl1pPr>
            <a:extLst/>
          </a:lstStyle>
          <a:p>
            <a:r>
              <a:rPr lang="ko-KR" altLang="en-US" smtClean="0"/>
              <a:t>마스터 제목 스타일 편집</a:t>
            </a:r>
            <a:endParaRPr lang="en-US" dirty="0"/>
          </a:p>
        </p:txBody>
      </p:sp>
      <p:cxnSp>
        <p:nvCxnSpPr>
          <p:cNvPr id="29" name="Straight Connector 28"/>
          <p:cNvCxnSpPr/>
          <p:nvPr/>
        </p:nvCxnSpPr>
        <p:spPr>
          <a:xfrm>
            <a:off x="714348" y="5277543"/>
            <a:ext cx="7500990"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콘텐츠 2개">
    <p:spTree>
      <p:nvGrpSpPr>
        <p:cNvPr id="1" name=""/>
        <p:cNvGrpSpPr/>
        <p:nvPr/>
      </p:nvGrpSpPr>
      <p:grpSpPr>
        <a:xfrm>
          <a:off x="0" y="0"/>
          <a:ext cx="0" cy="0"/>
          <a:chOff x="0" y="0"/>
          <a:chExt cx="0" cy="0"/>
        </a:xfrm>
      </p:grpSpPr>
      <p:sp>
        <p:nvSpPr>
          <p:cNvPr id="2" name="Title 1"/>
          <p:cNvSpPr>
            <a:spLocks noGrp="1"/>
          </p:cNvSpPr>
          <p:nvPr>
            <p:ph type="title"/>
          </p:nvPr>
        </p:nvSpPr>
        <p:spPr>
          <a:xfrm>
            <a:off x="457200" y="512064"/>
            <a:ext cx="8229600" cy="914400"/>
          </a:xfrm>
        </p:spPr>
        <p:txBody>
          <a:bodyPr/>
          <a:lstStyle>
            <a:extLst/>
          </a:lstStyle>
          <a:p>
            <a:r>
              <a:rPr lang="ko-KR" altLang="en-US" smtClean="0"/>
              <a:t>마스터 제목 스타일 편집</a:t>
            </a:r>
            <a:endParaRPr lang="en-US" dirty="0"/>
          </a:p>
        </p:txBody>
      </p:sp>
      <p:sp>
        <p:nvSpPr>
          <p:cNvPr id="3" name="Content Placeholder 2"/>
          <p:cNvSpPr>
            <a:spLocks noGrp="1"/>
          </p:cNvSpPr>
          <p:nvPr>
            <p:ph sz="half" idx="1"/>
          </p:nvPr>
        </p:nvSpPr>
        <p:spPr>
          <a:xfrm>
            <a:off x="464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4" name="Content Placeholder 3"/>
          <p:cNvSpPr>
            <a:spLocks noGrp="1"/>
          </p:cNvSpPr>
          <p:nvPr>
            <p:ph sz="half" idx="2"/>
          </p:nvPr>
        </p:nvSpPr>
        <p:spPr>
          <a:xfrm>
            <a:off x="4655344" y="1770501"/>
            <a:ext cx="4038600" cy="4525963"/>
          </a:xfrm>
        </p:spPr>
        <p:txBody>
          <a:bodyPr/>
          <a:lstStyle>
            <a:lvl1pPr>
              <a:defRPr sz="2800"/>
            </a:lvl1pPr>
            <a:lvl2pPr>
              <a:defRPr sz="2400"/>
            </a:lvl2pPr>
            <a:lvl3pPr>
              <a:defRPr sz="2000"/>
            </a:lvl3pPr>
            <a:lvl4pPr>
              <a:defRPr sz="1800"/>
            </a:lvl4pPr>
            <a:lvl5pPr>
              <a:defRPr sz="18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5" name="Date Placeholder 4"/>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6" name="Footer Placeholder 5"/>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7" name="Slide Number Placeholder 6"/>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비교">
    <p:spTree>
      <p:nvGrpSpPr>
        <p:cNvPr id="1" name=""/>
        <p:cNvGrpSpPr/>
        <p:nvPr/>
      </p:nvGrpSpPr>
      <p:grpSpPr>
        <a:xfrm>
          <a:off x="0" y="0"/>
          <a:ext cx="0" cy="0"/>
          <a:chOff x="0" y="0"/>
          <a:chExt cx="0" cy="0"/>
        </a:xfrm>
      </p:grpSpPr>
      <p:sp>
        <p:nvSpPr>
          <p:cNvPr id="2" name="Title 1"/>
          <p:cNvSpPr>
            <a:spLocks noGrp="1"/>
          </p:cNvSpPr>
          <p:nvPr>
            <p:ph type="title"/>
          </p:nvPr>
        </p:nvSpPr>
        <p:spPr>
          <a:xfrm>
            <a:off x="504824" y="512064"/>
            <a:ext cx="7772400" cy="914400"/>
          </a:xfrm>
        </p:spPr>
        <p:txBody>
          <a:bodyPr anchor="t"/>
          <a:lstStyle>
            <a:lvl1pPr>
              <a:defRPr sz="4000"/>
            </a:lvl1pPr>
            <a:extLst/>
          </a:lstStyle>
          <a:p>
            <a:r>
              <a:rPr lang="ko-KR" altLang="en-US" smtClean="0"/>
              <a:t>마스터 제목 스타일 편집</a:t>
            </a:r>
            <a:endParaRPr lang="en-US" dirty="0"/>
          </a:p>
        </p:txBody>
      </p:sp>
      <p:sp>
        <p:nvSpPr>
          <p:cNvPr id="3" name="Text Placeholder 2"/>
          <p:cNvSpPr>
            <a:spLocks noGrp="1"/>
          </p:cNvSpPr>
          <p:nvPr>
            <p:ph type="body" idx="1"/>
          </p:nvPr>
        </p:nvSpPr>
        <p:spPr>
          <a:xfrm>
            <a:off x="457200" y="1809750"/>
            <a:ext cx="4040188"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ko-KR" altLang="en-US" smtClean="0"/>
              <a:t>마스터 텍스트 스타일을 편집합니다</a:t>
            </a:r>
          </a:p>
        </p:txBody>
      </p:sp>
      <p:sp>
        <p:nvSpPr>
          <p:cNvPr id="4" name="Text Placeholder 3"/>
          <p:cNvSpPr>
            <a:spLocks noGrp="1"/>
          </p:cNvSpPr>
          <p:nvPr>
            <p:ph type="body" sz="half" idx="3"/>
          </p:nvPr>
        </p:nvSpPr>
        <p:spPr>
          <a:xfrm>
            <a:off x="4645025" y="1809750"/>
            <a:ext cx="4041775"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ko-KR" altLang="en-US" smtClean="0"/>
              <a:t>마스터 텍스트 스타일을 편집합니다</a:t>
            </a:r>
          </a:p>
        </p:txBody>
      </p:sp>
      <p:sp>
        <p:nvSpPr>
          <p:cNvPr id="5" name="Content Placeholder 4"/>
          <p:cNvSpPr>
            <a:spLocks noGrp="1"/>
          </p:cNvSpPr>
          <p:nvPr>
            <p:ph sz="quarter" idx="2"/>
          </p:nvPr>
        </p:nvSpPr>
        <p:spPr>
          <a:xfrm>
            <a:off x="457200" y="2459037"/>
            <a:ext cx="4040188" cy="3959352"/>
          </a:xfrm>
        </p:spPr>
        <p:txBody>
          <a:bodyPr/>
          <a:lstStyle>
            <a:lvl1pPr>
              <a:defRPr sz="2400"/>
            </a:lvl1pPr>
            <a:lvl2pPr>
              <a:defRPr sz="2000"/>
            </a:lvl2pPr>
            <a:lvl3pPr>
              <a:defRPr sz="1800"/>
            </a:lvl3pPr>
            <a:lvl4pPr>
              <a:defRPr sz="1600"/>
            </a:lvl4pPr>
            <a:lvl5pPr>
              <a:defRPr sz="16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6" name="Content Placeholder 5"/>
          <p:cNvSpPr>
            <a:spLocks noGrp="1"/>
          </p:cNvSpPr>
          <p:nvPr>
            <p:ph sz="quarter" idx="4"/>
          </p:nvPr>
        </p:nvSpPr>
        <p:spPr>
          <a:xfrm>
            <a:off x="4645025" y="2459037"/>
            <a:ext cx="4041775" cy="3959352"/>
          </a:xfrm>
        </p:spPr>
        <p:txBody>
          <a:bodyPr/>
          <a:lstStyle>
            <a:lvl1pPr>
              <a:defRPr sz="2400"/>
            </a:lvl1pPr>
            <a:lvl2pPr>
              <a:defRPr sz="2000"/>
            </a:lvl2pPr>
            <a:lvl3pPr>
              <a:defRPr sz="1800"/>
            </a:lvl3pPr>
            <a:lvl4pPr>
              <a:defRPr sz="1600"/>
            </a:lvl4pPr>
            <a:lvl5pPr>
              <a:defRPr sz="16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a:p>
        </p:txBody>
      </p:sp>
      <p:sp>
        <p:nvSpPr>
          <p:cNvPr id="7" name="Date Placeholder 6"/>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8" name="Footer Placeholder 7"/>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9" name="Slide Number Placeholder 8"/>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Title 1"/>
          <p:cNvSpPr>
            <a:spLocks noGrp="1"/>
          </p:cNvSpPr>
          <p:nvPr>
            <p:ph type="title"/>
          </p:nvPr>
        </p:nvSpPr>
        <p:spPr>
          <a:xfrm>
            <a:off x="396000" y="187200"/>
            <a:ext cx="8496000" cy="914400"/>
          </a:xfrm>
        </p:spPr>
        <p:txBody>
          <a:bodyPr/>
          <a:lstStyle>
            <a:lvl1pPr>
              <a:defRPr sz="4000" b="0" cap="none" spc="0" baseline="0">
                <a:ln>
                  <a:solidFill>
                    <a:schemeClr val="accent2">
                      <a:lumMod val="60000"/>
                      <a:lumOff val="40000"/>
                    </a:schemeClr>
                  </a:solidFill>
                </a:ln>
                <a:solidFill>
                  <a:srgbClr val="FFFF00"/>
                </a:solidFill>
                <a:effectLst/>
                <a:latin typeface="Franklin Gothic Heavy" pitchFamily="34" charset="0"/>
              </a:defRPr>
            </a:lvl1pPr>
            <a:extLst/>
          </a:lstStyle>
          <a:p>
            <a:r>
              <a:rPr lang="ko-KR" altLang="en-US" smtClean="0"/>
              <a:t>마스터 제목 스타일 편집</a:t>
            </a:r>
            <a:endParaRPr lang="en-US" dirty="0"/>
          </a:p>
        </p:txBody>
      </p:sp>
      <p:pic>
        <p:nvPicPr>
          <p:cNvPr id="7" name="Picture 3" descr="D:\논문작성\아시아 심초음파학회(APCDE) 준비용\Power Point Presentation\SNUH-HIP-modified-(MV-repair-lecture).png"/>
          <p:cNvPicPr>
            <a:picLocks noChangeAspect="1" noChangeArrowheads="1"/>
          </p:cNvPicPr>
          <p:nvPr userDrawn="1"/>
        </p:nvPicPr>
        <p:blipFill rotWithShape="1">
          <a:blip r:embed="rId2" cstate="email">
            <a:extLst>
              <a:ext uri="{28A0092B-C50C-407E-A947-70E740481C1C}">
                <a14:useLocalDpi xmlns:a14="http://schemas.microsoft.com/office/drawing/2010/main" xmlns=""/>
              </a:ext>
            </a:extLst>
          </a:blip>
          <a:srcRect/>
          <a:stretch/>
        </p:blipFill>
        <p:spPr bwMode="auto">
          <a:xfrm>
            <a:off x="323529" y="6381328"/>
            <a:ext cx="2376263" cy="458755"/>
          </a:xfrm>
          <a:prstGeom prst="rect">
            <a:avLst/>
          </a:prstGeom>
          <a:noFill/>
          <a:extLst>
            <a:ext uri="{909E8E84-426E-40DD-AFC4-6F175D3DCCD1}">
              <a14:hiddenFill xmlns:a14="http://schemas.microsoft.com/office/drawing/2010/main" xmlns="">
                <a:solidFill>
                  <a:srgbClr val="FFFFFF"/>
                </a:solidFill>
              </a14:hiddenFill>
            </a:ext>
          </a:extLst>
        </p:spPr>
      </p:pic>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3" name="Footer Placeholder 2"/>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4" name="Slide Number Placeholder 3"/>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2" name="Title 1"/>
          <p:cNvSpPr>
            <a:spLocks noGrp="1"/>
          </p:cNvSpPr>
          <p:nvPr>
            <p:ph type="title"/>
          </p:nvPr>
        </p:nvSpPr>
        <p:spPr>
          <a:xfrm>
            <a:off x="685800" y="273050"/>
            <a:ext cx="2528878" cy="1162050"/>
          </a:xfrm>
        </p:spPr>
        <p:txBody>
          <a:bodyPr anchor="ctr"/>
          <a:lstStyle>
            <a:lvl1pPr algn="l">
              <a:buNone/>
              <a:defRPr sz="2000" b="0"/>
            </a:lvl1pPr>
            <a:extLst/>
          </a:lstStyle>
          <a:p>
            <a:r>
              <a:rPr lang="ko-KR" altLang="en-US" smtClean="0"/>
              <a:t>마스터 제목 스타일 편집</a:t>
            </a:r>
            <a:endParaRPr lang="en-US" dirty="0"/>
          </a:p>
        </p:txBody>
      </p:sp>
      <p:sp>
        <p:nvSpPr>
          <p:cNvPr id="3" name="Text Placeholder 2"/>
          <p:cNvSpPr>
            <a:spLocks noGrp="1"/>
          </p:cNvSpPr>
          <p:nvPr>
            <p:ph type="body" idx="2"/>
          </p:nvPr>
        </p:nvSpPr>
        <p:spPr>
          <a:xfrm>
            <a:off x="685800" y="1435100"/>
            <a:ext cx="2528878"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ko-KR" altLang="en-US" smtClean="0"/>
              <a:t>마스터 텍스트 스타일을 편집합니다</a:t>
            </a:r>
          </a:p>
        </p:txBody>
      </p:sp>
      <p:sp>
        <p:nvSpPr>
          <p:cNvPr id="4" name="Content Placeholder 3"/>
          <p:cNvSpPr>
            <a:spLocks noGrp="1"/>
          </p:cNvSpPr>
          <p:nvPr>
            <p:ph sz="half" idx="1"/>
          </p:nvPr>
        </p:nvSpPr>
        <p:spPr>
          <a:xfrm>
            <a:off x="3429000" y="285728"/>
            <a:ext cx="5486400" cy="5721372"/>
          </a:xfrm>
        </p:spPr>
        <p:txBody>
          <a:bodyPr/>
          <a:lstStyle>
            <a:lvl1pPr>
              <a:defRPr sz="3200"/>
            </a:lvl1pPr>
            <a:lvl2pPr>
              <a:defRPr sz="2800"/>
            </a:lvl2pPr>
            <a:lvl3pPr>
              <a:defRPr sz="2400"/>
            </a:lvl3pPr>
            <a:lvl4pPr>
              <a:defRPr sz="2000"/>
            </a:lvl4pPr>
            <a:lvl5pPr>
              <a:defRPr sz="2000"/>
            </a:lvl5pPr>
            <a:extLst/>
          </a:lstStyle>
          <a:p>
            <a:pPr lvl="0"/>
            <a:r>
              <a:rPr lang="ko-KR" altLang="en-US" smtClean="0"/>
              <a:t>마스터 텍스트 스타일을 편집합니다</a:t>
            </a:r>
          </a:p>
          <a:p>
            <a:pPr lvl="1"/>
            <a:r>
              <a:rPr lang="ko-KR" altLang="en-US" smtClean="0"/>
              <a:t>둘째 수준</a:t>
            </a:r>
          </a:p>
          <a:p>
            <a:pPr lvl="2"/>
            <a:r>
              <a:rPr lang="ko-KR" altLang="en-US" smtClean="0"/>
              <a:t>셋째 수준</a:t>
            </a:r>
          </a:p>
          <a:p>
            <a:pPr lvl="3"/>
            <a:r>
              <a:rPr lang="ko-KR" altLang="en-US" smtClean="0"/>
              <a:t>넷째 수준</a:t>
            </a:r>
          </a:p>
          <a:p>
            <a:pPr lvl="4"/>
            <a:r>
              <a:rPr lang="ko-KR" altLang="en-US" smtClean="0"/>
              <a:t>다섯째 수준</a:t>
            </a:r>
            <a:endParaRPr lang="en-US" dirty="0"/>
          </a:p>
        </p:txBody>
      </p:sp>
      <p:sp>
        <p:nvSpPr>
          <p:cNvPr id="5" name="Date Placeholder 4"/>
          <p:cNvSpPr>
            <a:spLocks noGrp="1"/>
          </p:cNvSpPr>
          <p:nvPr>
            <p:ph type="dt" sz="half" idx="10"/>
          </p:nvPr>
        </p:nvSpPr>
        <p:spPr>
          <a:xfrm>
            <a:off x="6477000" y="6421461"/>
            <a:ext cx="2133600" cy="365125"/>
          </a:xfrm>
          <a:prstGeom prst="rect">
            <a:avLst/>
          </a:prstGeom>
        </p:spPr>
        <p:txBody>
          <a:bodyPr/>
          <a:lstStyle>
            <a:extLst/>
          </a:lstStyle>
          <a:p>
            <a:fld id="{8244A0E8-F076-4934-ADD2-DFA59FF2888A}" type="datetimeFigureOut">
              <a:rPr lang="ko-KR" altLang="en-US" smtClean="0"/>
              <a:pPr/>
              <a:t>2012-09-14</a:t>
            </a:fld>
            <a:endParaRPr lang="ko-KR" altLang="en-US" dirty="0"/>
          </a:p>
        </p:txBody>
      </p:sp>
      <p:sp>
        <p:nvSpPr>
          <p:cNvPr id="6" name="Footer Placeholder 5"/>
          <p:cNvSpPr>
            <a:spLocks noGrp="1"/>
          </p:cNvSpPr>
          <p:nvPr>
            <p:ph type="ftr" sz="quarter" idx="11"/>
          </p:nvPr>
        </p:nvSpPr>
        <p:spPr>
          <a:xfrm>
            <a:off x="3275856" y="6421461"/>
            <a:ext cx="5760640" cy="365125"/>
          </a:xfrm>
          <a:prstGeom prst="rect">
            <a:avLst/>
          </a:prstGeom>
        </p:spPr>
        <p:txBody>
          <a:bodyPr/>
          <a:lstStyle>
            <a:extLst/>
          </a:lstStyle>
          <a:p>
            <a:endParaRPr lang="ko-KR" altLang="en-US" dirty="0"/>
          </a:p>
        </p:txBody>
      </p:sp>
      <p:sp>
        <p:nvSpPr>
          <p:cNvPr id="7" name="Slide Number Placeholder 6"/>
          <p:cNvSpPr>
            <a:spLocks noGrp="1"/>
          </p:cNvSpPr>
          <p:nvPr>
            <p:ph type="sldNum" sz="quarter" idx="12"/>
          </p:nvPr>
        </p:nvSpPr>
        <p:spPr>
          <a:xfrm>
            <a:off x="8610600" y="6421461"/>
            <a:ext cx="457200" cy="365125"/>
          </a:xfrm>
          <a:prstGeom prst="rect">
            <a:avLst/>
          </a:prstGeom>
        </p:spPr>
        <p:txBody>
          <a:bodyPr/>
          <a:lstStyle>
            <a:extLst/>
          </a:lstStyle>
          <a:p>
            <a:fld id="{B8C0C5E4-0B07-4CA1-A282-2BA1AFFC6E34}" type="slidenum">
              <a:rPr lang="ko-KR" altLang="en-US" smtClean="0"/>
              <a:pPr/>
              <a:t>‹#›</a:t>
            </a:fld>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Title 1"/>
          <p:cNvSpPr>
            <a:spLocks noGrp="1"/>
          </p:cNvSpPr>
          <p:nvPr>
            <p:ph type="title"/>
          </p:nvPr>
        </p:nvSpPr>
        <p:spPr bwMode="white">
          <a:xfrm>
            <a:off x="914400" y="4941829"/>
            <a:ext cx="6858000" cy="701749"/>
          </a:xfrm>
        </p:spPr>
        <p:txBody>
          <a:bodyPr anchor="b"/>
          <a:lstStyle>
            <a:lvl1pPr algn="l">
              <a:buNone/>
              <a:defRPr sz="2100" b="0"/>
            </a:lvl1pPr>
            <a:extLst/>
          </a:lstStyle>
          <a:p>
            <a:r>
              <a:rPr lang="ko-KR" altLang="en-US" smtClean="0"/>
              <a:t>마스터 제목 스타일 편집</a:t>
            </a:r>
            <a:endParaRPr lang="en-US" dirty="0"/>
          </a:p>
        </p:txBody>
      </p:sp>
      <p:sp>
        <p:nvSpPr>
          <p:cNvPr id="3" name="Picture Placeholder 2"/>
          <p:cNvSpPr>
            <a:spLocks noGrp="1"/>
          </p:cNvSpPr>
          <p:nvPr>
            <p:ph type="pic" idx="1"/>
          </p:nvPr>
        </p:nvSpPr>
        <p:spPr>
          <a:xfrm>
            <a:off x="914400" y="357166"/>
            <a:ext cx="6858048" cy="4286280"/>
          </a:xfrm>
          <a:noFill/>
          <a:ln w="12700">
            <a:noFill/>
          </a:ln>
        </p:spPr>
        <p:txBody>
          <a:bodyPr/>
          <a:lstStyle>
            <a:lvl1pPr marL="0" indent="0">
              <a:buNone/>
              <a:defRPr sz="3200"/>
            </a:lvl1pPr>
            <a:extLst/>
          </a:lstStyle>
          <a:p>
            <a:r>
              <a:rPr lang="ko-KR" altLang="en-US" dirty="0" smtClean="0"/>
              <a:t>그림을 추가하려면 아이콘을 클릭하십시오</a:t>
            </a:r>
            <a:endParaRPr lang="en-US" dirty="0"/>
          </a:p>
        </p:txBody>
      </p:sp>
      <p:sp>
        <p:nvSpPr>
          <p:cNvPr id="4" name="Text Placeholder 3"/>
          <p:cNvSpPr>
            <a:spLocks noGrp="1"/>
          </p:cNvSpPr>
          <p:nvPr>
            <p:ph type="body" sz="half" idx="2"/>
          </p:nvPr>
        </p:nvSpPr>
        <p:spPr bwMode="white">
          <a:xfrm>
            <a:off x="914400" y="5643578"/>
            <a:ext cx="6858000" cy="428628"/>
          </a:xfrm>
        </p:spPr>
        <p:txBody>
          <a:bodyPr>
            <a:normAutofit/>
          </a:bodyPr>
          <a:lstStyle>
            <a:lvl1pPr marL="27432" indent="0">
              <a:spcBef>
                <a:spcPts val="0"/>
              </a:spcBef>
              <a:buNone/>
              <a:defRPr sz="1100">
                <a:solidFill>
                  <a:srgbClr val="FFFFFF"/>
                </a:solidFill>
              </a:defRPr>
            </a:lvl1pPr>
            <a:lvl2pPr>
              <a:defRPr sz="1200"/>
            </a:lvl2pPr>
            <a:lvl3pPr>
              <a:defRPr sz="1000"/>
            </a:lvl3pPr>
            <a:lvl4pPr>
              <a:defRPr sz="900"/>
            </a:lvl4pPr>
            <a:lvl5pPr>
              <a:defRPr sz="900"/>
            </a:lvl5pPr>
            <a:extLst/>
          </a:lstStyle>
          <a:p>
            <a:pPr lvl="0"/>
            <a:r>
              <a:rPr lang="ko-KR" altLang="en-US" smtClean="0"/>
              <a:t>마스터 텍스트 스타일을 편집합니다</a:t>
            </a:r>
          </a:p>
        </p:txBody>
      </p:sp>
      <p:sp>
        <p:nvSpPr>
          <p:cNvPr id="10" name="Date Placeholder 9"/>
          <p:cNvSpPr>
            <a:spLocks noGrp="1"/>
          </p:cNvSpPr>
          <p:nvPr>
            <p:ph type="dt" sz="half" idx="10"/>
          </p:nvPr>
        </p:nvSpPr>
        <p:spPr>
          <a:xfrm>
            <a:off x="6477000" y="6421461"/>
            <a:ext cx="2133600" cy="365125"/>
          </a:xfrm>
          <a:prstGeom prst="rect">
            <a:avLst/>
          </a:prstGeom>
        </p:spPr>
        <p:txBody>
          <a:bodyPr/>
          <a:lstStyle/>
          <a:p>
            <a:fld id="{8244A0E8-F076-4934-ADD2-DFA59FF2888A}" type="datetimeFigureOut">
              <a:rPr lang="ko-KR" altLang="en-US" smtClean="0"/>
              <a:pPr/>
              <a:t>2012-09-14</a:t>
            </a:fld>
            <a:endParaRPr lang="ko-KR" altLang="en-US" dirty="0"/>
          </a:p>
        </p:txBody>
      </p:sp>
      <p:sp>
        <p:nvSpPr>
          <p:cNvPr id="11" name="Slide Number Placeholder 10"/>
          <p:cNvSpPr>
            <a:spLocks noGrp="1"/>
          </p:cNvSpPr>
          <p:nvPr>
            <p:ph type="sldNum" sz="quarter" idx="11"/>
          </p:nvPr>
        </p:nvSpPr>
        <p:spPr>
          <a:xfrm>
            <a:off x="8610600" y="6421461"/>
            <a:ext cx="457200" cy="365125"/>
          </a:xfrm>
          <a:prstGeom prst="rect">
            <a:avLst/>
          </a:prstGeom>
        </p:spPr>
        <p:txBody>
          <a:bodyPr/>
          <a:lstStyle/>
          <a:p>
            <a:fld id="{B8C0C5E4-0B07-4CA1-A282-2BA1AFFC6E34}" type="slidenum">
              <a:rPr lang="ko-KR" altLang="en-US" smtClean="0"/>
              <a:pPr/>
              <a:t>‹#›</a:t>
            </a:fld>
            <a:endParaRPr lang="ko-KR" altLang="en-US" dirty="0"/>
          </a:p>
        </p:txBody>
      </p:sp>
      <p:sp>
        <p:nvSpPr>
          <p:cNvPr id="12" name="Footer Placeholder 11"/>
          <p:cNvSpPr>
            <a:spLocks noGrp="1"/>
          </p:cNvSpPr>
          <p:nvPr>
            <p:ph type="ftr" sz="quarter" idx="12"/>
          </p:nvPr>
        </p:nvSpPr>
        <p:spPr>
          <a:xfrm>
            <a:off x="3275856" y="6421461"/>
            <a:ext cx="5760640" cy="365125"/>
          </a:xfrm>
          <a:prstGeom prst="rect">
            <a:avLst/>
          </a:prstGeom>
        </p:spPr>
        <p:txBody>
          <a:bodyPr/>
          <a:lstStyle/>
          <a:p>
            <a:endParaRPr lang="ko-KR" altLang="en-US" dirty="0"/>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395536" y="188640"/>
            <a:ext cx="8496944" cy="914400"/>
          </a:xfrm>
          <a:prstGeom prst="rect">
            <a:avLst/>
          </a:prstGeom>
        </p:spPr>
        <p:txBody>
          <a:bodyPr vert="horz" anchor="t">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extLst/>
          </a:lstStyle>
          <a:p>
            <a:r>
              <a:rPr lang="ko-KR" altLang="en-US" smtClean="0"/>
              <a:t>마스터 제목 스타일 편집</a:t>
            </a:r>
            <a:endParaRPr lang="en-US" dirty="0"/>
          </a:p>
        </p:txBody>
      </p:sp>
      <p:sp>
        <p:nvSpPr>
          <p:cNvPr id="13" name="Text Placeholder 12"/>
          <p:cNvSpPr>
            <a:spLocks noGrp="1"/>
          </p:cNvSpPr>
          <p:nvPr>
            <p:ph type="body" idx="1"/>
          </p:nvPr>
        </p:nvSpPr>
        <p:spPr>
          <a:xfrm>
            <a:off x="395536" y="1268760"/>
            <a:ext cx="8496944" cy="5040560"/>
          </a:xfrm>
          <a:prstGeom prst="rect">
            <a:avLst/>
          </a:prstGeom>
        </p:spPr>
        <p:txBody>
          <a:bodyPr vert="horz">
            <a:normAutofit/>
          </a:bodyPr>
          <a:lstStyle>
            <a:extLst/>
          </a:lstStyle>
          <a:p>
            <a:pPr lvl="0"/>
            <a:r>
              <a:rPr lang="ko-KR" altLang="en-US" dirty="0" smtClean="0"/>
              <a:t>마스터 텍스트 스타일을 편집합니다</a:t>
            </a:r>
          </a:p>
          <a:p>
            <a:pPr lvl="1"/>
            <a:r>
              <a:rPr lang="ko-KR" altLang="en-US" dirty="0" smtClean="0"/>
              <a:t>둘째 수준</a:t>
            </a:r>
          </a:p>
          <a:p>
            <a:pPr lvl="2"/>
            <a:r>
              <a:rPr lang="ko-KR" altLang="en-US" dirty="0" smtClean="0"/>
              <a:t>셋째 수준</a:t>
            </a:r>
          </a:p>
          <a:p>
            <a:pPr lvl="3"/>
            <a:r>
              <a:rPr lang="ko-KR" altLang="en-US" dirty="0" smtClean="0"/>
              <a:t>넷째 수준</a:t>
            </a:r>
          </a:p>
          <a:p>
            <a:pPr lvl="4"/>
            <a:r>
              <a:rPr lang="ko-KR" altLang="en-US" dirty="0" smtClean="0"/>
              <a:t>다섯째 수준</a:t>
            </a:r>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p14="http://schemas.microsoft.com/office/powerpoint/2010/main" xmlns="" Requires="p14">
      <p:transition p14:dur="0"/>
    </mc:Choice>
    <mc:Fallback>
      <p:transition/>
    </mc:Fallback>
  </mc:AlternateContent>
  <p:txStyles>
    <p:titleStyle>
      <a:lvl1pPr algn="l" rtl="0" eaLnBrk="1" latinLnBrk="1" hangingPunct="1">
        <a:spcBef>
          <a:spcPct val="0"/>
        </a:spcBef>
        <a:buNone/>
        <a:defRPr kumimoji="1" sz="4000" b="1" kern="1200" cap="none" spc="0" baseline="0">
          <a:ln/>
          <a:gradFill>
            <a:gsLst>
              <a:gs pos="0">
                <a:schemeClr val="tx2">
                  <a:lumMod val="90000"/>
                </a:schemeClr>
              </a:gs>
              <a:gs pos="50000">
                <a:schemeClr val="tx2">
                  <a:lumMod val="50000"/>
                </a:schemeClr>
              </a:gs>
              <a:gs pos="100000">
                <a:schemeClr val="tx2">
                  <a:lumMod val="25000"/>
                </a:schemeClr>
              </a:gs>
            </a:gsLst>
            <a:lin ang="5400000" scaled="0"/>
          </a:gradFill>
          <a:effectLst/>
          <a:latin typeface="Franklin Gothic Heavy" pitchFamily="34" charset="0"/>
          <a:ea typeface="+mj-ea"/>
          <a:cs typeface="+mj-cs"/>
        </a:defRPr>
      </a:lvl1pPr>
      <a:extLst/>
    </p:titleStyle>
    <p:bodyStyle>
      <a:lvl1pPr marL="411480" indent="-342900" algn="l" rtl="0" eaLnBrk="1" latinLnBrk="1" hangingPunct="1">
        <a:spcBef>
          <a:spcPts val="700"/>
        </a:spcBef>
        <a:buClr>
          <a:schemeClr val="accent2">
            <a:lumMod val="75000"/>
          </a:schemeClr>
        </a:buClr>
        <a:buSzPct val="85000"/>
        <a:buFont typeface="Wingdings 2" pitchFamily="18" charset="2"/>
        <a:buChar char=""/>
        <a:defRPr kumimoji="1" sz="3000" kern="1200">
          <a:solidFill>
            <a:schemeClr val="tx1"/>
          </a:solidFill>
          <a:latin typeface="Franklin Gothic Medium" pitchFamily="34" charset="0"/>
          <a:ea typeface="+mn-ea"/>
          <a:cs typeface="+mn-cs"/>
        </a:defRPr>
      </a:lvl1pPr>
      <a:lvl2pPr marL="740664" indent="-285750" algn="l" rtl="0" eaLnBrk="1" latinLnBrk="1" hangingPunct="1">
        <a:spcBef>
          <a:spcPct val="20000"/>
        </a:spcBef>
        <a:buClr>
          <a:schemeClr val="accent2">
            <a:lumMod val="60000"/>
            <a:lumOff val="40000"/>
          </a:schemeClr>
        </a:buClr>
        <a:buSzPct val="80000"/>
        <a:buFont typeface="Wingdings" pitchFamily="2" charset="2"/>
        <a:buChar char="l"/>
        <a:defRPr kumimoji="1" sz="2600" kern="1200">
          <a:solidFill>
            <a:schemeClr val="tx1"/>
          </a:solidFill>
          <a:latin typeface="Franklin Gothic Medium" pitchFamily="34" charset="0"/>
          <a:ea typeface="+mn-ea"/>
          <a:cs typeface="+mn-cs"/>
        </a:defRPr>
      </a:lvl2pPr>
      <a:lvl3pPr marL="996696" indent="-228600" algn="l" rtl="0" eaLnBrk="1" latinLnBrk="1" hangingPunct="1">
        <a:spcBef>
          <a:spcPct val="20000"/>
        </a:spcBef>
        <a:buClr>
          <a:schemeClr val="accent2">
            <a:lumMod val="40000"/>
            <a:lumOff val="60000"/>
          </a:schemeClr>
        </a:buClr>
        <a:buSzPct val="65000"/>
        <a:buFont typeface="Wingdings 2" pitchFamily="18" charset="2"/>
        <a:buChar char=""/>
        <a:defRPr kumimoji="1" sz="2400" kern="1200">
          <a:solidFill>
            <a:schemeClr val="tx1"/>
          </a:solidFill>
          <a:latin typeface="Franklin Gothic Medium" pitchFamily="34" charset="0"/>
          <a:ea typeface="+mn-ea"/>
          <a:cs typeface="+mn-cs"/>
        </a:defRPr>
      </a:lvl3pPr>
      <a:lvl4pPr marL="1261872" indent="-228600" algn="l" rtl="0" eaLnBrk="1" latinLnBrk="1" hangingPunct="1">
        <a:spcBef>
          <a:spcPct val="20000"/>
        </a:spcBef>
        <a:buClr>
          <a:schemeClr val="accent2">
            <a:lumMod val="20000"/>
            <a:lumOff val="80000"/>
          </a:schemeClr>
        </a:buClr>
        <a:buSzPct val="100000"/>
        <a:buFont typeface="Arial" pitchFamily="34" charset="0"/>
        <a:buChar char="•"/>
        <a:defRPr kumimoji="1" sz="2200" kern="1200">
          <a:solidFill>
            <a:schemeClr val="tx1"/>
          </a:solidFill>
          <a:latin typeface="Franklin Gothic Medium" pitchFamily="34" charset="0"/>
          <a:ea typeface="+mn-ea"/>
          <a:cs typeface="+mn-cs"/>
        </a:defRPr>
      </a:lvl4pPr>
      <a:lvl5pPr marL="1481328" indent="-210312" algn="l" rtl="0" eaLnBrk="1" latinLnBrk="1" hangingPunct="1">
        <a:spcBef>
          <a:spcPct val="20000"/>
        </a:spcBef>
        <a:buClr>
          <a:schemeClr val="accent2">
            <a:lumMod val="75000"/>
          </a:schemeClr>
        </a:buClr>
        <a:buSzPct val="50000"/>
        <a:buFont typeface="Wingdings" pitchFamily="2" charset="2"/>
        <a:buChar char="n"/>
        <a:defRPr kumimoji="1" sz="2000" kern="1200">
          <a:solidFill>
            <a:schemeClr val="tx1"/>
          </a:solidFill>
          <a:latin typeface="Franklin Gothic Medium" pitchFamily="34" charset="0"/>
          <a:ea typeface="+mn-ea"/>
          <a:cs typeface="+mn-cs"/>
        </a:defRPr>
      </a:lvl5pPr>
      <a:lvl6pPr marL="1709928" indent="-210312" algn="l" rtl="0" eaLnBrk="1" latinLnBrk="1" hangingPunct="1">
        <a:spcBef>
          <a:spcPct val="20000"/>
        </a:spcBef>
        <a:buClr>
          <a:schemeClr val="accent3"/>
        </a:buClr>
        <a:buFont typeface="Wingdings 2"/>
        <a:buChar char=""/>
        <a:defRPr kumimoji="1" sz="1800" kern="1200">
          <a:solidFill>
            <a:schemeClr val="tx1"/>
          </a:solidFill>
          <a:latin typeface="+mn-lt"/>
          <a:ea typeface="+mn-ea"/>
          <a:cs typeface="+mn-cs"/>
        </a:defRPr>
      </a:lvl6pPr>
      <a:lvl7pPr marL="1901952" indent="-182880" algn="l" rtl="0" eaLnBrk="1" latinLnBrk="1" hangingPunct="1">
        <a:spcBef>
          <a:spcPct val="20000"/>
        </a:spcBef>
        <a:buClr>
          <a:schemeClr val="accent4"/>
        </a:buClr>
        <a:buFont typeface="Wingdings 2"/>
        <a:buChar char=""/>
        <a:defRPr kumimoji="1" sz="1600" kern="1200">
          <a:solidFill>
            <a:schemeClr val="tx1"/>
          </a:solidFill>
          <a:latin typeface="+mn-lt"/>
          <a:ea typeface="+mn-ea"/>
          <a:cs typeface="+mn-cs"/>
        </a:defRPr>
      </a:lvl7pPr>
      <a:lvl8pPr marL="2093976" indent="-182880" algn="l" rtl="0" eaLnBrk="1" latinLnBrk="1" hangingPunct="1">
        <a:spcBef>
          <a:spcPct val="20000"/>
        </a:spcBef>
        <a:buClr>
          <a:schemeClr val="accent4"/>
        </a:buClr>
        <a:buFont typeface="Wingdings 2"/>
        <a:buChar char=""/>
        <a:defRPr kumimoji="1" sz="1600" kern="1200">
          <a:solidFill>
            <a:schemeClr val="tx1"/>
          </a:solidFill>
          <a:latin typeface="+mn-lt"/>
          <a:ea typeface="+mn-ea"/>
          <a:cs typeface="+mn-cs"/>
        </a:defRPr>
      </a:lvl8pPr>
      <a:lvl9pPr marL="2286000" indent="-182880" algn="l" rtl="0" eaLnBrk="1" latinLnBrk="1" hangingPunct="1">
        <a:spcBef>
          <a:spcPct val="20000"/>
        </a:spcBef>
        <a:buClr>
          <a:schemeClr val="accent4"/>
        </a:buClr>
        <a:buFont typeface="Wingdings 2"/>
        <a:buChar char=""/>
        <a:defRPr kumimoji="1" sz="1600" kern="1200">
          <a:solidFill>
            <a:schemeClr val="tx1"/>
          </a:solidFill>
          <a:latin typeface="+mn-lt"/>
          <a:ea typeface="+mn-ea"/>
          <a:cs typeface="+mn-cs"/>
        </a:defRPr>
      </a:lvl9pPr>
      <a:extLst/>
    </p:bodyStyle>
    <p:otherStyle>
      <a:lvl1pPr marL="0" algn="l" rtl="0" eaLnBrk="1" latinLnBrk="1" hangingPunct="1">
        <a:defRPr kumimoji="1" kern="1200">
          <a:solidFill>
            <a:schemeClr val="tx1"/>
          </a:solidFill>
          <a:latin typeface="+mn-lt"/>
          <a:ea typeface="+mn-ea"/>
          <a:cs typeface="+mn-cs"/>
        </a:defRPr>
      </a:lvl1pPr>
      <a:lvl2pPr marL="457200" algn="l" rtl="0" eaLnBrk="1" latinLnBrk="1" hangingPunct="1">
        <a:defRPr kumimoji="1" kern="1200">
          <a:solidFill>
            <a:schemeClr val="tx1"/>
          </a:solidFill>
          <a:latin typeface="+mn-lt"/>
          <a:ea typeface="+mn-ea"/>
          <a:cs typeface="+mn-cs"/>
        </a:defRPr>
      </a:lvl2pPr>
      <a:lvl3pPr marL="914400" algn="l" rtl="0" eaLnBrk="1" latinLnBrk="1" hangingPunct="1">
        <a:defRPr kumimoji="1" kern="1200">
          <a:solidFill>
            <a:schemeClr val="tx1"/>
          </a:solidFill>
          <a:latin typeface="+mn-lt"/>
          <a:ea typeface="+mn-ea"/>
          <a:cs typeface="+mn-cs"/>
        </a:defRPr>
      </a:lvl3pPr>
      <a:lvl4pPr marL="1371600" algn="l" rtl="0" eaLnBrk="1" latinLnBrk="1" hangingPunct="1">
        <a:defRPr kumimoji="1" kern="1200">
          <a:solidFill>
            <a:schemeClr val="tx1"/>
          </a:solidFill>
          <a:latin typeface="+mn-lt"/>
          <a:ea typeface="+mn-ea"/>
          <a:cs typeface="+mn-cs"/>
        </a:defRPr>
      </a:lvl4pPr>
      <a:lvl5pPr marL="1828800" algn="l" rtl="0" eaLnBrk="1" latinLnBrk="1" hangingPunct="1">
        <a:defRPr kumimoji="1" kern="1200">
          <a:solidFill>
            <a:schemeClr val="tx1"/>
          </a:solidFill>
          <a:latin typeface="+mn-lt"/>
          <a:ea typeface="+mn-ea"/>
          <a:cs typeface="+mn-cs"/>
        </a:defRPr>
      </a:lvl5pPr>
      <a:lvl6pPr marL="2286000" algn="l" rtl="0" eaLnBrk="1" latinLnBrk="1" hangingPunct="1">
        <a:defRPr kumimoji="1" kern="1200">
          <a:solidFill>
            <a:schemeClr val="tx1"/>
          </a:solidFill>
          <a:latin typeface="+mn-lt"/>
          <a:ea typeface="+mn-ea"/>
          <a:cs typeface="+mn-cs"/>
        </a:defRPr>
      </a:lvl6pPr>
      <a:lvl7pPr marL="2743200" algn="l" rtl="0" eaLnBrk="1" latinLnBrk="1" hangingPunct="1">
        <a:defRPr kumimoji="1" kern="1200">
          <a:solidFill>
            <a:schemeClr val="tx1"/>
          </a:solidFill>
          <a:latin typeface="+mn-lt"/>
          <a:ea typeface="+mn-ea"/>
          <a:cs typeface="+mn-cs"/>
        </a:defRPr>
      </a:lvl7pPr>
      <a:lvl8pPr marL="3200400" algn="l" rtl="0" eaLnBrk="1" latinLnBrk="1" hangingPunct="1">
        <a:defRPr kumimoji="1" kern="1200">
          <a:solidFill>
            <a:schemeClr val="tx1"/>
          </a:solidFill>
          <a:latin typeface="+mn-lt"/>
          <a:ea typeface="+mn-ea"/>
          <a:cs typeface="+mn-cs"/>
        </a:defRPr>
      </a:lvl8pPr>
      <a:lvl9pPr marL="3657600" algn="l" rtl="0" eaLnBrk="1" latinLnBrk="1" hangingPunct="1">
        <a:defRPr kumimoji="1"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2.xml"/><Relationship Id="rId5" Type="http://schemas.openxmlformats.org/officeDocument/2006/relationships/image" Target="../media/image18.jpeg"/><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slideLayout" Target="../slideLayouts/slideLayout2.xml"/><Relationship Id="rId1" Type="http://schemas.openxmlformats.org/officeDocument/2006/relationships/tags" Target="../tags/tag3.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tiff"/><Relationship Id="rId5" Type="http://schemas.openxmlformats.org/officeDocument/2006/relationships/image" Target="../media/image25.tiff"/><Relationship Id="rId4" Type="http://schemas.openxmlformats.org/officeDocument/2006/relationships/image" Target="../media/image24.tiff"/></Relationships>
</file>

<file path=ppt/slides/_rels/slide2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tif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gif"/><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32.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5" Type="http://schemas.openxmlformats.org/officeDocument/2006/relationships/image" Target="../media/image47.jpeg"/><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3" Type="http://schemas.openxmlformats.org/officeDocument/2006/relationships/image" Target="../media/image48.tiff"/><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9.tiff"/></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tiff"/></Relationships>
</file>

<file path=ppt/slides/_rels/slide4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2.tif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68.tiff"/><Relationship Id="rId3" Type="http://schemas.openxmlformats.org/officeDocument/2006/relationships/image" Target="../media/image63.tiff"/><Relationship Id="rId7" Type="http://schemas.openxmlformats.org/officeDocument/2006/relationships/image" Target="../media/image67.tiff"/><Relationship Id="rId2" Type="http://schemas.openxmlformats.org/officeDocument/2006/relationships/notesSlide" Target="../notesSlides/notesSlide29.xml"/><Relationship Id="rId1" Type="http://schemas.openxmlformats.org/officeDocument/2006/relationships/slideLayout" Target="../slideLayouts/slideLayout6.xml"/><Relationship Id="rId6" Type="http://schemas.openxmlformats.org/officeDocument/2006/relationships/image" Target="../media/image66.tiff"/><Relationship Id="rId5" Type="http://schemas.openxmlformats.org/officeDocument/2006/relationships/image" Target="../media/image65.tiff"/><Relationship Id="rId10" Type="http://schemas.openxmlformats.org/officeDocument/2006/relationships/image" Target="../media/image70.tiff"/><Relationship Id="rId4" Type="http://schemas.openxmlformats.org/officeDocument/2006/relationships/image" Target="../media/image64.tiff"/><Relationship Id="rId9" Type="http://schemas.openxmlformats.org/officeDocument/2006/relationships/image" Target="../media/image69.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10.jpeg"/><Relationship Id="rId5" Type="http://schemas.openxmlformats.org/officeDocument/2006/relationships/image" Target="../media/image9.tiff"/><Relationship Id="rId4" Type="http://schemas.openxmlformats.org/officeDocument/2006/relationships/image" Target="../media/image8.tiff"/></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2.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49900;&#52488;&#51020;&#54028;/&#44608;&#44221;&#51088;/&#49696;&#51204;.wmv"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78.jpe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7.xml"/><Relationship Id="rId5" Type="http://schemas.openxmlformats.org/officeDocument/2006/relationships/image" Target="../media/image81.jpeg"/><Relationship Id="rId4" Type="http://schemas.openxmlformats.org/officeDocument/2006/relationships/image" Target="../media/image80.jpeg"/></Relationships>
</file>

<file path=ppt/slides/_rels/slide5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6.xml"/><Relationship Id="rId5" Type="http://schemas.openxmlformats.org/officeDocument/2006/relationships/image" Target="../media/image84.tiff"/><Relationship Id="rId4" Type="http://schemas.openxmlformats.org/officeDocument/2006/relationships/image" Target="../media/image83.tiff"/></Relationships>
</file>

<file path=ppt/slides/_rels/slide57.xml.rels><?xml version="1.0" encoding="UTF-8" standalone="yes"?>
<Relationships xmlns="http://schemas.openxmlformats.org/package/2006/relationships"><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1.jpeg"/></Relationships>
</file>

<file path=ppt/slides/_rels/slide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tiff"/><Relationship Id="rId4" Type="http://schemas.openxmlformats.org/officeDocument/2006/relationships/image" Target="../media/image12.tiff"/></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61.xml.rels><?xml version="1.0" encoding="UTF-8" standalone="yes"?>
<Relationships xmlns="http://schemas.openxmlformats.org/package/2006/relationships"><Relationship Id="rId3" Type="http://schemas.openxmlformats.org/officeDocument/2006/relationships/image" Target="../media/image92.tiff"/><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93.tiff"/></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97.jpeg"/><Relationship Id="rId3" Type="http://schemas.openxmlformats.org/officeDocument/2006/relationships/notesSlide" Target="../notesSlides/notesSlide40.xml"/><Relationship Id="rId7" Type="http://schemas.openxmlformats.org/officeDocument/2006/relationships/image" Target="../media/image96.jpe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95.jpeg"/><Relationship Id="rId5" Type="http://schemas.openxmlformats.org/officeDocument/2006/relationships/image" Target="../media/image94.jpeg"/><Relationship Id="rId10" Type="http://schemas.openxmlformats.org/officeDocument/2006/relationships/image" Target="../media/image99.jpeg"/><Relationship Id="rId4" Type="http://schemas.openxmlformats.org/officeDocument/2006/relationships/hyperlink" Target="Deok%20Kyu%20Choi%20MVP%20MAP%2020110410-01.wmv" TargetMode="External"/><Relationship Id="rId9" Type="http://schemas.openxmlformats.org/officeDocument/2006/relationships/image" Target="../media/image98.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Yong%20Gil%20Cheong%20720p%20CS5%2020110405-01%20for%20APCDE.wmv" TargetMode="External"/><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eg"/></Relationships>
</file>

<file path=ppt/slides/_rels/slide66.xml.rels><?xml version="1.0" encoding="UTF-8" standalone="yes"?>
<Relationships xmlns="http://schemas.openxmlformats.org/package/2006/relationships"><Relationship Id="rId8" Type="http://schemas.openxmlformats.org/officeDocument/2006/relationships/image" Target="../media/image106.jpeg"/><Relationship Id="rId3" Type="http://schemas.openxmlformats.org/officeDocument/2006/relationships/notesSlide" Target="../notesSlides/notesSlide43.xml"/><Relationship Id="rId7" Type="http://schemas.openxmlformats.org/officeDocument/2006/relationships/image" Target="../media/image105.jpeg"/><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04.jpeg"/><Relationship Id="rId5" Type="http://schemas.openxmlformats.org/officeDocument/2006/relationships/image" Target="../media/image103.jpeg"/><Relationship Id="rId4" Type="http://schemas.openxmlformats.org/officeDocument/2006/relationships/image" Target="../media/image102.jpeg"/><Relationship Id="rId9" Type="http://schemas.openxmlformats.org/officeDocument/2006/relationships/image" Target="../media/image107.jpe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video" Target="file:///C:\2011APCDE&#48512;&#49328;&#48289;&#49828;&#53076;%20MVRepair\&#49900;&#52488;&#51020;&#54028;\&#51221;&#50857;&#44600;\&#51221;&#50857;&#44600;%20postop.wmv" TargetMode="External"/><Relationship Id="rId5" Type="http://schemas.openxmlformats.org/officeDocument/2006/relationships/image" Target="../media/image109.png"/><Relationship Id="rId4" Type="http://schemas.openxmlformats.org/officeDocument/2006/relationships/image" Target="../media/image108.jpe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9.xml"/><Relationship Id="rId7" Type="http://schemas.openxmlformats.org/officeDocument/2006/relationships/image" Target="../media/image113.jpe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10.jpeg"/></Relationships>
</file>

<file path=ppt/slides/_rels/slide73.xml.rels><?xml version="1.0" encoding="UTF-8" standalone="yes"?>
<Relationships xmlns="http://schemas.openxmlformats.org/package/2006/relationships"><Relationship Id="rId3" Type="http://schemas.openxmlformats.org/officeDocument/2006/relationships/image" Target="../media/image114.tiff"/><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119.jpeg"/><Relationship Id="rId4" Type="http://schemas.openxmlformats.org/officeDocument/2006/relationships/image" Target="../media/image118.jpeg"/></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55.xml"/><Relationship Id="rId7" Type="http://schemas.openxmlformats.org/officeDocument/2006/relationships/image" Target="../media/image123.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7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14.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128.jpe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8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36.jpe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467544" y="332656"/>
            <a:ext cx="7772400" cy="1080120"/>
          </a:xfrm>
        </p:spPr>
        <p:txBody>
          <a:bodyPr/>
          <a:lstStyle/>
          <a:p>
            <a:r>
              <a:rPr lang="en-US" altLang="ko-KR" sz="4000" b="0" smtClean="0"/>
              <a:t>Mitral  Valve: </a:t>
            </a:r>
            <a:br>
              <a:rPr lang="en-US" altLang="ko-KR" sz="4000" b="0" smtClean="0"/>
            </a:br>
            <a:r>
              <a:rPr lang="en-US" altLang="ko-KR" sz="4000" b="0" smtClean="0"/>
              <a:t>When and How </a:t>
            </a:r>
            <a:r>
              <a:rPr lang="en-US" altLang="ko-KR" sz="4000" b="0" dirty="0" smtClean="0"/>
              <a:t>to repair </a:t>
            </a:r>
            <a:r>
              <a:rPr lang="en-US" altLang="ko-KR" sz="4000" b="0" smtClean="0"/>
              <a:t>and replace?</a:t>
            </a:r>
            <a:endParaRPr lang="ko-KR" altLang="en-US" sz="4000" b="0" dirty="0"/>
          </a:p>
        </p:txBody>
      </p:sp>
      <p:sp>
        <p:nvSpPr>
          <p:cNvPr id="3" name="부제목 2"/>
          <p:cNvSpPr>
            <a:spLocks noGrp="1"/>
          </p:cNvSpPr>
          <p:nvPr>
            <p:ph type="subTitle" idx="1"/>
          </p:nvPr>
        </p:nvSpPr>
        <p:spPr>
          <a:xfrm>
            <a:off x="755576" y="2996952"/>
            <a:ext cx="7772400" cy="2232248"/>
          </a:xfrm>
        </p:spPr>
        <p:txBody>
          <a:bodyPr>
            <a:normAutofit/>
          </a:bodyPr>
          <a:lstStyle/>
          <a:p>
            <a:pPr algn="ctr"/>
            <a:r>
              <a:rPr lang="en-US" altLang="ko-KR" smtClean="0"/>
              <a:t>June 2</a:t>
            </a:r>
            <a:r>
              <a:rPr lang="en-US" altLang="ko-KR" baseline="30000" smtClean="0"/>
              <a:t>nd</a:t>
            </a:r>
            <a:r>
              <a:rPr lang="en-US" altLang="ko-KR" smtClean="0"/>
              <a:t>, 2011</a:t>
            </a:r>
          </a:p>
          <a:p>
            <a:pPr algn="ctr"/>
            <a:endParaRPr lang="en-US" altLang="ko-KR" smtClean="0"/>
          </a:p>
          <a:p>
            <a:pPr algn="ctr"/>
            <a:r>
              <a:rPr lang="en-US" altLang="ko-KR" smtClean="0"/>
              <a:t>Kyung-Hwan Kim, MD, PhD</a:t>
            </a:r>
          </a:p>
          <a:p>
            <a:pPr algn="ctr"/>
            <a:endParaRPr lang="ko-KR" altLang="en-US" smtClean="0"/>
          </a:p>
          <a:p>
            <a:pPr algn="ctr"/>
            <a:r>
              <a:rPr lang="en-US" altLang="ko-KR" i="1" smtClean="0"/>
              <a:t>Department </a:t>
            </a:r>
            <a:r>
              <a:rPr lang="en-US" altLang="ko-KR" i="1" dirty="0" smtClean="0"/>
              <a:t>of Thoracic and Cardiovascular Surgery</a:t>
            </a:r>
          </a:p>
          <a:p>
            <a:pPr algn="ctr"/>
            <a:r>
              <a:rPr lang="en-US" altLang="ko-KR" i="1" dirty="0" smtClean="0"/>
              <a:t>Seoul National University Hospital, Seoul, </a:t>
            </a:r>
            <a:r>
              <a:rPr lang="en-US" altLang="ko-KR" i="1" smtClean="0"/>
              <a:t>South Korea</a:t>
            </a:r>
            <a:endParaRPr lang="en-US" altLang="ko-KR" i="1" dirty="0" smtClean="0"/>
          </a:p>
        </p:txBody>
      </p:sp>
      <p:pic>
        <p:nvPicPr>
          <p:cNvPr id="6" name="Picture 3" descr="D:\논문작성\아시아 심초음파학회(APCDE) 준비용\Power Point Presentation\SNUH-HIP-modified-(MV-repair-lecture).pn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5508104" y="5949280"/>
            <a:ext cx="3356889" cy="64807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08006117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smtClean="0"/>
              <a:t>1983-Reconstructive Valve Surgery</a:t>
            </a:r>
            <a:br>
              <a:rPr lang="en-US" altLang="ko-KR" sz="3200" smtClean="0"/>
            </a:br>
            <a:r>
              <a:rPr lang="en-US" altLang="ko-KR" sz="3200" smtClean="0"/>
              <a:t>Three Fundamental Principles</a:t>
            </a:r>
            <a:endParaRPr lang="ko-KR" altLang="en-US" sz="3200" dirty="0"/>
          </a:p>
        </p:txBody>
      </p:sp>
      <p:sp>
        <p:nvSpPr>
          <p:cNvPr id="3" name="내용 개체 틀 2"/>
          <p:cNvSpPr>
            <a:spLocks noGrp="1"/>
          </p:cNvSpPr>
          <p:nvPr>
            <p:ph idx="1"/>
          </p:nvPr>
        </p:nvSpPr>
        <p:spPr>
          <a:xfrm>
            <a:off x="395536" y="1412776"/>
            <a:ext cx="8496944" cy="5040560"/>
          </a:xfrm>
        </p:spPr>
        <p:txBody>
          <a:bodyPr>
            <a:normAutofit/>
          </a:bodyPr>
          <a:lstStyle/>
          <a:p>
            <a:pPr>
              <a:lnSpc>
                <a:spcPct val="150000"/>
              </a:lnSpc>
            </a:pPr>
            <a:r>
              <a:rPr lang="en-US" altLang="ko-KR" smtClean="0"/>
              <a:t>Preserve or restore free leaflet motion</a:t>
            </a:r>
          </a:p>
          <a:p>
            <a:pPr>
              <a:lnSpc>
                <a:spcPct val="150000"/>
              </a:lnSpc>
            </a:pPr>
            <a:r>
              <a:rPr lang="en-US" altLang="ko-KR" smtClean="0"/>
              <a:t>Create large surface of coaptation</a:t>
            </a:r>
          </a:p>
          <a:p>
            <a:pPr>
              <a:lnSpc>
                <a:spcPct val="150000"/>
              </a:lnSpc>
            </a:pPr>
            <a:r>
              <a:rPr lang="en-US" altLang="ko-KR" smtClean="0"/>
              <a:t>Remodel the annulus</a:t>
            </a:r>
          </a:p>
          <a:p>
            <a:pPr>
              <a:lnSpc>
                <a:spcPct val="150000"/>
              </a:lnSpc>
            </a:pPr>
            <a:endParaRPr lang="en-US" altLang="ko-KR" smtClean="0"/>
          </a:p>
          <a:p>
            <a:pPr>
              <a:lnSpc>
                <a:spcPct val="150000"/>
              </a:lnSpc>
              <a:buFont typeface="Wingdings" pitchFamily="2" charset="2"/>
              <a:buChar char="v"/>
            </a:pPr>
            <a:r>
              <a:rPr lang="en-US" altLang="ko-KR" smtClean="0"/>
              <a:t>A. Carpentier. JTCS 1983;86(3):323-37</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smtClean="0"/>
              <a:t>Reconstructive Valve Surgery Results</a:t>
            </a:r>
            <a:endParaRPr lang="ko-KR" altLang="en-US" sz="3200" dirty="0"/>
          </a:p>
        </p:txBody>
      </p:sp>
      <p:sp>
        <p:nvSpPr>
          <p:cNvPr id="3" name="내용 개체 틀 2"/>
          <p:cNvSpPr>
            <a:spLocks noGrp="1"/>
          </p:cNvSpPr>
          <p:nvPr>
            <p:ph idx="1"/>
          </p:nvPr>
        </p:nvSpPr>
        <p:spPr/>
        <p:txBody>
          <a:bodyPr>
            <a:normAutofit lnSpcReduction="10000"/>
          </a:bodyPr>
          <a:lstStyle/>
          <a:p>
            <a:pPr>
              <a:lnSpc>
                <a:spcPct val="150000"/>
              </a:lnSpc>
            </a:pPr>
            <a:r>
              <a:rPr lang="en-US" altLang="ko-KR" smtClean="0"/>
              <a:t>Freedom from reoperation : </a:t>
            </a:r>
          </a:p>
          <a:p>
            <a:pPr lvl="1">
              <a:lnSpc>
                <a:spcPct val="150000"/>
              </a:lnSpc>
            </a:pPr>
            <a:r>
              <a:rPr lang="en-US" altLang="ko-KR" smtClean="0"/>
              <a:t>Degenerative valve ds : 93% at 25 years(LR:0.5%/pt/yr)</a:t>
            </a:r>
          </a:p>
          <a:p>
            <a:pPr lvl="1">
              <a:lnSpc>
                <a:spcPct val="150000"/>
              </a:lnSpc>
            </a:pPr>
            <a:r>
              <a:rPr lang="en-US" altLang="ko-KR" smtClean="0"/>
              <a:t>Ischemic valve ds : 75% at 10 years</a:t>
            </a:r>
          </a:p>
          <a:p>
            <a:pPr lvl="1">
              <a:lnSpc>
                <a:spcPct val="150000"/>
              </a:lnSpc>
            </a:pPr>
            <a:r>
              <a:rPr lang="en-US" altLang="ko-KR" smtClean="0"/>
              <a:t>Rheumatic valve ds : 50% at 25 years(LR:2.1%/pt/yr)</a:t>
            </a:r>
          </a:p>
          <a:p>
            <a:pPr>
              <a:lnSpc>
                <a:spcPct val="150000"/>
              </a:lnSpc>
            </a:pPr>
            <a:r>
              <a:rPr lang="en-US" altLang="ko-KR" smtClean="0"/>
              <a:t>Freedom from hemorrhage and TE</a:t>
            </a:r>
          </a:p>
          <a:p>
            <a:pPr lvl="1">
              <a:lnSpc>
                <a:spcPct val="150000"/>
              </a:lnSpc>
            </a:pPr>
            <a:r>
              <a:rPr lang="en-US" altLang="ko-KR" smtClean="0"/>
              <a:t>Hemorrhage: 98% freedom at 15 years</a:t>
            </a:r>
          </a:p>
          <a:p>
            <a:pPr lvl="1">
              <a:lnSpc>
                <a:spcPct val="150000"/>
              </a:lnSpc>
            </a:pPr>
            <a:r>
              <a:rPr lang="en-US" altLang="ko-KR" smtClean="0"/>
              <a:t>Thromboembolism : 94% freedom at 15 years</a:t>
            </a:r>
          </a:p>
          <a:p>
            <a:pPr>
              <a:lnSpc>
                <a:spcPct val="150000"/>
              </a:lnSpc>
              <a:buFont typeface="Wingdings" pitchFamily="2" charset="2"/>
              <a:buChar char="v"/>
            </a:pPr>
            <a:endParaRPr lang="en-US" altLang="ko-KR" smtClean="0"/>
          </a:p>
          <a:p>
            <a:pPr>
              <a:lnSpc>
                <a:spcPct val="150000"/>
              </a:lnSpc>
              <a:buFont typeface="Wingdings" pitchFamily="2" charset="2"/>
              <a:buChar char="v"/>
            </a:pPr>
            <a:r>
              <a:rPr lang="en-US" altLang="ko-KR" smtClean="0"/>
              <a:t>Braunberger. Circulation 2001 </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188640"/>
            <a:ext cx="8748464" cy="914400"/>
          </a:xfrm>
        </p:spPr>
        <p:txBody>
          <a:bodyPr/>
          <a:lstStyle/>
          <a:p>
            <a:r>
              <a:rPr lang="en-US" altLang="ko-KR" sz="3200" smtClean="0"/>
              <a:t>Valve Reconstruction Made Simple</a:t>
            </a:r>
            <a:endParaRPr lang="ko-KR" altLang="en-US" sz="3200" dirty="0"/>
          </a:p>
        </p:txBody>
      </p:sp>
      <p:sp>
        <p:nvSpPr>
          <p:cNvPr id="3" name="내용 개체 틀 2"/>
          <p:cNvSpPr>
            <a:spLocks noGrp="1"/>
          </p:cNvSpPr>
          <p:nvPr>
            <p:ph idx="1"/>
          </p:nvPr>
        </p:nvSpPr>
        <p:spPr/>
        <p:txBody>
          <a:bodyPr>
            <a:normAutofit/>
          </a:bodyPr>
          <a:lstStyle/>
          <a:p>
            <a:pPr>
              <a:lnSpc>
                <a:spcPct val="150000"/>
              </a:lnSpc>
            </a:pPr>
            <a:r>
              <a:rPr lang="en-US" altLang="ko-KR" smtClean="0"/>
              <a:t>Proceed to comprehensive valve analysis</a:t>
            </a:r>
          </a:p>
          <a:p>
            <a:pPr>
              <a:lnSpc>
                <a:spcPct val="150000"/>
              </a:lnSpc>
            </a:pPr>
            <a:r>
              <a:rPr lang="en-US" altLang="ko-KR" smtClean="0"/>
              <a:t>Valve analysis – Pathological Triad</a:t>
            </a:r>
          </a:p>
          <a:p>
            <a:pPr lvl="1">
              <a:lnSpc>
                <a:spcPct val="150000"/>
              </a:lnSpc>
            </a:pPr>
            <a:r>
              <a:rPr lang="en-US" altLang="ko-KR" smtClean="0"/>
              <a:t>Etiology :         Cause of disease</a:t>
            </a:r>
          </a:p>
          <a:p>
            <a:pPr lvl="1">
              <a:lnSpc>
                <a:spcPct val="150000"/>
              </a:lnSpc>
            </a:pPr>
            <a:r>
              <a:rPr lang="en-US" altLang="ko-KR" smtClean="0"/>
              <a:t>Lesions  :        Resulting from the disease</a:t>
            </a:r>
          </a:p>
          <a:p>
            <a:pPr lvl="1">
              <a:lnSpc>
                <a:spcPct val="150000"/>
              </a:lnSpc>
            </a:pPr>
            <a:r>
              <a:rPr lang="en-US" altLang="ko-KR" smtClean="0"/>
              <a:t>Dysfunction  : Resulting from the lesions</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0011"/>
          <p:cNvPicPr>
            <a:picLocks noChangeAspect="1" noChangeArrowheads="1"/>
          </p:cNvPicPr>
          <p:nvPr/>
        </p:nvPicPr>
        <p:blipFill>
          <a:blip r:embed="rId3" cstate="email"/>
          <a:srcRect/>
          <a:stretch>
            <a:fillRect/>
          </a:stretch>
        </p:blipFill>
        <p:spPr bwMode="auto">
          <a:xfrm>
            <a:off x="4283968" y="0"/>
            <a:ext cx="4860032" cy="3645024"/>
          </a:xfrm>
          <a:prstGeom prst="rect">
            <a:avLst/>
          </a:prstGeom>
          <a:noFill/>
        </p:spPr>
      </p:pic>
      <p:sp>
        <p:nvSpPr>
          <p:cNvPr id="2" name="제목 1"/>
          <p:cNvSpPr>
            <a:spLocks noGrp="1"/>
          </p:cNvSpPr>
          <p:nvPr>
            <p:ph type="title"/>
          </p:nvPr>
        </p:nvSpPr>
        <p:spPr/>
        <p:txBody>
          <a:bodyPr/>
          <a:lstStyle/>
          <a:p>
            <a:r>
              <a:rPr lang="en-US" altLang="ko-KR" dirty="0" smtClean="0"/>
              <a:t>Etiology of MR</a:t>
            </a:r>
            <a:endParaRPr lang="ko-KR" altLang="en-US" dirty="0"/>
          </a:p>
        </p:txBody>
      </p:sp>
      <p:sp>
        <p:nvSpPr>
          <p:cNvPr id="3" name="내용 개체 틀 2"/>
          <p:cNvSpPr>
            <a:spLocks noGrp="1"/>
          </p:cNvSpPr>
          <p:nvPr>
            <p:ph idx="1"/>
          </p:nvPr>
        </p:nvSpPr>
        <p:spPr>
          <a:xfrm>
            <a:off x="179512" y="1268760"/>
            <a:ext cx="8496944" cy="5040560"/>
          </a:xfrm>
        </p:spPr>
        <p:txBody>
          <a:bodyPr>
            <a:normAutofit fontScale="92500" lnSpcReduction="20000"/>
          </a:bodyPr>
          <a:lstStyle/>
          <a:p>
            <a:pPr>
              <a:lnSpc>
                <a:spcPct val="150000"/>
              </a:lnSpc>
            </a:pPr>
            <a:r>
              <a:rPr lang="en-US" altLang="ko-KR" smtClean="0"/>
              <a:t>Primary MR:</a:t>
            </a:r>
            <a:endParaRPr lang="en-US" altLang="ko-KR" dirty="0" smtClean="0"/>
          </a:p>
          <a:p>
            <a:pPr lvl="1">
              <a:lnSpc>
                <a:spcPct val="150000"/>
              </a:lnSpc>
            </a:pPr>
            <a:r>
              <a:rPr lang="en-US" altLang="ko-KR" dirty="0" smtClean="0"/>
              <a:t>Degenerative</a:t>
            </a:r>
          </a:p>
          <a:p>
            <a:pPr lvl="2">
              <a:lnSpc>
                <a:spcPct val="150000"/>
              </a:lnSpc>
            </a:pPr>
            <a:r>
              <a:rPr lang="en-US" altLang="ko-KR" smtClean="0"/>
              <a:t>Fibroelastic deficiency(FED)</a:t>
            </a:r>
          </a:p>
          <a:p>
            <a:pPr lvl="2">
              <a:lnSpc>
                <a:spcPct val="150000"/>
              </a:lnSpc>
            </a:pPr>
            <a:r>
              <a:rPr lang="en-US" altLang="ko-KR" smtClean="0"/>
              <a:t>Barlow ds(billowing valve)</a:t>
            </a:r>
            <a:endParaRPr lang="en-US" altLang="ko-KR" dirty="0" smtClean="0"/>
          </a:p>
          <a:p>
            <a:pPr lvl="2">
              <a:lnSpc>
                <a:spcPct val="150000"/>
              </a:lnSpc>
            </a:pPr>
            <a:r>
              <a:rPr lang="en-US" altLang="ko-KR" smtClean="0"/>
              <a:t>Marfan</a:t>
            </a:r>
            <a:endParaRPr lang="en-US" altLang="ko-KR" dirty="0" smtClean="0"/>
          </a:p>
          <a:p>
            <a:pPr lvl="1">
              <a:lnSpc>
                <a:spcPct val="150000"/>
              </a:lnSpc>
            </a:pPr>
            <a:r>
              <a:rPr lang="en-US" altLang="ko-KR" dirty="0" smtClean="0"/>
              <a:t>Endocarditis</a:t>
            </a:r>
          </a:p>
          <a:p>
            <a:pPr lvl="1">
              <a:lnSpc>
                <a:spcPct val="150000"/>
              </a:lnSpc>
            </a:pPr>
            <a:r>
              <a:rPr lang="en-US" altLang="ko-KR" dirty="0" smtClean="0"/>
              <a:t>Rheumatic</a:t>
            </a:r>
          </a:p>
          <a:p>
            <a:pPr lvl="1">
              <a:lnSpc>
                <a:spcPct val="150000"/>
              </a:lnSpc>
            </a:pPr>
            <a:r>
              <a:rPr lang="en-US" altLang="ko-KR" smtClean="0"/>
              <a:t>Calcified valve</a:t>
            </a:r>
            <a:endParaRPr lang="en-US" altLang="ko-KR" dirty="0" smtClean="0"/>
          </a:p>
          <a:p>
            <a:pPr>
              <a:lnSpc>
                <a:spcPct val="150000"/>
              </a:lnSpc>
            </a:pPr>
            <a:r>
              <a:rPr lang="en-US" altLang="ko-KR" dirty="0" smtClean="0"/>
              <a:t>Secondary MR : problem of LV</a:t>
            </a:r>
          </a:p>
          <a:p>
            <a:pPr lvl="1">
              <a:lnSpc>
                <a:spcPct val="150000"/>
              </a:lnSpc>
            </a:pPr>
            <a:r>
              <a:rPr lang="en-US" altLang="ko-KR" dirty="0" smtClean="0"/>
              <a:t>Ischemic</a:t>
            </a:r>
          </a:p>
          <a:p>
            <a:pPr lvl="1">
              <a:lnSpc>
                <a:spcPct val="150000"/>
              </a:lnSpc>
            </a:pPr>
            <a:r>
              <a:rPr lang="en-US" altLang="ko-KR" dirty="0" smtClean="0"/>
              <a:t>DCMP</a:t>
            </a:r>
            <a:endParaRPr lang="ko-KR" altLang="en-US" dirty="0"/>
          </a:p>
        </p:txBody>
      </p:sp>
      <p:pic>
        <p:nvPicPr>
          <p:cNvPr id="5" name="Picture 4" descr="DSC00015"/>
          <p:cNvPicPr>
            <a:picLocks noChangeAspect="1" noChangeArrowheads="1"/>
          </p:cNvPicPr>
          <p:nvPr/>
        </p:nvPicPr>
        <p:blipFill>
          <a:blip r:embed="rId4" cstate="email"/>
          <a:srcRect/>
          <a:stretch>
            <a:fillRect/>
          </a:stretch>
        </p:blipFill>
        <p:spPr bwMode="auto">
          <a:xfrm>
            <a:off x="4764020" y="3573016"/>
            <a:ext cx="4379979" cy="3284984"/>
          </a:xfrm>
          <a:prstGeom prst="rect">
            <a:avLst/>
          </a:prstGeom>
          <a:noFill/>
        </p:spPr>
      </p:pic>
    </p:spTree>
    <p:extLst>
      <p:ext uri="{BB962C8B-B14F-4D97-AF65-F5344CB8AC3E}">
        <p14:creationId xmlns="" xmlns:p14="http://schemas.microsoft.com/office/powerpoint/2010/main" val="1741230718"/>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DSC00011"/>
          <p:cNvPicPr>
            <a:picLocks noChangeAspect="1" noChangeArrowheads="1"/>
          </p:cNvPicPr>
          <p:nvPr/>
        </p:nvPicPr>
        <p:blipFill>
          <a:blip r:embed="rId3" cstate="email"/>
          <a:srcRect/>
          <a:stretch>
            <a:fillRect/>
          </a:stretch>
        </p:blipFill>
        <p:spPr bwMode="auto">
          <a:xfrm>
            <a:off x="4248472" y="0"/>
            <a:ext cx="4860032" cy="3645024"/>
          </a:xfrm>
          <a:prstGeom prst="rect">
            <a:avLst/>
          </a:prstGeom>
          <a:noFill/>
        </p:spPr>
      </p:pic>
      <p:sp>
        <p:nvSpPr>
          <p:cNvPr id="3" name="내용 개체 틀 2"/>
          <p:cNvSpPr>
            <a:spLocks noGrp="1"/>
          </p:cNvSpPr>
          <p:nvPr>
            <p:ph idx="1"/>
          </p:nvPr>
        </p:nvSpPr>
        <p:spPr>
          <a:xfrm>
            <a:off x="179512" y="3573016"/>
            <a:ext cx="3672408" cy="2448272"/>
          </a:xfrm>
        </p:spPr>
        <p:txBody>
          <a:bodyPr>
            <a:normAutofit fontScale="62500" lnSpcReduction="20000"/>
          </a:bodyPr>
          <a:lstStyle/>
          <a:p>
            <a:pPr>
              <a:lnSpc>
                <a:spcPct val="150000"/>
              </a:lnSpc>
            </a:pPr>
            <a:r>
              <a:rPr lang="en-US" altLang="ko-KR" smtClean="0"/>
              <a:t>Age &lt; 60 yrs</a:t>
            </a:r>
          </a:p>
          <a:p>
            <a:pPr>
              <a:lnSpc>
                <a:spcPct val="150000"/>
              </a:lnSpc>
            </a:pPr>
            <a:r>
              <a:rPr lang="en-US" altLang="ko-KR" smtClean="0"/>
              <a:t>Long  history of murmur &gt; 5 yrs</a:t>
            </a:r>
          </a:p>
          <a:p>
            <a:pPr>
              <a:lnSpc>
                <a:spcPct val="150000"/>
              </a:lnSpc>
            </a:pPr>
            <a:r>
              <a:rPr lang="en-US" altLang="ko-KR" smtClean="0"/>
              <a:t>Excess of tissue</a:t>
            </a:r>
          </a:p>
          <a:p>
            <a:pPr>
              <a:lnSpc>
                <a:spcPct val="150000"/>
              </a:lnSpc>
            </a:pPr>
            <a:r>
              <a:rPr lang="en-US" altLang="ko-KR" smtClean="0"/>
              <a:t>Billowing valve</a:t>
            </a:r>
          </a:p>
          <a:p>
            <a:pPr>
              <a:lnSpc>
                <a:spcPct val="150000"/>
              </a:lnSpc>
            </a:pPr>
            <a:r>
              <a:rPr lang="en-US" altLang="ko-KR" smtClean="0"/>
              <a:t>Myxoid degeneration</a:t>
            </a:r>
          </a:p>
          <a:p>
            <a:pPr>
              <a:lnSpc>
                <a:spcPct val="150000"/>
              </a:lnSpc>
            </a:pPr>
            <a:r>
              <a:rPr lang="en-US" altLang="ko-KR" smtClean="0"/>
              <a:t>Barlow 1965</a:t>
            </a:r>
            <a:endParaRPr lang="en-US" altLang="ko-KR" dirty="0" smtClean="0"/>
          </a:p>
        </p:txBody>
      </p:sp>
      <p:pic>
        <p:nvPicPr>
          <p:cNvPr id="5" name="Picture 4" descr="DSC00015"/>
          <p:cNvPicPr>
            <a:picLocks noChangeAspect="1" noChangeArrowheads="1"/>
          </p:cNvPicPr>
          <p:nvPr/>
        </p:nvPicPr>
        <p:blipFill>
          <a:blip r:embed="rId4" cstate="email"/>
          <a:srcRect/>
          <a:stretch>
            <a:fillRect/>
          </a:stretch>
        </p:blipFill>
        <p:spPr bwMode="auto">
          <a:xfrm>
            <a:off x="179512" y="0"/>
            <a:ext cx="4379979" cy="3284984"/>
          </a:xfrm>
          <a:prstGeom prst="rect">
            <a:avLst/>
          </a:prstGeom>
          <a:noFill/>
        </p:spPr>
      </p:pic>
      <p:sp>
        <p:nvSpPr>
          <p:cNvPr id="7" name="내용 개체 틀 2"/>
          <p:cNvSpPr txBox="1">
            <a:spLocks/>
          </p:cNvSpPr>
          <p:nvPr/>
        </p:nvSpPr>
        <p:spPr>
          <a:xfrm>
            <a:off x="4572000" y="3501008"/>
            <a:ext cx="3672408" cy="2592288"/>
          </a:xfrm>
          <a:prstGeom prst="rect">
            <a:avLst/>
          </a:prstGeom>
        </p:spPr>
        <p:txBody>
          <a:bodyPr vert="horz">
            <a:normAutofit fontScale="70000" lnSpcReduction="20000"/>
          </a:bodyPr>
          <a:lstStyle/>
          <a:p>
            <a:pPr marL="411480" marR="0" lvl="0" indent="-342900" algn="l" defTabSz="914400" rtl="0" eaLnBrk="1" fontAlgn="auto" latinLnBrk="1" hangingPunct="1">
              <a:lnSpc>
                <a:spcPct val="150000"/>
              </a:lnSpc>
              <a:spcBef>
                <a:spcPts val="700"/>
              </a:spcBef>
              <a:spcAft>
                <a:spcPts val="0"/>
              </a:spcAft>
              <a:buClr>
                <a:schemeClr val="accent2">
                  <a:lumMod val="75000"/>
                </a:schemeClr>
              </a:buClr>
              <a:buSzPct val="85000"/>
              <a:buFont typeface="Wingdings 2" pitchFamily="18" charset="2"/>
              <a:buChar char=""/>
              <a:tabLst/>
              <a:defRPr/>
            </a:pPr>
            <a:r>
              <a:rPr kumimoji="1" lang="en-US" altLang="ko-KR" sz="2400" b="0" i="0" u="none" strike="noStrike" kern="1200" cap="none" spc="0" normalizeH="0" baseline="0" noProof="0" smtClean="0">
                <a:ln>
                  <a:noFill/>
                </a:ln>
                <a:solidFill>
                  <a:schemeClr val="tx1"/>
                </a:solidFill>
                <a:effectLst/>
                <a:uLnTx/>
                <a:uFillTx/>
                <a:latin typeface="Franklin Gothic Medium" pitchFamily="34" charset="0"/>
                <a:ea typeface="+mn-ea"/>
                <a:cs typeface="+mn-cs"/>
              </a:rPr>
              <a:t>Age &gt; 60 yrs</a:t>
            </a:r>
          </a:p>
          <a:p>
            <a:pPr marL="411480" marR="0" lvl="0" indent="-342900" algn="l" defTabSz="914400" rtl="0" eaLnBrk="1" fontAlgn="auto" latinLnBrk="1" hangingPunct="1">
              <a:lnSpc>
                <a:spcPct val="150000"/>
              </a:lnSpc>
              <a:spcBef>
                <a:spcPts val="700"/>
              </a:spcBef>
              <a:spcAft>
                <a:spcPts val="0"/>
              </a:spcAft>
              <a:buClr>
                <a:schemeClr val="accent2">
                  <a:lumMod val="75000"/>
                </a:schemeClr>
              </a:buClr>
              <a:buSzPct val="85000"/>
              <a:buFont typeface="Wingdings 2" pitchFamily="18" charset="2"/>
              <a:buChar char=""/>
              <a:tabLst/>
              <a:defRPr/>
            </a:pPr>
            <a:r>
              <a:rPr kumimoji="1" lang="en-US" altLang="ko-KR" sz="2400" b="0" i="0" u="none" strike="noStrike" kern="1200" cap="none" spc="0" normalizeH="0" baseline="0" noProof="0" smtClean="0">
                <a:ln>
                  <a:noFill/>
                </a:ln>
                <a:solidFill>
                  <a:schemeClr val="tx1"/>
                </a:solidFill>
                <a:effectLst/>
                <a:uLnTx/>
                <a:uFillTx/>
                <a:latin typeface="Franklin Gothic Medium" pitchFamily="34" charset="0"/>
                <a:ea typeface="+mn-ea"/>
                <a:cs typeface="+mn-cs"/>
              </a:rPr>
              <a:t>Brief history of murmur (few yrs)</a:t>
            </a:r>
          </a:p>
          <a:p>
            <a:pPr marL="411480" marR="0" lvl="0" indent="-342900" algn="l" defTabSz="914400" rtl="0" eaLnBrk="1" fontAlgn="auto" latinLnBrk="1" hangingPunct="1">
              <a:lnSpc>
                <a:spcPct val="150000"/>
              </a:lnSpc>
              <a:spcBef>
                <a:spcPts val="700"/>
              </a:spcBef>
              <a:spcAft>
                <a:spcPts val="0"/>
              </a:spcAft>
              <a:buClr>
                <a:schemeClr val="accent2">
                  <a:lumMod val="75000"/>
                </a:schemeClr>
              </a:buClr>
              <a:buSzPct val="85000"/>
              <a:buFont typeface="Wingdings 2" pitchFamily="18" charset="2"/>
              <a:buChar char=""/>
              <a:tabLst/>
              <a:defRPr/>
            </a:pPr>
            <a:r>
              <a:rPr kumimoji="1" lang="en-US" altLang="ko-KR" sz="2400" smtClean="0">
                <a:latin typeface="Franklin Gothic Medium" pitchFamily="34" charset="0"/>
              </a:rPr>
              <a:t>No exccess of </a:t>
            </a:r>
            <a:r>
              <a:rPr kumimoji="1" lang="en-US" altLang="ko-KR" sz="2400" b="0" i="0" u="none" strike="noStrike" kern="1200" cap="none" spc="0" normalizeH="0" baseline="0" noProof="0" smtClean="0">
                <a:ln>
                  <a:noFill/>
                </a:ln>
                <a:solidFill>
                  <a:schemeClr val="tx1"/>
                </a:solidFill>
                <a:effectLst/>
                <a:uLnTx/>
                <a:uFillTx/>
                <a:latin typeface="Franklin Gothic Medium" pitchFamily="34" charset="0"/>
                <a:ea typeface="+mn-ea"/>
                <a:cs typeface="+mn-cs"/>
              </a:rPr>
              <a:t>tissue</a:t>
            </a:r>
          </a:p>
          <a:p>
            <a:pPr marL="411480" marR="0" lvl="0" indent="-342900" algn="l" defTabSz="914400" rtl="0" eaLnBrk="1" fontAlgn="auto" latinLnBrk="1" hangingPunct="1">
              <a:lnSpc>
                <a:spcPct val="150000"/>
              </a:lnSpc>
              <a:spcBef>
                <a:spcPts val="700"/>
              </a:spcBef>
              <a:spcAft>
                <a:spcPts val="0"/>
              </a:spcAft>
              <a:buClr>
                <a:schemeClr val="accent2">
                  <a:lumMod val="75000"/>
                </a:schemeClr>
              </a:buClr>
              <a:buSzPct val="85000"/>
              <a:buFont typeface="Wingdings 2" pitchFamily="18" charset="2"/>
              <a:buChar char=""/>
              <a:tabLst/>
              <a:defRPr/>
            </a:pPr>
            <a:r>
              <a:rPr kumimoji="1" lang="en-US" altLang="ko-KR" sz="2400" b="0" i="0" u="none" strike="noStrike" kern="1200" cap="none" spc="0" normalizeH="0" baseline="0" noProof="0" smtClean="0">
                <a:ln>
                  <a:noFill/>
                </a:ln>
                <a:solidFill>
                  <a:schemeClr val="tx1"/>
                </a:solidFill>
                <a:effectLst/>
                <a:uLnTx/>
                <a:uFillTx/>
                <a:latin typeface="Franklin Gothic Medium" pitchFamily="34" charset="0"/>
                <a:ea typeface="+mn-ea"/>
                <a:cs typeface="+mn-cs"/>
              </a:rPr>
              <a:t>No billowing</a:t>
            </a:r>
          </a:p>
          <a:p>
            <a:pPr marL="411480" marR="0" lvl="0" indent="-342900" algn="l" defTabSz="914400" rtl="0" eaLnBrk="1" fontAlgn="auto" latinLnBrk="1" hangingPunct="1">
              <a:lnSpc>
                <a:spcPct val="150000"/>
              </a:lnSpc>
              <a:spcBef>
                <a:spcPts val="700"/>
              </a:spcBef>
              <a:spcAft>
                <a:spcPts val="0"/>
              </a:spcAft>
              <a:buClr>
                <a:schemeClr val="accent2">
                  <a:lumMod val="75000"/>
                </a:schemeClr>
              </a:buClr>
              <a:buSzPct val="85000"/>
              <a:buFont typeface="Wingdings 2" pitchFamily="18" charset="2"/>
              <a:buChar char=""/>
              <a:tabLst/>
              <a:defRPr/>
            </a:pPr>
            <a:r>
              <a:rPr kumimoji="1" lang="en-US" altLang="ko-KR" sz="2400" b="0" i="0" u="none" strike="noStrike" kern="1200" cap="none" spc="0" normalizeH="0" baseline="0" noProof="0" smtClean="0">
                <a:ln>
                  <a:noFill/>
                </a:ln>
                <a:solidFill>
                  <a:schemeClr val="tx1"/>
                </a:solidFill>
                <a:effectLst/>
                <a:uLnTx/>
                <a:uFillTx/>
                <a:latin typeface="Franklin Gothic Medium" pitchFamily="34" charset="0"/>
                <a:ea typeface="+mn-ea"/>
                <a:cs typeface="+mn-cs"/>
              </a:rPr>
              <a:t>Collagen, elastin degeneration</a:t>
            </a:r>
          </a:p>
          <a:p>
            <a:pPr marL="411480" marR="0" lvl="0" indent="-342900" algn="l" defTabSz="914400" rtl="0" eaLnBrk="1" fontAlgn="auto" latinLnBrk="1" hangingPunct="1">
              <a:lnSpc>
                <a:spcPct val="150000"/>
              </a:lnSpc>
              <a:spcBef>
                <a:spcPts val="700"/>
              </a:spcBef>
              <a:spcAft>
                <a:spcPts val="0"/>
              </a:spcAft>
              <a:buClr>
                <a:schemeClr val="accent2">
                  <a:lumMod val="75000"/>
                </a:schemeClr>
              </a:buClr>
              <a:buSzPct val="85000"/>
              <a:buFont typeface="Wingdings 2" pitchFamily="18" charset="2"/>
              <a:buChar char=""/>
              <a:tabLst/>
              <a:defRPr/>
            </a:pPr>
            <a:r>
              <a:rPr kumimoji="1" lang="en-US" altLang="ko-KR" sz="2400" b="0" i="0" u="none" strike="noStrike" kern="1200" cap="none" spc="0" normalizeH="0" baseline="0" noProof="0" smtClean="0">
                <a:ln>
                  <a:noFill/>
                </a:ln>
                <a:solidFill>
                  <a:schemeClr val="tx1"/>
                </a:solidFill>
                <a:effectLst/>
                <a:uLnTx/>
                <a:uFillTx/>
                <a:latin typeface="Franklin Gothic Medium" pitchFamily="34" charset="0"/>
                <a:ea typeface="+mn-ea"/>
                <a:cs typeface="+mn-cs"/>
              </a:rPr>
              <a:t>Carpentier 1974</a:t>
            </a:r>
            <a:endParaRPr kumimoji="1" lang="en-US" altLang="ko-KR" sz="2400" b="0" i="0" u="none" strike="noStrike" kern="1200" cap="none" spc="0" normalizeH="0" baseline="0" noProof="0" dirty="0" smtClean="0">
              <a:ln>
                <a:noFill/>
              </a:ln>
              <a:solidFill>
                <a:schemeClr val="tx1"/>
              </a:solidFill>
              <a:effectLst/>
              <a:uLnTx/>
              <a:uFillTx/>
              <a:latin typeface="Franklin Gothic Medium" pitchFamily="34" charset="0"/>
              <a:ea typeface="+mn-ea"/>
              <a:cs typeface="+mn-cs"/>
            </a:endParaRPr>
          </a:p>
        </p:txBody>
      </p:sp>
      <p:sp>
        <p:nvSpPr>
          <p:cNvPr id="8" name="TextBox 7"/>
          <p:cNvSpPr txBox="1"/>
          <p:nvPr/>
        </p:nvSpPr>
        <p:spPr>
          <a:xfrm>
            <a:off x="2915816" y="6165304"/>
            <a:ext cx="5184576" cy="369332"/>
          </a:xfrm>
          <a:prstGeom prst="rect">
            <a:avLst/>
          </a:prstGeom>
          <a:noFill/>
        </p:spPr>
        <p:txBody>
          <a:bodyPr wrap="square" rtlCol="0">
            <a:spAutoFit/>
          </a:bodyPr>
          <a:lstStyle/>
          <a:p>
            <a:r>
              <a:rPr lang="en-US" altLang="ko-KR" smtClean="0"/>
              <a:t>JTCS 1980;79(3):338-48</a:t>
            </a:r>
            <a:endParaRPr lang="ko-KR" altLang="en-US"/>
          </a:p>
        </p:txBody>
      </p:sp>
    </p:spTree>
    <p:extLst>
      <p:ext uri="{BB962C8B-B14F-4D97-AF65-F5344CB8AC3E}">
        <p14:creationId xmlns="" xmlns:p14="http://schemas.microsoft.com/office/powerpoint/2010/main" val="174123071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457200" y="274638"/>
            <a:ext cx="8229600" cy="1143000"/>
          </a:xfrm>
          <a:noFill/>
          <a:ln w="9525"/>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40" tIns="45720" rIns="91440" bIns="45720" rtlCol="0">
            <a:norm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1" fontAlgn="auto" latinLnBrk="1" hangingPunct="1">
              <a:spcAft>
                <a:spcPts val="0"/>
              </a:spcAft>
              <a:defRPr/>
            </a:pPr>
            <a:r>
              <a:rPr lang="en-US" altLang="ko-KR" b="0">
                <a:ln>
                  <a:solidFill>
                    <a:schemeClr val="accent1">
                      <a:lumMod val="60000"/>
                      <a:lumOff val="40000"/>
                    </a:schemeClr>
                  </a:solidFill>
                </a:ln>
                <a:solidFill>
                  <a:srgbClr val="FFFF00"/>
                </a:solidFill>
              </a:rPr>
              <a:t>Natural </a:t>
            </a:r>
            <a:r>
              <a:rPr lang="en-US" altLang="ko-KR" b="0" smtClean="0">
                <a:ln>
                  <a:solidFill>
                    <a:schemeClr val="accent1">
                      <a:lumMod val="60000"/>
                      <a:lumOff val="40000"/>
                    </a:schemeClr>
                  </a:solidFill>
                </a:ln>
                <a:solidFill>
                  <a:srgbClr val="FFFF00"/>
                </a:solidFill>
              </a:rPr>
              <a:t>Course </a:t>
            </a:r>
            <a:r>
              <a:rPr lang="en-US" altLang="ko-KR" b="0">
                <a:ln>
                  <a:solidFill>
                    <a:schemeClr val="accent1">
                      <a:lumMod val="60000"/>
                      <a:lumOff val="40000"/>
                    </a:schemeClr>
                  </a:solidFill>
                </a:ln>
                <a:solidFill>
                  <a:srgbClr val="FFFF00"/>
                </a:solidFill>
              </a:rPr>
              <a:t>of </a:t>
            </a:r>
            <a:r>
              <a:rPr lang="en-US" altLang="ko-KR" b="0" smtClean="0">
                <a:ln>
                  <a:solidFill>
                    <a:schemeClr val="accent1">
                      <a:lumMod val="60000"/>
                      <a:lumOff val="40000"/>
                    </a:schemeClr>
                  </a:solidFill>
                </a:ln>
                <a:solidFill>
                  <a:srgbClr val="FFFF00"/>
                </a:solidFill>
              </a:rPr>
              <a:t>MR</a:t>
            </a:r>
            <a:endParaRPr lang="ko-KR" altLang="en-US" b="0" dirty="0">
              <a:ln>
                <a:solidFill>
                  <a:schemeClr val="accent1">
                    <a:lumMod val="60000"/>
                    <a:lumOff val="40000"/>
                  </a:schemeClr>
                </a:solidFill>
              </a:ln>
              <a:solidFill>
                <a:srgbClr val="FFFF00"/>
              </a:solidFill>
            </a:endParaRPr>
          </a:p>
        </p:txBody>
      </p:sp>
      <p:sp>
        <p:nvSpPr>
          <p:cNvPr id="3" name="내용 개체 틀 2"/>
          <p:cNvSpPr>
            <a:spLocks noGrp="1"/>
          </p:cNvSpPr>
          <p:nvPr>
            <p:ph idx="4294967295"/>
          </p:nvPr>
        </p:nvSpPr>
        <p:spPr>
          <a:xfrm>
            <a:off x="457200" y="1600200"/>
            <a:ext cx="8229600" cy="5043488"/>
          </a:xfrm>
        </p:spPr>
        <p:txBody>
          <a:bodyPr lIns="91440" tIns="45720" rIns="91440" bIns="45720">
            <a:normAutofit/>
          </a:bodyPr>
          <a:lstStyle/>
          <a:p>
            <a:pPr>
              <a:lnSpc>
                <a:spcPct val="90000"/>
              </a:lnSpc>
            </a:pPr>
            <a:r>
              <a:rPr lang="en-US" altLang="ko-KR" sz="2800" smtClean="0">
                <a:ea typeface="굴림" charset="-127"/>
              </a:rPr>
              <a:t>Annual </a:t>
            </a:r>
            <a:r>
              <a:rPr lang="en-US" altLang="ko-KR" sz="2800">
                <a:ea typeface="굴림" charset="-127"/>
              </a:rPr>
              <a:t>mortality of asymptomatic MR </a:t>
            </a:r>
          </a:p>
          <a:p>
            <a:pPr lvl="1">
              <a:lnSpc>
                <a:spcPct val="90000"/>
              </a:lnSpc>
            </a:pPr>
            <a:r>
              <a:rPr lang="en-US" altLang="ko-KR" sz="2800">
                <a:ea typeface="굴림" charset="-127"/>
              </a:rPr>
              <a:t>6.3%/</a:t>
            </a:r>
            <a:r>
              <a:rPr lang="en-US" altLang="ko-KR" sz="2800" smtClean="0">
                <a:ea typeface="굴림" charset="-127"/>
              </a:rPr>
              <a:t>yr</a:t>
            </a:r>
            <a:endParaRPr lang="en-US" altLang="ko-KR" sz="2800">
              <a:ea typeface="굴림" charset="-127"/>
            </a:endParaRPr>
          </a:p>
          <a:p>
            <a:pPr lvl="1">
              <a:lnSpc>
                <a:spcPct val="90000"/>
              </a:lnSpc>
            </a:pPr>
            <a:r>
              <a:rPr lang="en-US" altLang="ko-KR" sz="2800">
                <a:ea typeface="굴림" charset="-127"/>
              </a:rPr>
              <a:t>After 10yr : 90% died </a:t>
            </a:r>
          </a:p>
          <a:p>
            <a:pPr>
              <a:lnSpc>
                <a:spcPct val="90000"/>
              </a:lnSpc>
            </a:pPr>
            <a:r>
              <a:rPr lang="en-US" altLang="ko-KR" sz="2800">
                <a:ea typeface="굴림" charset="-127"/>
              </a:rPr>
              <a:t>Occult LV </a:t>
            </a:r>
            <a:r>
              <a:rPr lang="en-US" altLang="ko-KR" sz="2800" smtClean="0">
                <a:ea typeface="굴림" charset="-127"/>
              </a:rPr>
              <a:t>dysfn </a:t>
            </a:r>
            <a:r>
              <a:rPr lang="en-US" altLang="ko-KR" sz="2800">
                <a:ea typeface="굴림" charset="-127"/>
              </a:rPr>
              <a:t>frequently predates symptoms in severe MR</a:t>
            </a:r>
          </a:p>
          <a:p>
            <a:pPr>
              <a:lnSpc>
                <a:spcPct val="90000"/>
              </a:lnSpc>
            </a:pPr>
            <a:r>
              <a:rPr lang="en-US" altLang="ko-KR" sz="2800">
                <a:ea typeface="굴림" charset="-127"/>
              </a:rPr>
              <a:t>Medical </a:t>
            </a:r>
            <a:r>
              <a:rPr lang="en-US" altLang="ko-KR" sz="2800" smtClean="0">
                <a:ea typeface="굴림" charset="-127"/>
              </a:rPr>
              <a:t>Tx </a:t>
            </a:r>
            <a:r>
              <a:rPr lang="en-US" altLang="ko-KR" sz="2800">
                <a:ea typeface="굴림" charset="-127"/>
              </a:rPr>
              <a:t>can produce</a:t>
            </a:r>
          </a:p>
          <a:p>
            <a:pPr lvl="1">
              <a:lnSpc>
                <a:spcPct val="90000"/>
              </a:lnSpc>
            </a:pPr>
            <a:r>
              <a:rPr lang="en-US" altLang="ko-KR" sz="2800">
                <a:ea typeface="굴림" charset="-127"/>
              </a:rPr>
              <a:t>Congestive heart failure</a:t>
            </a:r>
          </a:p>
          <a:p>
            <a:pPr lvl="1">
              <a:lnSpc>
                <a:spcPct val="90000"/>
              </a:lnSpc>
            </a:pPr>
            <a:r>
              <a:rPr lang="en-US" altLang="ko-KR" sz="2800">
                <a:ea typeface="굴림" charset="-127"/>
              </a:rPr>
              <a:t>Atrial fibrillation</a:t>
            </a:r>
          </a:p>
          <a:p>
            <a:pPr lvl="1">
              <a:lnSpc>
                <a:spcPct val="90000"/>
              </a:lnSpc>
            </a:pPr>
            <a:r>
              <a:rPr lang="en-US" altLang="ko-KR" sz="2800">
                <a:ea typeface="굴림" charset="-127"/>
              </a:rPr>
              <a:t>Need for surgery </a:t>
            </a:r>
          </a:p>
          <a:p>
            <a:pPr lvl="1">
              <a:lnSpc>
                <a:spcPct val="90000"/>
              </a:lnSpc>
            </a:pPr>
            <a:r>
              <a:rPr lang="en-US" altLang="ko-KR" sz="2800">
                <a:ea typeface="굴림" charset="-127"/>
              </a:rPr>
              <a:t>Death</a:t>
            </a:r>
            <a:endParaRPr lang="ko-KR" altLang="en-US" sz="2800">
              <a:ea typeface="굴림" charset="-127"/>
            </a:endParaRP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Benefits of MV repair over MVR</a:t>
            </a:r>
            <a:endParaRPr lang="ko-KR" altLang="en-US" dirty="0"/>
          </a:p>
        </p:txBody>
      </p:sp>
      <p:sp>
        <p:nvSpPr>
          <p:cNvPr id="3" name="내용 개체 틀 2"/>
          <p:cNvSpPr>
            <a:spLocks noGrp="1"/>
          </p:cNvSpPr>
          <p:nvPr>
            <p:ph idx="1"/>
          </p:nvPr>
        </p:nvSpPr>
        <p:spPr/>
        <p:txBody>
          <a:bodyPr/>
          <a:lstStyle/>
          <a:p>
            <a:pPr>
              <a:lnSpc>
                <a:spcPct val="150000"/>
              </a:lnSpc>
            </a:pPr>
            <a:r>
              <a:rPr lang="en-US" altLang="ko-KR" smtClean="0"/>
              <a:t>Preservation of own valve within heart</a:t>
            </a:r>
          </a:p>
          <a:p>
            <a:pPr>
              <a:lnSpc>
                <a:spcPct val="150000"/>
              </a:lnSpc>
            </a:pPr>
            <a:r>
              <a:rPr lang="en-US" altLang="ko-KR" smtClean="0"/>
              <a:t>No </a:t>
            </a:r>
            <a:r>
              <a:rPr lang="en-US" altLang="ko-KR" dirty="0" smtClean="0"/>
              <a:t>need of anticoagulation</a:t>
            </a:r>
          </a:p>
          <a:p>
            <a:pPr>
              <a:lnSpc>
                <a:spcPct val="150000"/>
              </a:lnSpc>
            </a:pPr>
            <a:r>
              <a:rPr lang="en-US" altLang="ko-KR" dirty="0" smtClean="0"/>
              <a:t>Lower risk of prosthetic infection</a:t>
            </a:r>
          </a:p>
          <a:p>
            <a:pPr>
              <a:lnSpc>
                <a:spcPct val="150000"/>
              </a:lnSpc>
            </a:pPr>
            <a:r>
              <a:rPr lang="en-US" altLang="ko-KR" smtClean="0"/>
              <a:t>Lower </a:t>
            </a:r>
            <a:r>
              <a:rPr lang="en-US" altLang="ko-KR" dirty="0" smtClean="0"/>
              <a:t>risk of LV rupture – a fatal complication </a:t>
            </a:r>
            <a:r>
              <a:rPr lang="en-US" altLang="ko-KR" smtClean="0"/>
              <a:t>of MV replace</a:t>
            </a:r>
            <a:endParaRPr lang="en-US" altLang="ko-KR" dirty="0" smtClean="0"/>
          </a:p>
          <a:p>
            <a:pPr lvl="1">
              <a:lnSpc>
                <a:spcPct val="150000"/>
              </a:lnSpc>
            </a:pPr>
            <a:r>
              <a:rPr lang="en-US" altLang="ko-KR" dirty="0" smtClean="0"/>
              <a:t>Resection of </a:t>
            </a:r>
            <a:r>
              <a:rPr lang="en-US" altLang="ko-KR" dirty="0" err="1" smtClean="0"/>
              <a:t>subvalvular</a:t>
            </a:r>
            <a:r>
              <a:rPr lang="en-US" altLang="ko-KR" dirty="0" smtClean="0"/>
              <a:t> structure during MVR : a risk factor</a:t>
            </a:r>
          </a:p>
          <a:p>
            <a:pPr lvl="2">
              <a:lnSpc>
                <a:spcPct val="150000"/>
              </a:lnSpc>
            </a:pPr>
            <a:r>
              <a:rPr lang="en-US" altLang="ko-KR" i="1" u="sng" dirty="0" smtClean="0">
                <a:latin typeface="Times New Roman" pitchFamily="18" charset="0"/>
                <a:cs typeface="Times New Roman" pitchFamily="18" charset="0"/>
              </a:rPr>
              <a:t>J Heart Valve Dis </a:t>
            </a:r>
            <a:r>
              <a:rPr lang="en-US" altLang="ko-KR" u="sng" dirty="0" smtClean="0">
                <a:latin typeface="Times New Roman" pitchFamily="18" charset="0"/>
                <a:cs typeface="Times New Roman" pitchFamily="18" charset="0"/>
              </a:rPr>
              <a:t>2008;17:42-47</a:t>
            </a:r>
            <a:endParaRPr lang="ko-KR" altLang="en-US" u="sng" dirty="0">
              <a:latin typeface="Times New Roman" pitchFamily="18" charset="0"/>
              <a:cs typeface="Times New Roman" pitchFamily="18" charset="0"/>
            </a:endParaRPr>
          </a:p>
        </p:txBody>
      </p:sp>
    </p:spTree>
    <p:extLst>
      <p:ext uri="{BB962C8B-B14F-4D97-AF65-F5344CB8AC3E}">
        <p14:creationId xmlns="" xmlns:p14="http://schemas.microsoft.com/office/powerpoint/2010/main" val="3336281472"/>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658813" y="374650"/>
            <a:ext cx="7826375" cy="1139825"/>
          </a:xfrm>
        </p:spPr>
        <p:txBody>
          <a:bodyPr/>
          <a:lstStyle/>
          <a:p>
            <a:r>
              <a:rPr lang="en-US" altLang="ko-KR" smtClean="0"/>
              <a:t>Excellent Contribution</a:t>
            </a:r>
            <a:endParaRPr lang="ko-KR" altLang="en-US" dirty="0"/>
          </a:p>
        </p:txBody>
      </p:sp>
      <p:sp>
        <p:nvSpPr>
          <p:cNvPr id="3" name="내용 개체 틀 2"/>
          <p:cNvSpPr>
            <a:spLocks noGrp="1"/>
          </p:cNvSpPr>
          <p:nvPr>
            <p:ph idx="1"/>
          </p:nvPr>
        </p:nvSpPr>
        <p:spPr/>
        <p:txBody>
          <a:bodyPr/>
          <a:lstStyle/>
          <a:p>
            <a:endParaRPr lang="ko-KR" altLang="en-US"/>
          </a:p>
        </p:txBody>
      </p:sp>
      <p:pic>
        <p:nvPicPr>
          <p:cNvPr id="412674" name="Picture 2" descr="C:\Documents and Settings\snuh\My Documents\내 스캔\2009-03 (3월)\스캔0006.jpg"/>
          <p:cNvPicPr>
            <a:picLocks noChangeAspect="1" noChangeArrowheads="1"/>
          </p:cNvPicPr>
          <p:nvPr/>
        </p:nvPicPr>
        <p:blipFill>
          <a:blip r:embed="rId4" cstate="email"/>
          <a:srcRect/>
          <a:stretch>
            <a:fillRect/>
          </a:stretch>
        </p:blipFill>
        <p:spPr bwMode="auto">
          <a:xfrm>
            <a:off x="0" y="1409700"/>
            <a:ext cx="9144000" cy="5448300"/>
          </a:xfrm>
          <a:prstGeom prst="rect">
            <a:avLst/>
          </a:prstGeom>
          <a:noFill/>
        </p:spPr>
      </p:pic>
      <p:pic>
        <p:nvPicPr>
          <p:cNvPr id="5" name="Picture 2"/>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1403648" y="1484784"/>
            <a:ext cx="6408712" cy="4406004"/>
          </a:xfrm>
          <a:prstGeom prst="rect">
            <a:avLst/>
          </a:prstGeom>
          <a:ln>
            <a:noFill/>
          </a:ln>
          <a:effectLst>
            <a:outerShdw blurRad="292100" dist="139700" dir="2700000" algn="tl" rotWithShape="0">
              <a:srgbClr val="333333">
                <a:alpha val="65000"/>
              </a:srgbClr>
            </a:outerShdw>
          </a:effec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For Adequate Repair…</a:t>
            </a:r>
            <a:endParaRPr lang="ko-KR" altLang="en-US"/>
          </a:p>
        </p:txBody>
      </p:sp>
      <p:sp>
        <p:nvSpPr>
          <p:cNvPr id="3" name="내용 개체 틀 2"/>
          <p:cNvSpPr>
            <a:spLocks noGrp="1"/>
          </p:cNvSpPr>
          <p:nvPr>
            <p:ph idx="1"/>
          </p:nvPr>
        </p:nvSpPr>
        <p:spPr/>
        <p:txBody>
          <a:bodyPr/>
          <a:lstStyle/>
          <a:p>
            <a:r>
              <a:rPr lang="en-US" altLang="ko-KR" smtClean="0"/>
              <a:t>Excellent exposure of MV</a:t>
            </a:r>
          </a:p>
          <a:p>
            <a:endParaRPr lang="en-US" altLang="ko-KR" smtClean="0"/>
          </a:p>
          <a:p>
            <a:r>
              <a:rPr lang="en-US" altLang="ko-KR" smtClean="0"/>
              <a:t>Adequate valve analysis</a:t>
            </a:r>
          </a:p>
          <a:p>
            <a:endParaRPr lang="en-US" altLang="ko-KR" smtClean="0"/>
          </a:p>
          <a:p>
            <a:r>
              <a:rPr lang="en-US" altLang="ko-KR" sz="2200" smtClean="0"/>
              <a:t>Repair using reproducible techniques, one lesion-one technique</a:t>
            </a:r>
          </a:p>
          <a:p>
            <a:endParaRPr lang="en-US" altLang="ko-KR" smtClean="0"/>
          </a:p>
          <a:p>
            <a:r>
              <a:rPr lang="en-US" altLang="ko-KR" smtClean="0"/>
              <a:t>Saline test for valve leakage</a:t>
            </a:r>
          </a:p>
          <a:p>
            <a:endParaRPr lang="en-US" altLang="ko-KR" smtClean="0"/>
          </a:p>
          <a:p>
            <a:r>
              <a:rPr lang="en-US" altLang="ko-KR" smtClean="0"/>
              <a:t>TEE confirmation</a:t>
            </a:r>
            <a:endParaRPr lang="ko-KR" altLang="en-US"/>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457200" y="274638"/>
            <a:ext cx="8229600" cy="1143000"/>
          </a:xfrm>
          <a:noFill/>
          <a:ln w="9525"/>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40" tIns="45720" rIns="91440" bIns="45720" rtlCol="0">
            <a:no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1" fontAlgn="auto" latinLnBrk="1" hangingPunct="1">
              <a:spcAft>
                <a:spcPts val="0"/>
              </a:spcAft>
              <a:defRPr/>
            </a:pPr>
            <a:r>
              <a:rPr lang="en-US" altLang="ko-KR" sz="3200" b="0" err="1">
                <a:ln>
                  <a:solidFill>
                    <a:schemeClr val="accent1">
                      <a:lumMod val="60000"/>
                      <a:lumOff val="40000"/>
                    </a:schemeClr>
                  </a:solidFill>
                </a:ln>
                <a:solidFill>
                  <a:srgbClr val="FFFF00"/>
                </a:solidFill>
              </a:rPr>
              <a:t>Carpentier’s</a:t>
            </a:r>
            <a:r>
              <a:rPr lang="en-US" altLang="ko-KR" sz="3200" b="0">
                <a:ln>
                  <a:solidFill>
                    <a:schemeClr val="accent1">
                      <a:lumMod val="60000"/>
                      <a:lumOff val="40000"/>
                    </a:schemeClr>
                  </a:solidFill>
                </a:ln>
                <a:solidFill>
                  <a:srgbClr val="FFFF00"/>
                </a:solidFill>
              </a:rPr>
              <a:t> </a:t>
            </a:r>
            <a:r>
              <a:rPr lang="en-US" altLang="ko-KR" sz="3200" b="0" smtClean="0">
                <a:ln>
                  <a:solidFill>
                    <a:schemeClr val="accent1">
                      <a:lumMod val="60000"/>
                      <a:lumOff val="40000"/>
                    </a:schemeClr>
                  </a:solidFill>
                </a:ln>
                <a:solidFill>
                  <a:srgbClr val="FFFF00"/>
                </a:solidFill>
              </a:rPr>
              <a:t>Classification(by Echo – Functional Classification)</a:t>
            </a:r>
            <a:endParaRPr lang="ko-KR" altLang="en-US" sz="3200" b="0" dirty="0">
              <a:ln>
                <a:solidFill>
                  <a:schemeClr val="accent1">
                    <a:lumMod val="60000"/>
                    <a:lumOff val="40000"/>
                  </a:schemeClr>
                </a:solidFill>
              </a:ln>
              <a:solidFill>
                <a:srgbClr val="FFFF00"/>
              </a:solidFill>
            </a:endParaRPr>
          </a:p>
        </p:txBody>
      </p:sp>
      <p:pic>
        <p:nvPicPr>
          <p:cNvPr id="4" name="Picture 4" descr="74FF4"/>
          <p:cNvPicPr>
            <a:picLocks noChangeAspect="1" noChangeArrowheads="1"/>
          </p:cNvPicPr>
          <p:nvPr/>
        </p:nvPicPr>
        <p:blipFill>
          <a:blip r:embed="rId3" cstate="email"/>
          <a:srcRect/>
          <a:stretch>
            <a:fillRect/>
          </a:stretch>
        </p:blipFill>
        <p:spPr bwMode="auto">
          <a:xfrm>
            <a:off x="467544" y="1556792"/>
            <a:ext cx="8067675" cy="291465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215044" name="TextBox 4"/>
          <p:cNvSpPr txBox="1">
            <a:spLocks noChangeArrowheads="1"/>
          </p:cNvSpPr>
          <p:nvPr/>
        </p:nvSpPr>
        <p:spPr bwMode="auto">
          <a:xfrm>
            <a:off x="142875" y="4796563"/>
            <a:ext cx="9001125" cy="1754326"/>
          </a:xfrm>
          <a:prstGeom prst="rect">
            <a:avLst/>
          </a:prstGeom>
          <a:noFill/>
          <a:ln w="9525">
            <a:noFill/>
            <a:miter lim="800000"/>
            <a:headEnd/>
            <a:tailEnd/>
          </a:ln>
        </p:spPr>
        <p:txBody>
          <a:bodyPr anchor="ctr">
            <a:spAutoFit/>
          </a:bodyPr>
          <a:lstStyle/>
          <a:p>
            <a:pPr latinLnBrk="1">
              <a:buFont typeface="Arial" charset="0"/>
              <a:buChar char="•"/>
            </a:pPr>
            <a:r>
              <a:rPr lang="en-US" altLang="ko-KR">
                <a:effectLst/>
                <a:latin typeface="맑은 고딕" pitchFamily="50" charset="-127"/>
                <a:ea typeface="맑은 고딕" pitchFamily="50" charset="-127"/>
              </a:rPr>
              <a:t> Type I : </a:t>
            </a:r>
            <a:r>
              <a:rPr lang="en-US" altLang="ko-KR" smtClean="0">
                <a:effectLst/>
                <a:latin typeface="맑은 고딕" pitchFamily="50" charset="-127"/>
                <a:ea typeface="맑은 고딕" pitchFamily="50" charset="-127"/>
              </a:rPr>
              <a:t>normal leaflet motion, annular </a:t>
            </a:r>
            <a:r>
              <a:rPr lang="en-US" altLang="ko-KR">
                <a:effectLst/>
                <a:latin typeface="맑은 고딕" pitchFamily="50" charset="-127"/>
                <a:ea typeface="맑은 고딕" pitchFamily="50" charset="-127"/>
              </a:rPr>
              <a:t>dilatation, leaflet perforation</a:t>
            </a:r>
          </a:p>
          <a:p>
            <a:pPr latinLnBrk="1">
              <a:buFont typeface="Arial" charset="0"/>
              <a:buChar char="•"/>
            </a:pPr>
            <a:r>
              <a:rPr lang="en-US" altLang="ko-KR">
                <a:effectLst/>
                <a:latin typeface="맑은 고딕" pitchFamily="50" charset="-127"/>
                <a:ea typeface="맑은 고딕" pitchFamily="50" charset="-127"/>
              </a:rPr>
              <a:t> Type II : </a:t>
            </a:r>
            <a:r>
              <a:rPr lang="en-US" altLang="ko-KR" smtClean="0">
                <a:effectLst/>
                <a:latin typeface="맑은 고딕" pitchFamily="50" charset="-127"/>
                <a:ea typeface="맑은 고딕" pitchFamily="50" charset="-127"/>
              </a:rPr>
              <a:t>leaflet prolapse, papillary </a:t>
            </a:r>
            <a:r>
              <a:rPr lang="en-US" altLang="ko-KR">
                <a:effectLst/>
                <a:latin typeface="맑은 고딕" pitchFamily="50" charset="-127"/>
                <a:ea typeface="맑은 고딕" pitchFamily="50" charset="-127"/>
              </a:rPr>
              <a:t>or chordae rupture, leaflet redundancy</a:t>
            </a:r>
          </a:p>
          <a:p>
            <a:pPr latinLnBrk="1">
              <a:buFont typeface="Arial" charset="0"/>
              <a:buChar char="•"/>
            </a:pPr>
            <a:r>
              <a:rPr lang="en-US" altLang="ko-KR">
                <a:effectLst/>
                <a:latin typeface="맑은 고딕" pitchFamily="50" charset="-127"/>
                <a:ea typeface="맑은 고딕" pitchFamily="50" charset="-127"/>
              </a:rPr>
              <a:t> Type IIIa : </a:t>
            </a:r>
            <a:r>
              <a:rPr lang="en-US" altLang="ko-KR" smtClean="0">
                <a:effectLst/>
                <a:latin typeface="맑은 고딕" pitchFamily="50" charset="-127"/>
                <a:ea typeface="맑은 고딕" pitchFamily="50" charset="-127"/>
              </a:rPr>
              <a:t>restricted leaflet opening, restricted </a:t>
            </a:r>
            <a:r>
              <a:rPr lang="en-US" altLang="ko-KR">
                <a:effectLst/>
                <a:latin typeface="맑은 고딕" pitchFamily="50" charset="-127"/>
                <a:ea typeface="맑은 고딕" pitchFamily="50" charset="-127"/>
              </a:rPr>
              <a:t>leaflet during cardiac cycle d/t rheumatic change</a:t>
            </a:r>
          </a:p>
          <a:p>
            <a:pPr latinLnBrk="1">
              <a:buFont typeface="Arial" charset="0"/>
              <a:buChar char="•"/>
            </a:pPr>
            <a:r>
              <a:rPr lang="en-US" altLang="ko-KR">
                <a:effectLst/>
                <a:latin typeface="맑은 고딕" pitchFamily="50" charset="-127"/>
                <a:ea typeface="맑은 고딕" pitchFamily="50" charset="-127"/>
              </a:rPr>
              <a:t> Type IIIb : </a:t>
            </a:r>
            <a:r>
              <a:rPr lang="en-US" altLang="ko-KR" smtClean="0">
                <a:effectLst/>
                <a:latin typeface="맑은 고딕" pitchFamily="50" charset="-127"/>
                <a:ea typeface="맑은 고딕" pitchFamily="50" charset="-127"/>
              </a:rPr>
              <a:t>restricted leaflet closure, restricted </a:t>
            </a:r>
            <a:r>
              <a:rPr lang="en-US" altLang="ko-KR">
                <a:effectLst/>
                <a:latin typeface="맑은 고딕" pitchFamily="50" charset="-127"/>
                <a:ea typeface="맑은 고딕" pitchFamily="50" charset="-127"/>
              </a:rPr>
              <a:t>leaflet during systolic phase d/t papillary muscle displacement</a:t>
            </a:r>
            <a:endParaRPr lang="ko-KR" altLang="en-US">
              <a:effectLst/>
              <a:latin typeface="맑은 고딕" pitchFamily="50" charset="-127"/>
              <a:ea typeface="맑은 고딕" pitchFamily="50" charset="-127"/>
            </a:endParaRPr>
          </a:p>
        </p:txBody>
      </p:sp>
      <p:sp>
        <p:nvSpPr>
          <p:cNvPr id="5" name="직사각형 4"/>
          <p:cNvSpPr/>
          <p:nvPr/>
        </p:nvSpPr>
        <p:spPr>
          <a:xfrm>
            <a:off x="3347864" y="4332830"/>
            <a:ext cx="2520280" cy="144016"/>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Contents</a:t>
            </a:r>
            <a:endParaRPr lang="ko-KR" altLang="en-US" dirty="0"/>
          </a:p>
        </p:txBody>
      </p:sp>
      <p:sp>
        <p:nvSpPr>
          <p:cNvPr id="3" name="내용 개체 틀 2"/>
          <p:cNvSpPr>
            <a:spLocks noGrp="1"/>
          </p:cNvSpPr>
          <p:nvPr>
            <p:ph idx="1"/>
          </p:nvPr>
        </p:nvSpPr>
        <p:spPr/>
        <p:txBody>
          <a:bodyPr>
            <a:normAutofit/>
          </a:bodyPr>
          <a:lstStyle/>
          <a:p>
            <a:pPr>
              <a:lnSpc>
                <a:spcPct val="150000"/>
              </a:lnSpc>
            </a:pPr>
            <a:r>
              <a:rPr lang="en-US" altLang="ko-KR" smtClean="0"/>
              <a:t>Surgical </a:t>
            </a:r>
            <a:r>
              <a:rPr lang="en-US" altLang="ko-KR" dirty="0" smtClean="0"/>
              <a:t>anatomy of mitral valve</a:t>
            </a:r>
          </a:p>
          <a:p>
            <a:pPr>
              <a:lnSpc>
                <a:spcPct val="150000"/>
              </a:lnSpc>
            </a:pPr>
            <a:r>
              <a:rPr lang="en-US" altLang="ko-KR" smtClean="0"/>
              <a:t>Valve repair in primary MR including ring annuloplasty</a:t>
            </a:r>
          </a:p>
          <a:p>
            <a:pPr lvl="1">
              <a:lnSpc>
                <a:spcPct val="150000"/>
              </a:lnSpc>
            </a:pPr>
            <a:r>
              <a:rPr lang="en-US" altLang="ko-KR" smtClean="0"/>
              <a:t>Mainly in Degenerative</a:t>
            </a:r>
          </a:p>
          <a:p>
            <a:pPr>
              <a:lnSpc>
                <a:spcPct val="150000"/>
              </a:lnSpc>
            </a:pPr>
            <a:r>
              <a:rPr lang="en-US" altLang="ko-KR" smtClean="0"/>
              <a:t>Role of valve replacement in MR</a:t>
            </a:r>
            <a:endParaRPr lang="en-US" altLang="ko-KR" dirty="0" smtClean="0"/>
          </a:p>
          <a:p>
            <a:pPr>
              <a:lnSpc>
                <a:spcPct val="150000"/>
              </a:lnSpc>
            </a:pPr>
            <a:r>
              <a:rPr lang="en-US" altLang="ko-KR" smtClean="0"/>
              <a:t>Valve replacement in MS</a:t>
            </a:r>
          </a:p>
          <a:p>
            <a:pPr>
              <a:lnSpc>
                <a:spcPct val="150000"/>
              </a:lnSpc>
            </a:pPr>
            <a:r>
              <a:rPr lang="en-US" altLang="ko-KR" smtClean="0"/>
              <a:t>Prosthetic valve</a:t>
            </a:r>
          </a:p>
          <a:p>
            <a:pPr>
              <a:lnSpc>
                <a:spcPct val="150000"/>
              </a:lnSpc>
            </a:pPr>
            <a:r>
              <a:rPr lang="en-US" altLang="ko-KR" smtClean="0"/>
              <a:t>Summary </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p:cNvSpPr>
            <a:spLocks noGrp="1" noChangeArrowheads="1"/>
          </p:cNvSpPr>
          <p:nvPr>
            <p:ph type="title"/>
          </p:nvPr>
        </p:nvSpPr>
        <p:spPr>
          <a:xfrm>
            <a:off x="327992" y="44624"/>
            <a:ext cx="7772400" cy="1143000"/>
          </a:xfrm>
        </p:spPr>
        <p:txBody>
          <a:bodyPr/>
          <a:lstStyle/>
          <a:p>
            <a:pPr defTabSz="977900"/>
            <a:r>
              <a:rPr lang="en-US" altLang="ko-KR"/>
              <a:t>Use  of  TEE</a:t>
            </a:r>
            <a:br>
              <a:rPr lang="en-US" altLang="ko-KR"/>
            </a:br>
            <a:endParaRPr lang="en-US" altLang="ko-KR" sz="2400"/>
          </a:p>
        </p:txBody>
      </p:sp>
      <p:sp>
        <p:nvSpPr>
          <p:cNvPr id="245763" name="Rectangle 3"/>
          <p:cNvSpPr>
            <a:spLocks noGrp="1" noChangeArrowheads="1"/>
          </p:cNvSpPr>
          <p:nvPr>
            <p:ph type="body" idx="1"/>
          </p:nvPr>
        </p:nvSpPr>
        <p:spPr/>
        <p:txBody>
          <a:bodyPr/>
          <a:lstStyle/>
          <a:p>
            <a:pPr marL="366713" indent="-366713" defTabSz="977900"/>
            <a:endParaRPr lang="ko-KR" altLang="ko-KR"/>
          </a:p>
        </p:txBody>
      </p:sp>
      <p:pic>
        <p:nvPicPr>
          <p:cNvPr id="245764" name="Picture 4" descr="Untitled-23"/>
          <p:cNvPicPr preferRelativeResize="0">
            <a:picLocks noChangeAspect="1" noChangeArrowheads="1"/>
          </p:cNvPicPr>
          <p:nvPr>
            <p:custDataLst>
              <p:tags r:id="rId1"/>
            </p:custDataLst>
          </p:nvPr>
        </p:nvPicPr>
        <p:blipFill>
          <a:blip r:embed="rId3" cstate="email"/>
          <a:srcRect/>
          <a:stretch>
            <a:fillRect/>
          </a:stretch>
        </p:blipFill>
        <p:spPr bwMode="auto">
          <a:xfrm>
            <a:off x="4495800" y="0"/>
            <a:ext cx="4648200" cy="3717925"/>
          </a:xfrm>
          <a:prstGeom prst="rect">
            <a:avLst/>
          </a:prstGeom>
          <a:noFill/>
          <a:ln w="9525">
            <a:noFill/>
            <a:miter lim="800000"/>
            <a:headEnd/>
            <a:tailEnd/>
          </a:ln>
          <a:effectLst/>
        </p:spPr>
      </p:pic>
      <p:pic>
        <p:nvPicPr>
          <p:cNvPr id="245769" name="Picture 9" descr="DSC06891"/>
          <p:cNvPicPr>
            <a:picLocks noChangeAspect="1" noChangeArrowheads="1"/>
          </p:cNvPicPr>
          <p:nvPr/>
        </p:nvPicPr>
        <p:blipFill>
          <a:blip r:embed="rId4" cstate="email"/>
          <a:srcRect/>
          <a:stretch>
            <a:fillRect/>
          </a:stretch>
        </p:blipFill>
        <p:spPr bwMode="auto">
          <a:xfrm>
            <a:off x="0" y="2239963"/>
            <a:ext cx="6156325" cy="4618037"/>
          </a:xfrm>
          <a:prstGeom prst="rect">
            <a:avLst/>
          </a:prstGeom>
          <a:noFill/>
        </p:spPr>
      </p:pic>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428596" y="142852"/>
            <a:ext cx="8229600" cy="1143000"/>
          </a:xfrm>
          <a:noFill/>
          <a:ln w="9525"/>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40" tIns="45720" rIns="91440" bIns="45720" rtlCol="0">
            <a:no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1" fontAlgn="auto" latinLnBrk="1" hangingPunct="1">
              <a:spcAft>
                <a:spcPts val="0"/>
              </a:spcAft>
              <a:defRPr/>
            </a:pPr>
            <a:r>
              <a:rPr lang="en-US" altLang="ko-KR" b="0" smtClean="0">
                <a:ln>
                  <a:solidFill>
                    <a:schemeClr val="accent1">
                      <a:lumMod val="60000"/>
                      <a:lumOff val="40000"/>
                    </a:schemeClr>
                  </a:solidFill>
                </a:ln>
                <a:solidFill>
                  <a:srgbClr val="FFFF00"/>
                </a:solidFill>
              </a:rPr>
              <a:t>MV Repair and Use </a:t>
            </a:r>
            <a:r>
              <a:rPr lang="en-US" altLang="ko-KR" b="0">
                <a:ln>
                  <a:solidFill>
                    <a:schemeClr val="accent1">
                      <a:lumMod val="60000"/>
                      <a:lumOff val="40000"/>
                    </a:schemeClr>
                  </a:solidFill>
                </a:ln>
                <a:solidFill>
                  <a:srgbClr val="FFFF00"/>
                </a:solidFill>
              </a:rPr>
              <a:t>of </a:t>
            </a:r>
            <a:r>
              <a:rPr lang="en-US" altLang="ko-KR" b="0" smtClean="0">
                <a:ln>
                  <a:solidFill>
                    <a:schemeClr val="accent1">
                      <a:lumMod val="60000"/>
                      <a:lumOff val="40000"/>
                    </a:schemeClr>
                  </a:solidFill>
                </a:ln>
                <a:solidFill>
                  <a:srgbClr val="FFFF00"/>
                </a:solidFill>
              </a:rPr>
              <a:t>Intraoperative TEE</a:t>
            </a:r>
            <a:endParaRPr lang="ko-KR" altLang="en-US" b="0" dirty="0">
              <a:ln>
                <a:solidFill>
                  <a:schemeClr val="accent1">
                    <a:lumMod val="60000"/>
                    <a:lumOff val="40000"/>
                  </a:schemeClr>
                </a:solidFill>
              </a:ln>
              <a:solidFill>
                <a:srgbClr val="FFFF00"/>
              </a:solidFill>
            </a:endParaRPr>
          </a:p>
        </p:txBody>
      </p:sp>
      <p:sp>
        <p:nvSpPr>
          <p:cNvPr id="220163" name="내용 개체 틀 2"/>
          <p:cNvSpPr>
            <a:spLocks noGrp="1"/>
          </p:cNvSpPr>
          <p:nvPr>
            <p:ph idx="4294967295"/>
          </p:nvPr>
        </p:nvSpPr>
        <p:spPr>
          <a:xfrm>
            <a:off x="428625" y="1634505"/>
            <a:ext cx="8229600" cy="714375"/>
          </a:xfrm>
        </p:spPr>
        <p:txBody>
          <a:bodyPr lIns="91440" tIns="45720" rIns="91440" bIns="45720"/>
          <a:lstStyle/>
          <a:p>
            <a:r>
              <a:rPr lang="en-US" altLang="ko-KR">
                <a:ea typeface="굴림" charset="-127"/>
              </a:rPr>
              <a:t>Intraoperative real time visualization</a:t>
            </a:r>
          </a:p>
          <a:p>
            <a:endParaRPr lang="ko-KR" altLang="en-US">
              <a:ea typeface="굴림" charset="-127"/>
            </a:endParaRPr>
          </a:p>
        </p:txBody>
      </p:sp>
      <p:pic>
        <p:nvPicPr>
          <p:cNvPr id="220164" name="Picture 2"/>
          <p:cNvPicPr>
            <a:picLocks noChangeAspect="1" noChangeArrowheads="1"/>
          </p:cNvPicPr>
          <p:nvPr/>
        </p:nvPicPr>
        <p:blipFill>
          <a:blip r:embed="rId3" cstate="email"/>
          <a:srcRect/>
          <a:stretch>
            <a:fillRect/>
          </a:stretch>
        </p:blipFill>
        <p:spPr bwMode="auto">
          <a:xfrm>
            <a:off x="467544" y="2420888"/>
            <a:ext cx="6520190" cy="3168352"/>
          </a:xfrm>
          <a:prstGeom prst="rect">
            <a:avLst/>
          </a:prstGeom>
          <a:noFill/>
          <a:ln w="9525">
            <a:noFill/>
            <a:miter lim="800000"/>
            <a:headEnd/>
            <a:tailEnd/>
          </a:ln>
        </p:spPr>
      </p:pic>
      <p:sp>
        <p:nvSpPr>
          <p:cNvPr id="220166" name="TextBox 6"/>
          <p:cNvSpPr txBox="1">
            <a:spLocks noChangeArrowheads="1"/>
          </p:cNvSpPr>
          <p:nvPr/>
        </p:nvSpPr>
        <p:spPr bwMode="auto">
          <a:xfrm>
            <a:off x="4067945" y="5661248"/>
            <a:ext cx="5076056" cy="1200329"/>
          </a:xfrm>
          <a:prstGeom prst="rect">
            <a:avLst/>
          </a:prstGeom>
          <a:noFill/>
          <a:ln w="28575">
            <a:solidFill>
              <a:srgbClr val="FFC000"/>
            </a:solidFill>
            <a:miter lim="800000"/>
            <a:headEnd/>
            <a:tailEnd/>
          </a:ln>
        </p:spPr>
        <p:txBody>
          <a:bodyPr wrap="square">
            <a:spAutoFit/>
          </a:bodyPr>
          <a:lstStyle/>
          <a:p>
            <a:pPr latinLnBrk="1"/>
            <a:r>
              <a:rPr lang="en-US" altLang="ko-KR" sz="2400" b="0">
                <a:effectLst/>
                <a:latin typeface="맑은 고딕" pitchFamily="50" charset="-127"/>
                <a:ea typeface="맑은 고딕" pitchFamily="50" charset="-127"/>
              </a:rPr>
              <a:t>Identified lesion on TEE is related to surgical outcome.</a:t>
            </a:r>
          </a:p>
          <a:p>
            <a:pPr latinLnBrk="1"/>
            <a:r>
              <a:rPr lang="en-US" altLang="ko-KR" sz="2400" b="0">
                <a:effectLst/>
                <a:latin typeface="맑은 고딕" pitchFamily="50" charset="-127"/>
                <a:ea typeface="맑은 고딕" pitchFamily="50" charset="-127"/>
              </a:rPr>
              <a:t> </a:t>
            </a:r>
            <a:r>
              <a:rPr lang="en-US" altLang="ko-KR" sz="1600" b="0">
                <a:effectLst/>
                <a:latin typeface="맑은 고딕" pitchFamily="50" charset="-127"/>
                <a:ea typeface="맑은 고딕" pitchFamily="50" charset="-127"/>
              </a:rPr>
              <a:t>(JACC, 1999;34:1129-36)</a:t>
            </a:r>
            <a:endParaRPr lang="ko-KR" altLang="en-US" sz="1800" b="0">
              <a:effectLst/>
              <a:latin typeface="맑은 고딕" pitchFamily="50" charset="-127"/>
              <a:ea typeface="맑은 고딕" pitchFamily="50" charset="-127"/>
            </a:endParaRPr>
          </a:p>
        </p:txBody>
      </p:sp>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업무 관련\Adams Lecture PPT 제작\Adams Lecture\Figure 6-02.tif"/>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3344252" cy="4032448"/>
          </a:xfrm>
          <a:prstGeom prst="rect">
            <a:avLst/>
          </a:prstGeom>
          <a:noFill/>
        </p:spPr>
      </p:pic>
      <p:pic>
        <p:nvPicPr>
          <p:cNvPr id="4" name="Picture 2" descr="D:\업무 관련\Adams Lecture PPT 제작\Adams Lecture\Figure 6-06.tif"/>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3347864" y="0"/>
            <a:ext cx="4893103" cy="3559665"/>
          </a:xfrm>
          <a:prstGeom prst="rect">
            <a:avLst/>
          </a:prstGeom>
          <a:noFill/>
        </p:spPr>
      </p:pic>
      <p:pic>
        <p:nvPicPr>
          <p:cNvPr id="5" name="Picture 2" descr="D:\업무 관련\Adams Lecture PPT 제작\Adams Lecture\Figure 5-07.tif"/>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2627784" y="3573017"/>
            <a:ext cx="6302944" cy="3284984"/>
          </a:xfrm>
          <a:prstGeom prst="rect">
            <a:avLst/>
          </a:prstGeom>
          <a:noFill/>
        </p:spPr>
      </p:pic>
      <p:pic>
        <p:nvPicPr>
          <p:cNvPr id="6" name="Picture 2" descr="D:\업무 관련\Adams Lecture PPT 제작\Adams Lecture\Figure 5-09.tif"/>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0" y="4005064"/>
            <a:ext cx="2843808" cy="2852936"/>
          </a:xfrm>
          <a:prstGeom prst="rect">
            <a:avLst/>
          </a:prstGeom>
          <a:noFill/>
        </p:spPr>
      </p:pic>
    </p:spTree>
    <p:extLst>
      <p:ext uri="{BB962C8B-B14F-4D97-AF65-F5344CB8AC3E}">
        <p14:creationId xmlns:p14="http://schemas.microsoft.com/office/powerpoint/2010/main" xmlns="" val="203241692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188640"/>
            <a:ext cx="8748464" cy="914400"/>
          </a:xfrm>
        </p:spPr>
        <p:txBody>
          <a:bodyPr/>
          <a:lstStyle/>
          <a:p>
            <a:r>
              <a:rPr lang="en-US" altLang="ko-KR" sz="3200" smtClean="0"/>
              <a:t>Prolapse or Billowing?</a:t>
            </a:r>
            <a:endParaRPr lang="ko-KR" altLang="en-US" sz="3200" dirty="0"/>
          </a:p>
        </p:txBody>
      </p:sp>
      <p:sp>
        <p:nvSpPr>
          <p:cNvPr id="3" name="내용 개체 틀 2"/>
          <p:cNvSpPr>
            <a:spLocks noGrp="1"/>
          </p:cNvSpPr>
          <p:nvPr>
            <p:ph idx="1"/>
          </p:nvPr>
        </p:nvSpPr>
        <p:spPr/>
        <p:txBody>
          <a:bodyPr>
            <a:normAutofit/>
          </a:bodyPr>
          <a:lstStyle/>
          <a:p>
            <a:pPr>
              <a:lnSpc>
                <a:spcPct val="150000"/>
              </a:lnSpc>
            </a:pPr>
            <a:endParaRPr lang="en-US" altLang="ko-KR" dirty="0" smtClean="0"/>
          </a:p>
        </p:txBody>
      </p:sp>
      <p:pic>
        <p:nvPicPr>
          <p:cNvPr id="5" name="Picture 3" descr="D:\업무 관련\Adams Lecture PPT 제작\Adams Lecture\Figure 6-10.tif"/>
          <p:cNvPicPr>
            <a:picLocks noChangeAspect="1" noChangeArrowheads="1"/>
          </p:cNvPicPr>
          <p:nvPr/>
        </p:nvPicPr>
        <p:blipFill>
          <a:blip r:embed="rId3" cstate="email"/>
          <a:srcRect/>
          <a:stretch>
            <a:fillRect/>
          </a:stretch>
        </p:blipFill>
        <p:spPr bwMode="auto">
          <a:xfrm>
            <a:off x="1619672" y="820517"/>
            <a:ext cx="6053514" cy="6037483"/>
          </a:xfrm>
          <a:prstGeom prst="rect">
            <a:avLst/>
          </a:prstGeom>
          <a:noFill/>
        </p:spPr>
      </p:pic>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395536" y="188640"/>
            <a:ext cx="8748464" cy="914400"/>
          </a:xfrm>
        </p:spPr>
        <p:txBody>
          <a:bodyPr/>
          <a:lstStyle/>
          <a:p>
            <a:r>
              <a:rPr lang="en-US" altLang="ko-KR" sz="3200" smtClean="0"/>
              <a:t>Valve Reconstruction Made Simple</a:t>
            </a:r>
            <a:endParaRPr lang="ko-KR" altLang="en-US" sz="3200" dirty="0"/>
          </a:p>
        </p:txBody>
      </p:sp>
      <p:sp>
        <p:nvSpPr>
          <p:cNvPr id="3" name="내용 개체 틀 2"/>
          <p:cNvSpPr>
            <a:spLocks noGrp="1"/>
          </p:cNvSpPr>
          <p:nvPr>
            <p:ph idx="1"/>
          </p:nvPr>
        </p:nvSpPr>
        <p:spPr/>
        <p:txBody>
          <a:bodyPr>
            <a:normAutofit/>
          </a:bodyPr>
          <a:lstStyle/>
          <a:p>
            <a:pPr>
              <a:lnSpc>
                <a:spcPct val="150000"/>
              </a:lnSpc>
            </a:pPr>
            <a:r>
              <a:rPr lang="en-US" altLang="ko-KR" smtClean="0"/>
              <a:t>Proceed to valve reconstruction in an organized manner</a:t>
            </a:r>
          </a:p>
          <a:p>
            <a:pPr lvl="1">
              <a:lnSpc>
                <a:spcPct val="150000"/>
              </a:lnSpc>
            </a:pPr>
            <a:r>
              <a:rPr lang="en-US" altLang="ko-KR" smtClean="0"/>
              <a:t>Confirm valve dysfunction using the functional classification</a:t>
            </a:r>
          </a:p>
          <a:p>
            <a:pPr lvl="1">
              <a:lnSpc>
                <a:spcPct val="150000"/>
              </a:lnSpc>
            </a:pPr>
            <a:r>
              <a:rPr lang="en-US" altLang="ko-KR" smtClean="0"/>
              <a:t>Identify the lesions</a:t>
            </a:r>
          </a:p>
          <a:p>
            <a:pPr lvl="1">
              <a:lnSpc>
                <a:spcPct val="150000"/>
              </a:lnSpc>
            </a:pPr>
            <a:r>
              <a:rPr lang="en-US" altLang="ko-KR" smtClean="0"/>
              <a:t>Correct all the lesions according to the One Lesion One Technique Principle</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G:\Carpentier Reconstructive Valve Surgery\Mitral Valve\Processed figures\Figure 07-04.tif"/>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259632" y="602096"/>
            <a:ext cx="6710462" cy="625590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Lst>
        </p:spPr>
      </p:pic>
      <p:sp>
        <p:nvSpPr>
          <p:cNvPr id="3" name="TextBox 2"/>
          <p:cNvSpPr txBox="1"/>
          <p:nvPr/>
        </p:nvSpPr>
        <p:spPr>
          <a:xfrm>
            <a:off x="0" y="35332"/>
            <a:ext cx="9144000" cy="369332"/>
          </a:xfrm>
          <a:prstGeom prst="rect">
            <a:avLst/>
          </a:prstGeom>
          <a:noFill/>
        </p:spPr>
        <p:txBody>
          <a:bodyPr wrap="square" rtlCol="0">
            <a:spAutoFit/>
          </a:bodyPr>
          <a:lstStyle/>
          <a:p>
            <a:r>
              <a:rPr lang="en-US" altLang="ko-KR" smtClean="0"/>
              <a:t>1. Confirm valve dysfunction: Assessing pliability, Assessing motion by Reference Point Method</a:t>
            </a:r>
            <a:endParaRPr lang="ko-KR" altLang="en-US"/>
          </a:p>
        </p:txBody>
      </p:sp>
    </p:spTree>
    <p:extLst>
      <p:ext uri="{BB962C8B-B14F-4D97-AF65-F5344CB8AC3E}">
        <p14:creationId xmlns:p14="http://schemas.microsoft.com/office/powerpoint/2010/main" xmlns="" val="32440944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95536" y="1412776"/>
            <a:ext cx="8496944" cy="5040560"/>
          </a:xfrm>
        </p:spPr>
        <p:txBody>
          <a:bodyPr>
            <a:normAutofit/>
          </a:bodyPr>
          <a:lstStyle/>
          <a:p>
            <a:pPr>
              <a:lnSpc>
                <a:spcPct val="150000"/>
              </a:lnSpc>
            </a:pPr>
            <a:r>
              <a:rPr lang="en-US" altLang="ko-KR" smtClean="0"/>
              <a:t>Type I : Annular distension, leaflet perforation</a:t>
            </a:r>
          </a:p>
          <a:p>
            <a:pPr>
              <a:lnSpc>
                <a:spcPct val="150000"/>
              </a:lnSpc>
            </a:pPr>
            <a:r>
              <a:rPr lang="en-US" altLang="ko-KR" smtClean="0"/>
              <a:t>Type II : Chordae rupture, chordae elongation</a:t>
            </a:r>
          </a:p>
          <a:p>
            <a:pPr>
              <a:lnSpc>
                <a:spcPct val="150000"/>
              </a:lnSpc>
            </a:pPr>
            <a:r>
              <a:rPr lang="en-US" altLang="ko-KR" smtClean="0"/>
              <a:t>Type II : Papillary m rupture, papillary m elongation</a:t>
            </a:r>
          </a:p>
          <a:p>
            <a:pPr>
              <a:lnSpc>
                <a:spcPct val="150000"/>
              </a:lnSpc>
            </a:pPr>
            <a:r>
              <a:rPr lang="en-US" altLang="ko-KR" smtClean="0"/>
              <a:t>Type IIIa : Commissure fusion, subvalvular thickening</a:t>
            </a:r>
          </a:p>
          <a:p>
            <a:pPr>
              <a:lnSpc>
                <a:spcPct val="150000"/>
              </a:lnSpc>
            </a:pPr>
            <a:r>
              <a:rPr lang="en-US" altLang="ko-KR" smtClean="0"/>
              <a:t>Type IIIb: Myocardial infarction, ventricular dilatation</a:t>
            </a:r>
          </a:p>
        </p:txBody>
      </p:sp>
      <p:sp>
        <p:nvSpPr>
          <p:cNvPr id="4" name="제목 3"/>
          <p:cNvSpPr>
            <a:spLocks noGrp="1"/>
          </p:cNvSpPr>
          <p:nvPr>
            <p:ph type="title"/>
          </p:nvPr>
        </p:nvSpPr>
        <p:spPr>
          <a:xfrm>
            <a:off x="323528" y="188640"/>
            <a:ext cx="8496944" cy="914400"/>
          </a:xfrm>
        </p:spPr>
        <p:txBody>
          <a:bodyPr/>
          <a:lstStyle/>
          <a:p>
            <a:r>
              <a:rPr lang="en-US" altLang="ko-KR" sz="2400" smtClean="0">
                <a:solidFill>
                  <a:schemeClr val="tx1"/>
                </a:solidFill>
                <a:latin typeface="+mn-lt"/>
                <a:ea typeface="+mn-ea"/>
                <a:cs typeface="+mn-cs"/>
              </a:rPr>
              <a:t>2. Identify the lesions</a:t>
            </a:r>
            <a:br>
              <a:rPr lang="en-US" altLang="ko-KR" sz="2400" smtClean="0">
                <a:solidFill>
                  <a:schemeClr val="tx1"/>
                </a:solidFill>
                <a:latin typeface="+mn-lt"/>
                <a:ea typeface="+mn-ea"/>
                <a:cs typeface="+mn-cs"/>
              </a:rPr>
            </a:br>
            <a:r>
              <a:rPr lang="en-US" altLang="ko-KR" sz="2400" smtClean="0">
                <a:solidFill>
                  <a:schemeClr val="tx1"/>
                </a:solidFill>
                <a:latin typeface="+mn-lt"/>
                <a:ea typeface="+mn-ea"/>
                <a:cs typeface="+mn-cs"/>
              </a:rPr>
              <a:t>Intraoperative valve analysis: Lesions</a:t>
            </a:r>
            <a:endParaRPr lang="ko-KR" altLang="en-US" sz="2400">
              <a:solidFill>
                <a:schemeClr val="tx1"/>
              </a:solidFill>
              <a:latin typeface="+mn-lt"/>
              <a:ea typeface="+mn-ea"/>
              <a:cs typeface="+mn-cs"/>
            </a:endParaRPr>
          </a:p>
        </p:txBody>
      </p:sp>
      <p:sp>
        <p:nvSpPr>
          <p:cNvPr id="5" name="직사각형 4"/>
          <p:cNvSpPr/>
          <p:nvPr/>
        </p:nvSpPr>
        <p:spPr>
          <a:xfrm>
            <a:off x="-180528" y="4869160"/>
            <a:ext cx="8064896" cy="1143070"/>
          </a:xfrm>
          <a:prstGeom prst="rect">
            <a:avLst/>
          </a:prstGeom>
        </p:spPr>
        <p:txBody>
          <a:bodyPr wrap="square">
            <a:spAutoFit/>
          </a:bodyPr>
          <a:lstStyle/>
          <a:p>
            <a:pPr lvl="1">
              <a:lnSpc>
                <a:spcPct val="150000"/>
              </a:lnSpc>
            </a:pPr>
            <a:r>
              <a:rPr kumimoji="1" lang="en-US" altLang="ko-KR" sz="2400" smtClean="0">
                <a:ln>
                  <a:solidFill>
                    <a:schemeClr val="accent1">
                      <a:lumMod val="60000"/>
                      <a:lumOff val="40000"/>
                    </a:schemeClr>
                  </a:solidFill>
                </a:ln>
              </a:rPr>
              <a:t>3. Correct all the lesions </a:t>
            </a:r>
          </a:p>
          <a:p>
            <a:pPr lvl="1">
              <a:lnSpc>
                <a:spcPct val="150000"/>
              </a:lnSpc>
            </a:pPr>
            <a:r>
              <a:rPr kumimoji="1" lang="en-US" altLang="ko-KR" sz="2400" smtClean="0">
                <a:ln>
                  <a:solidFill>
                    <a:schemeClr val="accent1">
                      <a:lumMod val="60000"/>
                      <a:lumOff val="40000"/>
                    </a:schemeClr>
                  </a:solidFill>
                </a:ln>
              </a:rPr>
              <a:t>according to the One Lesion One Technique Principle</a:t>
            </a:r>
            <a:endParaRPr kumimoji="1" lang="en-US" altLang="ko-KR" sz="2400" dirty="0" smtClean="0">
              <a:ln>
                <a:solidFill>
                  <a:schemeClr val="accent1">
                    <a:lumMod val="60000"/>
                    <a:lumOff val="40000"/>
                  </a:schemeClr>
                </a:solidFill>
              </a:ln>
            </a:endParaRPr>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p:cNvSpPr>
            <a:spLocks noGrp="1"/>
          </p:cNvSpPr>
          <p:nvPr>
            <p:ph idx="1"/>
          </p:nvPr>
        </p:nvSpPr>
        <p:spPr>
          <a:xfrm>
            <a:off x="323528" y="980728"/>
            <a:ext cx="8543956" cy="4525963"/>
          </a:xfrm>
        </p:spPr>
        <p:txBody>
          <a:bodyPr>
            <a:normAutofit fontScale="85000" lnSpcReduction="20000"/>
          </a:bodyPr>
          <a:lstStyle/>
          <a:p>
            <a:pPr>
              <a:lnSpc>
                <a:spcPct val="150000"/>
              </a:lnSpc>
            </a:pPr>
            <a:r>
              <a:rPr lang="en-US" altLang="ko-KR" sz="3100" dirty="0" smtClean="0"/>
              <a:t>Use of prosthetic rings to remodel(refashion</a:t>
            </a:r>
            <a:r>
              <a:rPr lang="en-US" altLang="ko-KR" sz="3100" smtClean="0"/>
              <a:t>) annulus</a:t>
            </a:r>
            <a:r>
              <a:rPr lang="en-US" altLang="ko-KR" sz="3100" dirty="0" smtClean="0"/>
              <a:t>, which is invariably distorted, distended, </a:t>
            </a:r>
            <a:r>
              <a:rPr lang="en-US" altLang="ko-KR" sz="3100" smtClean="0"/>
              <a:t>and eccentric</a:t>
            </a:r>
            <a:endParaRPr lang="en-US" altLang="ko-KR" sz="3100" dirty="0" smtClean="0"/>
          </a:p>
          <a:p>
            <a:pPr>
              <a:lnSpc>
                <a:spcPct val="150000"/>
              </a:lnSpc>
            </a:pPr>
            <a:r>
              <a:rPr lang="en-US" altLang="ko-KR" smtClean="0"/>
              <a:t>Remodeling concept by Carpentier(1969) and Duran:   Distorted annulus requires restorative structural support</a:t>
            </a:r>
          </a:p>
          <a:p>
            <a:pPr lvl="1">
              <a:lnSpc>
                <a:spcPct val="150000"/>
              </a:lnSpc>
            </a:pPr>
            <a:r>
              <a:rPr lang="en-US" altLang="ko-KR" smtClean="0"/>
              <a:t> </a:t>
            </a:r>
            <a:r>
              <a:rPr lang="en-US" altLang="ko-KR" smtClean="0">
                <a:sym typeface="Symbol"/>
              </a:rPr>
              <a:t></a:t>
            </a:r>
            <a:r>
              <a:rPr lang="en-US" altLang="ko-KR" smtClean="0"/>
              <a:t> tension on suture lines</a:t>
            </a:r>
          </a:p>
          <a:p>
            <a:pPr lvl="1">
              <a:lnSpc>
                <a:spcPct val="150000"/>
              </a:lnSpc>
            </a:pPr>
            <a:r>
              <a:rPr lang="en-US" altLang="ko-KR" smtClean="0">
                <a:sym typeface="Symbol"/>
              </a:rPr>
              <a:t>  </a:t>
            </a:r>
            <a:r>
              <a:rPr lang="en-US" altLang="ko-KR" smtClean="0"/>
              <a:t>leaflet coaptation</a:t>
            </a:r>
          </a:p>
          <a:p>
            <a:pPr lvl="1">
              <a:lnSpc>
                <a:spcPct val="150000"/>
              </a:lnSpc>
            </a:pPr>
            <a:r>
              <a:rPr lang="en-US" altLang="ko-KR" smtClean="0"/>
              <a:t> Prevent recurrent dilatation</a:t>
            </a:r>
            <a:endParaRPr lang="ko-KR" altLang="en-US" smtClean="0"/>
          </a:p>
          <a:p>
            <a:pPr>
              <a:lnSpc>
                <a:spcPct val="150000"/>
              </a:lnSpc>
            </a:pPr>
            <a:r>
              <a:rPr lang="en-US" altLang="ko-KR" sz="3100" smtClean="0"/>
              <a:t>Sizing</a:t>
            </a:r>
            <a:r>
              <a:rPr lang="en-US" altLang="ko-KR" sz="3100" dirty="0" smtClean="0"/>
              <a:t>, placement, and fixation are keys to remodeling </a:t>
            </a:r>
            <a:r>
              <a:rPr lang="en-US" altLang="ko-KR" sz="3100" smtClean="0"/>
              <a:t>the annulus</a:t>
            </a:r>
            <a:endParaRPr lang="en-US" altLang="ko-KR" sz="2800" dirty="0" smtClean="0"/>
          </a:p>
          <a:p>
            <a:pPr>
              <a:lnSpc>
                <a:spcPct val="150000"/>
              </a:lnSpc>
            </a:pPr>
            <a:endParaRPr lang="en-US" altLang="ko-KR" dirty="0" smtClean="0"/>
          </a:p>
          <a:p>
            <a:pPr>
              <a:lnSpc>
                <a:spcPct val="150000"/>
              </a:lnSpc>
            </a:pPr>
            <a:endParaRPr lang="ko-KR" altLang="en-US" dirty="0"/>
          </a:p>
        </p:txBody>
      </p:sp>
      <p:sp>
        <p:nvSpPr>
          <p:cNvPr id="4" name="제목 3"/>
          <p:cNvSpPr>
            <a:spLocks noGrp="1"/>
          </p:cNvSpPr>
          <p:nvPr>
            <p:ph type="title"/>
          </p:nvPr>
        </p:nvSpPr>
        <p:spPr/>
        <p:txBody>
          <a:bodyPr/>
          <a:lstStyle/>
          <a:p>
            <a:r>
              <a:rPr lang="en-US" altLang="ko-KR" smtClean="0"/>
              <a:t>Mitral Ring Annuloplasty</a:t>
            </a:r>
            <a:endParaRPr lang="ko-KR" altLang="en-US"/>
          </a:p>
        </p:txBody>
      </p:sp>
      <p:pic>
        <p:nvPicPr>
          <p:cNvPr id="5" name="Picture 2" descr="C:\Documents and Settings\snuh\바탕 화면\2009HeartValveDiseaseForumSummerMVRepair\스캔자료\스캔0003.jpg"/>
          <p:cNvPicPr>
            <a:picLocks noChangeAspect="1" noChangeArrowheads="1"/>
          </p:cNvPicPr>
          <p:nvPr/>
        </p:nvPicPr>
        <p:blipFill>
          <a:blip r:embed="rId2" cstate="email"/>
          <a:srcRect/>
          <a:stretch>
            <a:fillRect/>
          </a:stretch>
        </p:blipFill>
        <p:spPr bwMode="auto">
          <a:xfrm>
            <a:off x="4434876" y="4771384"/>
            <a:ext cx="3737524" cy="2086615"/>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smtClean="0"/>
              <a:t>Annulus</a:t>
            </a:r>
            <a:endParaRPr lang="ko-KR" altLang="en-US" dirty="0"/>
          </a:p>
        </p:txBody>
      </p:sp>
      <p:sp>
        <p:nvSpPr>
          <p:cNvPr id="3" name="내용 개체 틀 2"/>
          <p:cNvSpPr>
            <a:spLocks noGrp="1"/>
          </p:cNvSpPr>
          <p:nvPr>
            <p:ph idx="1"/>
          </p:nvPr>
        </p:nvSpPr>
        <p:spPr/>
        <p:txBody>
          <a:bodyPr>
            <a:normAutofit/>
          </a:bodyPr>
          <a:lstStyle/>
          <a:p>
            <a:r>
              <a:rPr lang="en-US" altLang="ko-KR" dirty="0" smtClean="0"/>
              <a:t>Part of fibrous </a:t>
            </a:r>
            <a:r>
              <a:rPr lang="en-US" altLang="ko-KR" smtClean="0"/>
              <a:t>skeleton </a:t>
            </a:r>
            <a:endParaRPr lang="en-US" altLang="ko-KR" dirty="0" smtClean="0"/>
          </a:p>
          <a:p>
            <a:pPr lvl="1"/>
            <a:r>
              <a:rPr lang="en-US" altLang="ko-KR" smtClean="0"/>
              <a:t>firmest in aortomitral </a:t>
            </a:r>
            <a:r>
              <a:rPr lang="en-US" altLang="ko-KR" dirty="0" smtClean="0"/>
              <a:t>fibrous continuity</a:t>
            </a:r>
            <a:endParaRPr lang="ko-KR" altLang="en-US" dirty="0" smtClean="0"/>
          </a:p>
          <a:p>
            <a:r>
              <a:rPr lang="en-US" altLang="ko-KR" dirty="0" smtClean="0">
                <a:solidFill>
                  <a:schemeClr val="tx2">
                    <a:lumMod val="75000"/>
                  </a:schemeClr>
                </a:solidFill>
              </a:rPr>
              <a:t>Not a simple circumferential </a:t>
            </a:r>
            <a:r>
              <a:rPr lang="en-US" altLang="ko-KR" smtClean="0">
                <a:solidFill>
                  <a:schemeClr val="tx2">
                    <a:lumMod val="75000"/>
                  </a:schemeClr>
                </a:solidFill>
              </a:rPr>
              <a:t>fibrous ring ! </a:t>
            </a:r>
            <a:endParaRPr lang="en-US" altLang="ko-KR" dirty="0" smtClean="0">
              <a:solidFill>
                <a:schemeClr val="tx2">
                  <a:lumMod val="75000"/>
                </a:schemeClr>
              </a:solidFill>
            </a:endParaRPr>
          </a:p>
          <a:p>
            <a:pPr lvl="1"/>
            <a:r>
              <a:rPr lang="en-US" altLang="ko-KR" smtClean="0"/>
              <a:t>flexible </a:t>
            </a:r>
            <a:r>
              <a:rPr lang="en-US" altLang="ko-KR" dirty="0" smtClean="0"/>
              <a:t>and </a:t>
            </a:r>
            <a:r>
              <a:rPr lang="en-US" altLang="ko-KR" smtClean="0"/>
              <a:t>changes shape</a:t>
            </a:r>
          </a:p>
          <a:p>
            <a:pPr lvl="1"/>
            <a:r>
              <a:rPr lang="en-US" altLang="ko-KR" smtClean="0"/>
              <a:t>Can </a:t>
            </a:r>
            <a:r>
              <a:rPr lang="en-US" altLang="ko-KR" dirty="0" smtClean="0"/>
              <a:t>reduce in size by </a:t>
            </a:r>
            <a:r>
              <a:rPr lang="en-US" altLang="ko-KR" smtClean="0"/>
              <a:t>20 – 40%</a:t>
            </a:r>
          </a:p>
          <a:p>
            <a:pPr lvl="1"/>
            <a:endParaRPr lang="en-US" altLang="ko-KR" smtClean="0"/>
          </a:p>
          <a:p>
            <a:r>
              <a:rPr lang="en-US" altLang="ko-KR" sz="2800" smtClean="0"/>
              <a:t>3-D saddle shape</a:t>
            </a:r>
          </a:p>
          <a:p>
            <a:pPr lvl="1">
              <a:buFont typeface="Wingdings" pitchFamily="2" charset="2"/>
              <a:buChar char="ü"/>
            </a:pPr>
            <a:r>
              <a:rPr lang="en-US" altLang="ko-KR" smtClean="0"/>
              <a:t> </a:t>
            </a:r>
            <a:r>
              <a:rPr lang="en-US" altLang="ko-KR" sz="2000" b="1" smtClean="0"/>
              <a:t>Curvature reduces mechanical stress on the leaflets</a:t>
            </a:r>
          </a:p>
          <a:p>
            <a:endParaRPr lang="en-US" altLang="ko-KR" dirty="0" smtClean="0"/>
          </a:p>
          <a:p>
            <a:endParaRPr lang="ko-KR" altLang="en-US" dirty="0"/>
          </a:p>
        </p:txBody>
      </p:sp>
      <p:pic>
        <p:nvPicPr>
          <p:cNvPr id="6" name="Picture 2" descr="D:\업무 관련\Adams Lecture PPT 제작\Adams Lecture\Figure 5-05B.tif"/>
          <p:cNvPicPr>
            <a:picLocks noChangeAspect="1" noChangeArrowheads="1"/>
          </p:cNvPicPr>
          <p:nvPr/>
        </p:nvPicPr>
        <p:blipFill>
          <a:blip r:embed="rId2" cstate="email"/>
          <a:srcRect/>
          <a:stretch>
            <a:fillRect/>
          </a:stretch>
        </p:blipFill>
        <p:spPr bwMode="auto">
          <a:xfrm>
            <a:off x="3869823" y="4188188"/>
            <a:ext cx="5274177" cy="2669812"/>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Fibrous </a:t>
            </a:r>
            <a:r>
              <a:rPr lang="en-US" altLang="ko-KR" dirty="0" err="1" smtClean="0"/>
              <a:t>Trigone</a:t>
            </a:r>
            <a:endParaRPr lang="ko-KR" altLang="en-US" dirty="0"/>
          </a:p>
        </p:txBody>
      </p:sp>
      <p:sp>
        <p:nvSpPr>
          <p:cNvPr id="3" name="내용 개체 틀 2"/>
          <p:cNvSpPr>
            <a:spLocks noGrp="1"/>
          </p:cNvSpPr>
          <p:nvPr>
            <p:ph idx="1"/>
          </p:nvPr>
        </p:nvSpPr>
        <p:spPr/>
        <p:txBody>
          <a:bodyPr/>
          <a:lstStyle/>
          <a:p>
            <a:r>
              <a:rPr lang="en-US" altLang="ko-KR" smtClean="0"/>
              <a:t>Part of cardiac skeleton, intimately </a:t>
            </a:r>
            <a:r>
              <a:rPr lang="en-US" altLang="ko-KR" dirty="0" smtClean="0"/>
              <a:t>related to </a:t>
            </a:r>
            <a:r>
              <a:rPr lang="en-US" altLang="ko-KR" smtClean="0"/>
              <a:t>ant annulus, contiguous </a:t>
            </a:r>
            <a:r>
              <a:rPr lang="en-US" altLang="ko-KR" dirty="0" smtClean="0"/>
              <a:t>with </a:t>
            </a:r>
            <a:r>
              <a:rPr lang="en-US" altLang="ko-KR" dirty="0" err="1" smtClean="0"/>
              <a:t>AoV</a:t>
            </a:r>
            <a:r>
              <a:rPr lang="en-US" altLang="ko-KR" dirty="0" smtClean="0"/>
              <a:t> curtain</a:t>
            </a:r>
          </a:p>
          <a:p>
            <a:r>
              <a:rPr lang="en-US" altLang="ko-KR" dirty="0" smtClean="0"/>
              <a:t>Anchoring points for ring </a:t>
            </a:r>
            <a:r>
              <a:rPr lang="en-US" altLang="ko-KR" dirty="0" err="1" smtClean="0"/>
              <a:t>annuloplasty</a:t>
            </a:r>
            <a:endParaRPr lang="ko-KR" altLang="en-US" dirty="0"/>
          </a:p>
        </p:txBody>
      </p:sp>
      <p:pic>
        <p:nvPicPr>
          <p:cNvPr id="4" name="Picture 2" descr="C:\Documents and Settings\snuh\바탕 화면\2009HeartValveDiseaseForumSummerMVRepair\수술사진모음\승모판성형술그림\howtofindtrigones.jpg"/>
          <p:cNvPicPr>
            <a:picLocks noChangeAspect="1" noChangeArrowheads="1"/>
          </p:cNvPicPr>
          <p:nvPr/>
        </p:nvPicPr>
        <p:blipFill>
          <a:blip r:embed="rId2" cstate="email"/>
          <a:srcRect/>
          <a:stretch>
            <a:fillRect/>
          </a:stretch>
        </p:blipFill>
        <p:spPr bwMode="auto">
          <a:xfrm>
            <a:off x="2571736" y="3857628"/>
            <a:ext cx="3857652" cy="2723029"/>
          </a:xfrm>
          <a:prstGeom prst="rect">
            <a:avLst/>
          </a:prstGeom>
          <a:noFill/>
          <a:ln>
            <a:solidFill>
              <a:srgbClr val="FF0000"/>
            </a:solidFill>
          </a:ln>
        </p:spPr>
      </p:pic>
      <p:sp>
        <p:nvSpPr>
          <p:cNvPr id="5" name="아래쪽 화살표 4"/>
          <p:cNvSpPr/>
          <p:nvPr/>
        </p:nvSpPr>
        <p:spPr>
          <a:xfrm>
            <a:off x="3929058" y="3929066"/>
            <a:ext cx="214314"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아래쪽 화살표 5"/>
          <p:cNvSpPr/>
          <p:nvPr/>
        </p:nvSpPr>
        <p:spPr>
          <a:xfrm>
            <a:off x="5072066" y="3857628"/>
            <a:ext cx="214314" cy="28575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smtClean="0"/>
              <a:t>Mitral Valve Anatomy related to Repair Concept</a:t>
            </a:r>
            <a:endParaRPr lang="ko-KR" altLang="en-US"/>
          </a:p>
        </p:txBody>
      </p:sp>
    </p:spTree>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Ring Sizing Easily and Rationally</a:t>
            </a:r>
            <a:endParaRPr lang="ko-KR" altLang="en-US" dirty="0"/>
          </a:p>
        </p:txBody>
      </p:sp>
      <p:sp>
        <p:nvSpPr>
          <p:cNvPr id="3" name="내용 개체 틀 2"/>
          <p:cNvSpPr>
            <a:spLocks noGrp="1"/>
          </p:cNvSpPr>
          <p:nvPr>
            <p:ph idx="1"/>
          </p:nvPr>
        </p:nvSpPr>
        <p:spPr/>
        <p:txBody>
          <a:bodyPr>
            <a:normAutofit/>
          </a:bodyPr>
          <a:lstStyle/>
          <a:p>
            <a:r>
              <a:rPr lang="en-US" altLang="ko-KR" sz="3200" err="1" smtClean="0"/>
              <a:t>Intercommissural</a:t>
            </a:r>
            <a:r>
              <a:rPr lang="en-US" altLang="ko-KR" sz="3200" smtClean="0"/>
              <a:t> distance</a:t>
            </a:r>
          </a:p>
          <a:p>
            <a:pPr>
              <a:buNone/>
            </a:pPr>
            <a:r>
              <a:rPr lang="en-US" altLang="ko-KR" smtClean="0"/>
              <a:t>       &gt; </a:t>
            </a:r>
            <a:r>
              <a:rPr lang="en-US" altLang="ko-KR" sz="2800" smtClean="0"/>
              <a:t> </a:t>
            </a:r>
            <a:r>
              <a:rPr lang="en-US" altLang="ko-KR" smtClean="0"/>
              <a:t>Intertrigonal distance</a:t>
            </a:r>
          </a:p>
          <a:p>
            <a:endParaRPr lang="en-US" altLang="ko-KR" dirty="0" smtClean="0"/>
          </a:p>
          <a:p>
            <a:r>
              <a:rPr lang="en-US" altLang="ko-KR" smtClean="0"/>
              <a:t>Ant leaflet size or height</a:t>
            </a:r>
          </a:p>
          <a:p>
            <a:pPr lvl="1"/>
            <a:r>
              <a:rPr lang="en-US" altLang="ko-KR" smtClean="0"/>
              <a:t>Free </a:t>
            </a:r>
            <a:r>
              <a:rPr lang="en-US" altLang="ko-KR" dirty="0" smtClean="0"/>
              <a:t>edge of the leaflet must not extend more than 1mm beyond the inferior edge of </a:t>
            </a:r>
            <a:r>
              <a:rPr lang="en-US" altLang="ko-KR" smtClean="0"/>
              <a:t>the sizer</a:t>
            </a:r>
            <a:endParaRPr lang="en-US" altLang="ko-KR" dirty="0" smtClean="0"/>
          </a:p>
        </p:txBody>
      </p:sp>
      <p:pic>
        <p:nvPicPr>
          <p:cNvPr id="5" name="Picture 2" descr="C:\Documents and Settings\snuh\바탕 화면\2009HeartValveDiseaseForumSummerMVRepair\스캔자료\74FF13.jpg"/>
          <p:cNvPicPr>
            <a:picLocks noChangeAspect="1" noChangeArrowheads="1"/>
          </p:cNvPicPr>
          <p:nvPr/>
        </p:nvPicPr>
        <p:blipFill>
          <a:blip r:embed="rId2" cstate="email"/>
          <a:srcRect/>
          <a:stretch>
            <a:fillRect/>
          </a:stretch>
        </p:blipFill>
        <p:spPr bwMode="auto">
          <a:xfrm>
            <a:off x="3970517" y="1988840"/>
            <a:ext cx="5173483" cy="4869160"/>
          </a:xfrm>
          <a:prstGeom prst="rect">
            <a:avLst/>
          </a:prstGeom>
          <a:noFill/>
        </p:spPr>
      </p:pic>
      <p:sp>
        <p:nvSpPr>
          <p:cNvPr id="6" name="직사각형 5"/>
          <p:cNvSpPr/>
          <p:nvPr/>
        </p:nvSpPr>
        <p:spPr>
          <a:xfrm>
            <a:off x="5364088" y="6643710"/>
            <a:ext cx="2571768" cy="214290"/>
          </a:xfrm>
          <a:prstGeom prst="rect">
            <a:avLst/>
          </a:prstGeom>
          <a:solidFill>
            <a:schemeClr val="bg1">
              <a:lumMod val="9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C:\Documents and Settings\user\바탕 화면\HeartValveRepairNet\Duran\duran_figure4.gif"/>
          <p:cNvPicPr>
            <a:picLocks noChangeAspect="1" noChangeArrowheads="1"/>
          </p:cNvPicPr>
          <p:nvPr/>
        </p:nvPicPr>
        <p:blipFill>
          <a:blip r:embed="rId2" cstate="email"/>
          <a:srcRect/>
          <a:stretch>
            <a:fillRect/>
          </a:stretch>
        </p:blipFill>
        <p:spPr bwMode="auto">
          <a:xfrm>
            <a:off x="4429124" y="3547658"/>
            <a:ext cx="3857652" cy="3310342"/>
          </a:xfrm>
          <a:prstGeom prst="rect">
            <a:avLst/>
          </a:prstGeom>
          <a:noFill/>
        </p:spPr>
      </p:pic>
      <p:sp>
        <p:nvSpPr>
          <p:cNvPr id="2" name="제목 1"/>
          <p:cNvSpPr>
            <a:spLocks noGrp="1"/>
          </p:cNvSpPr>
          <p:nvPr>
            <p:ph type="title"/>
          </p:nvPr>
        </p:nvSpPr>
        <p:spPr/>
        <p:txBody>
          <a:bodyPr/>
          <a:lstStyle/>
          <a:p>
            <a:r>
              <a:rPr lang="en-US" altLang="ko-KR" dirty="0" smtClean="0"/>
              <a:t>Where is </a:t>
            </a:r>
            <a:r>
              <a:rPr lang="en-US" altLang="ko-KR" dirty="0" err="1" smtClean="0"/>
              <a:t>trigone</a:t>
            </a:r>
            <a:r>
              <a:rPr lang="en-US" altLang="ko-KR" dirty="0" smtClean="0"/>
              <a:t>?</a:t>
            </a:r>
            <a:endParaRPr lang="ko-KR" altLang="en-US" dirty="0"/>
          </a:p>
        </p:txBody>
      </p:sp>
      <p:sp>
        <p:nvSpPr>
          <p:cNvPr id="3" name="내용 개체 틀 2"/>
          <p:cNvSpPr>
            <a:spLocks noGrp="1"/>
          </p:cNvSpPr>
          <p:nvPr>
            <p:ph idx="1"/>
          </p:nvPr>
        </p:nvSpPr>
        <p:spPr/>
        <p:txBody>
          <a:bodyPr/>
          <a:lstStyle/>
          <a:p>
            <a:endParaRPr lang="ko-KR" altLang="en-US" dirty="0"/>
          </a:p>
        </p:txBody>
      </p:sp>
      <p:pic>
        <p:nvPicPr>
          <p:cNvPr id="2051" name="Picture 3" descr="C:\Documents and Settings\user\바탕 화면\HeartValveRepairNet\Colvin\hvr_c&amp;g_core_concepts_2.jpg"/>
          <p:cNvPicPr>
            <a:picLocks noChangeAspect="1" noChangeArrowheads="1"/>
          </p:cNvPicPr>
          <p:nvPr/>
        </p:nvPicPr>
        <p:blipFill>
          <a:blip r:embed="rId3" cstate="email"/>
          <a:srcRect/>
          <a:stretch>
            <a:fillRect/>
          </a:stretch>
        </p:blipFill>
        <p:spPr bwMode="auto">
          <a:xfrm>
            <a:off x="4714876" y="1571612"/>
            <a:ext cx="3565515" cy="2643206"/>
          </a:xfrm>
          <a:prstGeom prst="rect">
            <a:avLst/>
          </a:prstGeom>
          <a:noFill/>
        </p:spPr>
      </p:pic>
      <p:pic>
        <p:nvPicPr>
          <p:cNvPr id="6" name="Picture 5" descr="C:\Documents and Settings\user\바탕 화면\HeartValveRepairNet\Duran\duran_figure3.jpg"/>
          <p:cNvPicPr>
            <a:picLocks noChangeAspect="1" noChangeArrowheads="1"/>
          </p:cNvPicPr>
          <p:nvPr/>
        </p:nvPicPr>
        <p:blipFill>
          <a:blip r:embed="rId4" cstate="email"/>
          <a:srcRect/>
          <a:stretch>
            <a:fillRect/>
          </a:stretch>
        </p:blipFill>
        <p:spPr bwMode="auto">
          <a:xfrm>
            <a:off x="0" y="1571612"/>
            <a:ext cx="4762500" cy="4343400"/>
          </a:xfrm>
          <a:prstGeom prst="rect">
            <a:avLst/>
          </a:prstGeom>
          <a:noFill/>
        </p:spPr>
      </p:pic>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19458" name="Picture 2" descr="C:\Documents and Settings\user\바탕 화면\choice\leftcommissuretrigone.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6" name="타원 5"/>
          <p:cNvSpPr/>
          <p:nvPr/>
        </p:nvSpPr>
        <p:spPr>
          <a:xfrm>
            <a:off x="4786314" y="1428736"/>
            <a:ext cx="428628"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타원 7"/>
          <p:cNvSpPr/>
          <p:nvPr/>
        </p:nvSpPr>
        <p:spPr>
          <a:xfrm>
            <a:off x="2428860" y="1643050"/>
            <a:ext cx="428628" cy="2143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C:\Documents and Settings\snuh\바탕 화면\2009HeartValveDiseaseForumSummerMVRepair\수술사진모음\20090805박병학 trigone physio ring 추가사진\DSC03378.JPG"/>
          <p:cNvPicPr>
            <a:picLocks noChangeAspect="1" noChangeArrowheads="1"/>
          </p:cNvPicPr>
          <p:nvPr/>
        </p:nvPicPr>
        <p:blipFill>
          <a:blip r:embed="rId2" cstate="email"/>
          <a:srcRect/>
          <a:stretch>
            <a:fillRect/>
          </a:stretch>
        </p:blipFill>
        <p:spPr bwMode="auto">
          <a:xfrm>
            <a:off x="0" y="0"/>
            <a:ext cx="6969836" cy="5733256"/>
          </a:xfrm>
          <a:prstGeom prst="rect">
            <a:avLst/>
          </a:prstGeom>
          <a:noFill/>
        </p:spPr>
      </p:pic>
      <p:pic>
        <p:nvPicPr>
          <p:cNvPr id="6149" name="Picture 5" descr="C:\Documents and Settings\snuh\바탕 화면\2009HeartValveDiseaseForumSummerMVRepair\수술사진모음\20090805박병학 trigone physio ring 추가사진\DSC03381.JPG"/>
          <p:cNvPicPr>
            <a:picLocks noChangeAspect="1" noChangeArrowheads="1"/>
          </p:cNvPicPr>
          <p:nvPr/>
        </p:nvPicPr>
        <p:blipFill>
          <a:blip r:embed="rId3" cstate="email"/>
          <a:srcRect/>
          <a:stretch>
            <a:fillRect/>
          </a:stretch>
        </p:blipFill>
        <p:spPr bwMode="auto">
          <a:xfrm>
            <a:off x="971600" y="728700"/>
            <a:ext cx="8172400" cy="6129300"/>
          </a:xfrm>
          <a:prstGeom prst="rect">
            <a:avLst/>
          </a:prstGeom>
          <a:noFill/>
        </p:spPr>
      </p:pic>
      <p:sp>
        <p:nvSpPr>
          <p:cNvPr id="6" name="제목 5"/>
          <p:cNvSpPr>
            <a:spLocks noGrp="1"/>
          </p:cNvSpPr>
          <p:nvPr>
            <p:ph type="title"/>
          </p:nvPr>
        </p:nvSpPr>
        <p:spPr/>
        <p:txBody>
          <a:bodyPr/>
          <a:lstStyle/>
          <a:p>
            <a:endParaRPr lang="ko-KR" altLang="en-US"/>
          </a:p>
        </p:txBody>
      </p:sp>
      <p:sp>
        <p:nvSpPr>
          <p:cNvPr id="7" name="내용 개체 틀 6"/>
          <p:cNvSpPr>
            <a:spLocks noGrp="1"/>
          </p:cNvSpPr>
          <p:nvPr>
            <p:ph idx="1"/>
          </p:nvPr>
        </p:nvSpPr>
        <p:spPr/>
        <p:txBody>
          <a:bodyPr/>
          <a:lstStyle/>
          <a:p>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500" fill="hold"/>
                                        <p:tgtEl>
                                          <p:spTgt spid="6149"/>
                                        </p:tgtEl>
                                        <p:attrNameLst>
                                          <p:attrName>ppt_x</p:attrName>
                                        </p:attrNameLst>
                                      </p:cBhvr>
                                      <p:tavLst>
                                        <p:tav tm="0">
                                          <p:val>
                                            <p:strVal val="#ppt_x"/>
                                          </p:val>
                                        </p:tav>
                                        <p:tav tm="100000">
                                          <p:val>
                                            <p:strVal val="#ppt_x"/>
                                          </p:val>
                                        </p:tav>
                                      </p:tavLst>
                                    </p:anim>
                                    <p:anim calcmode="lin" valueType="num">
                                      <p:cBhvr additive="base">
                                        <p:cTn id="8"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Rings </a:t>
            </a:r>
            <a:r>
              <a:rPr lang="en-US" altLang="ko-KR" smtClean="0"/>
              <a:t>for MR : Etiology-specific</a:t>
            </a:r>
            <a:endParaRPr lang="ko-KR" altLang="en-US" dirty="0"/>
          </a:p>
        </p:txBody>
      </p:sp>
      <p:sp>
        <p:nvSpPr>
          <p:cNvPr id="3" name="내용 개체 틀 2"/>
          <p:cNvSpPr>
            <a:spLocks noGrp="1"/>
          </p:cNvSpPr>
          <p:nvPr>
            <p:ph idx="1"/>
          </p:nvPr>
        </p:nvSpPr>
        <p:spPr/>
        <p:txBody>
          <a:bodyPr/>
          <a:lstStyle/>
          <a:p>
            <a:r>
              <a:rPr lang="en-US" altLang="ko-KR" dirty="0" smtClean="0"/>
              <a:t>General classification</a:t>
            </a:r>
          </a:p>
          <a:p>
            <a:pPr lvl="1"/>
            <a:r>
              <a:rPr lang="en-US" altLang="ko-KR" dirty="0" smtClean="0"/>
              <a:t>Full ring</a:t>
            </a:r>
          </a:p>
          <a:p>
            <a:pPr lvl="1"/>
            <a:r>
              <a:rPr lang="en-US" altLang="ko-KR" dirty="0" smtClean="0"/>
              <a:t>Partial C ring</a:t>
            </a:r>
          </a:p>
          <a:p>
            <a:pPr lvl="1"/>
            <a:r>
              <a:rPr lang="en-US" altLang="ko-KR" dirty="0" smtClean="0"/>
              <a:t>Totally flexible ring</a:t>
            </a:r>
          </a:p>
          <a:p>
            <a:pPr lvl="1"/>
            <a:r>
              <a:rPr lang="en-US" altLang="ko-KR" dirty="0" smtClean="0"/>
              <a:t>Totally rigid ring</a:t>
            </a:r>
          </a:p>
          <a:p>
            <a:pPr lvl="1"/>
            <a:endParaRPr lang="en-US" altLang="ko-KR" dirty="0"/>
          </a:p>
          <a:p>
            <a:r>
              <a:rPr lang="en-US" altLang="ko-KR" dirty="0" smtClean="0"/>
              <a:t>Commercially available mitral rings</a:t>
            </a:r>
          </a:p>
          <a:p>
            <a:pPr lvl="1"/>
            <a:r>
              <a:rPr lang="en-US" altLang="ko-KR" dirty="0" err="1" smtClean="0"/>
              <a:t>Carpentier</a:t>
            </a:r>
            <a:r>
              <a:rPr lang="en-US" altLang="ko-KR" dirty="0" smtClean="0"/>
              <a:t> rings : classic, </a:t>
            </a:r>
            <a:r>
              <a:rPr lang="en-US" altLang="ko-KR" dirty="0" err="1" smtClean="0"/>
              <a:t>physio</a:t>
            </a:r>
            <a:r>
              <a:rPr lang="en-US" altLang="ko-KR" dirty="0" smtClean="0"/>
              <a:t> I/II, </a:t>
            </a:r>
            <a:r>
              <a:rPr lang="en-US" altLang="ko-KR" dirty="0" err="1" smtClean="0"/>
              <a:t>Myxo</a:t>
            </a:r>
            <a:endParaRPr lang="en-US" altLang="ko-KR" dirty="0" smtClean="0"/>
          </a:p>
          <a:p>
            <a:pPr lvl="1"/>
            <a:r>
              <a:rPr lang="en-US" altLang="ko-KR" dirty="0" smtClean="0"/>
              <a:t>Duran rings : flexible, </a:t>
            </a:r>
            <a:r>
              <a:rPr lang="en-US" altLang="ko-KR" dirty="0" err="1" smtClean="0"/>
              <a:t>ancore</a:t>
            </a:r>
            <a:endParaRPr lang="en-US" altLang="ko-KR" dirty="0" smtClean="0"/>
          </a:p>
          <a:p>
            <a:pPr lvl="1"/>
            <a:r>
              <a:rPr lang="en-US" altLang="ko-KR" dirty="0" smtClean="0"/>
              <a:t>Cosgrove ring</a:t>
            </a:r>
          </a:p>
          <a:p>
            <a:pPr lvl="1"/>
            <a:r>
              <a:rPr lang="en-US" altLang="ko-KR" dirty="0" smtClean="0"/>
              <a:t>St. Jude </a:t>
            </a:r>
            <a:r>
              <a:rPr lang="en-US" altLang="ko-KR" smtClean="0"/>
              <a:t>Seguin ring</a:t>
            </a:r>
          </a:p>
          <a:p>
            <a:pPr lvl="1"/>
            <a:r>
              <a:rPr lang="en-US" altLang="ko-KR" smtClean="0"/>
              <a:t>IMR ring(ischemic MR)</a:t>
            </a:r>
            <a:endParaRPr lang="ko-KR" altLang="en-US" dirty="0"/>
          </a:p>
        </p:txBody>
      </p:sp>
      <p:pic>
        <p:nvPicPr>
          <p:cNvPr id="4" name="Picture 2" descr="C:\Documents and Settings\snuh\바탕 화면\2009HeartValveDiseaseForumSummerMVRepair\스캔자료\classicring.jpg"/>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6300192" y="1268760"/>
            <a:ext cx="2247165" cy="2160240"/>
          </a:xfrm>
          <a:prstGeom prst="rect">
            <a:avLst/>
          </a:prstGeom>
          <a:noFill/>
        </p:spPr>
      </p:pic>
      <p:pic>
        <p:nvPicPr>
          <p:cNvPr id="5" name="Picture 3" descr="C:\Documents and Settings\snuh\바탕 화면\2009UpdateinCardiiology\각종그림\Physio.jpg"/>
          <p:cNvPicPr>
            <a:picLocks noChangeAspect="1" noChangeArrowheads="1"/>
          </p:cNvPicPr>
          <p:nvPr/>
        </p:nvPicPr>
        <p:blipFill>
          <a:blip r:embed="rId4" cstate="email"/>
          <a:srcRect/>
          <a:stretch>
            <a:fillRect/>
          </a:stretch>
        </p:blipFill>
        <p:spPr bwMode="auto">
          <a:xfrm>
            <a:off x="6300192" y="3789040"/>
            <a:ext cx="2257571" cy="2520280"/>
          </a:xfrm>
          <a:prstGeom prst="rect">
            <a:avLst/>
          </a:prstGeom>
          <a:noFill/>
        </p:spPr>
      </p:pic>
      <p:sp>
        <p:nvSpPr>
          <p:cNvPr id="6" name="TextBox 5"/>
          <p:cNvSpPr txBox="1"/>
          <p:nvPr/>
        </p:nvSpPr>
        <p:spPr>
          <a:xfrm>
            <a:off x="6300192" y="1268760"/>
            <a:ext cx="720080" cy="369332"/>
          </a:xfrm>
          <a:prstGeom prst="rect">
            <a:avLst/>
          </a:prstGeom>
          <a:solidFill>
            <a:schemeClr val="tx2"/>
          </a:solidFill>
        </p:spPr>
        <p:txBody>
          <a:bodyPr wrap="square" rtlCol="0">
            <a:spAutoFit/>
          </a:bodyPr>
          <a:lstStyle/>
          <a:p>
            <a:r>
              <a:rPr lang="en-US" altLang="ko-KR" b="1" smtClean="0">
                <a:solidFill>
                  <a:schemeClr val="bg1"/>
                </a:solidFill>
              </a:rPr>
              <a:t>1968</a:t>
            </a:r>
            <a:endParaRPr lang="ko-KR" altLang="en-US" b="1">
              <a:solidFill>
                <a:schemeClr val="bg1"/>
              </a:solidFill>
            </a:endParaRPr>
          </a:p>
        </p:txBody>
      </p:sp>
      <p:sp>
        <p:nvSpPr>
          <p:cNvPr id="7" name="TextBox 6"/>
          <p:cNvSpPr txBox="1"/>
          <p:nvPr/>
        </p:nvSpPr>
        <p:spPr>
          <a:xfrm>
            <a:off x="6372200" y="4293096"/>
            <a:ext cx="720080" cy="369332"/>
          </a:xfrm>
          <a:prstGeom prst="rect">
            <a:avLst/>
          </a:prstGeom>
          <a:solidFill>
            <a:schemeClr val="tx2"/>
          </a:solidFill>
        </p:spPr>
        <p:txBody>
          <a:bodyPr wrap="square" rtlCol="0">
            <a:spAutoFit/>
          </a:bodyPr>
          <a:lstStyle/>
          <a:p>
            <a:r>
              <a:rPr lang="en-US" altLang="ko-KR" b="1" smtClean="0">
                <a:solidFill>
                  <a:schemeClr val="bg1"/>
                </a:solidFill>
              </a:rPr>
              <a:t>1992</a:t>
            </a:r>
            <a:endParaRPr lang="ko-KR" altLang="en-US" b="1">
              <a:solidFill>
                <a:schemeClr val="bg1"/>
              </a:solidFill>
            </a:endParaRPr>
          </a:p>
        </p:txBody>
      </p:sp>
    </p:spTree>
    <p:extLst>
      <p:ext uri="{BB962C8B-B14F-4D97-AF65-F5344CB8AC3E}">
        <p14:creationId xmlns="" xmlns:p14="http://schemas.microsoft.com/office/powerpoint/2010/main" val="1331776736"/>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endParaRPr lang="ko-KR" altLang="en-US" dirty="0"/>
          </a:p>
        </p:txBody>
      </p:sp>
      <p:sp>
        <p:nvSpPr>
          <p:cNvPr id="3" name="내용 개체 틀 2"/>
          <p:cNvSpPr>
            <a:spLocks noGrp="1"/>
          </p:cNvSpPr>
          <p:nvPr>
            <p:ph idx="1"/>
          </p:nvPr>
        </p:nvSpPr>
        <p:spPr/>
        <p:txBody>
          <a:bodyPr>
            <a:normAutofit/>
          </a:bodyPr>
          <a:lstStyle/>
          <a:p>
            <a:pPr lvl="1"/>
            <a:endParaRPr lang="en-US" altLang="ko-KR" smtClean="0"/>
          </a:p>
          <a:p>
            <a:pPr lvl="1">
              <a:buNone/>
            </a:pPr>
            <a:endParaRPr lang="en-US" altLang="ko-KR" smtClean="0"/>
          </a:p>
          <a:p>
            <a:pPr lvl="1">
              <a:buNone/>
            </a:pPr>
            <a:endParaRPr lang="en-US" altLang="ko-KR" smtClean="0"/>
          </a:p>
          <a:p>
            <a:pPr lvl="1">
              <a:buNone/>
            </a:pPr>
            <a:endParaRPr lang="en-US" altLang="ko-KR" smtClean="0"/>
          </a:p>
          <a:p>
            <a:pPr lvl="1">
              <a:buNone/>
            </a:pPr>
            <a:endParaRPr lang="en-US" altLang="ko-KR" smtClean="0"/>
          </a:p>
          <a:p>
            <a:pPr lvl="1">
              <a:buNone/>
            </a:pPr>
            <a:endParaRPr lang="en-US" altLang="ko-KR" smtClean="0"/>
          </a:p>
          <a:p>
            <a:pPr lvl="1">
              <a:buNone/>
            </a:pPr>
            <a:endParaRPr lang="en-US" altLang="ko-KR" smtClean="0"/>
          </a:p>
          <a:p>
            <a:pPr lvl="1">
              <a:buNone/>
            </a:pPr>
            <a:endParaRPr lang="en-US" altLang="ko-KR" sz="2100" smtClean="0"/>
          </a:p>
          <a:p>
            <a:pPr lvl="1">
              <a:buNone/>
            </a:pPr>
            <a:r>
              <a:rPr lang="en-US" altLang="ko-KR" sz="2100" smtClean="0"/>
              <a:t>10 </a:t>
            </a:r>
            <a:r>
              <a:rPr lang="en-US" altLang="ko-KR" sz="2100" dirty="0" smtClean="0"/>
              <a:t>normal cadaveric </a:t>
            </a:r>
            <a:r>
              <a:rPr lang="en-US" altLang="ko-KR" sz="2100" smtClean="0"/>
              <a:t>heart specimens</a:t>
            </a:r>
          </a:p>
          <a:p>
            <a:endParaRPr lang="en-US" altLang="ko-KR" sz="2100" smtClean="0"/>
          </a:p>
          <a:p>
            <a:pPr>
              <a:buNone/>
            </a:pPr>
            <a:r>
              <a:rPr lang="en-US" altLang="ko-KR" sz="2100" smtClean="0"/>
              <a:t>Annular attachment ~ Ant : post = 3.5 : 6.7 ( 1 : 1.9 )</a:t>
            </a:r>
          </a:p>
          <a:p>
            <a:pPr>
              <a:buNone/>
            </a:pPr>
            <a:endParaRPr lang="en-US" altLang="ko-KR" sz="2100" smtClean="0"/>
          </a:p>
          <a:p>
            <a:pPr>
              <a:buNone/>
            </a:pPr>
            <a:r>
              <a:rPr lang="en-US" altLang="ko-KR" sz="2100" smtClean="0"/>
              <a:t>** Trigone : the others = 1 : 2.1-2.3 </a:t>
            </a:r>
            <a:endParaRPr lang="ko-KR" altLang="en-US" sz="2100" smtClean="0"/>
          </a:p>
          <a:p>
            <a:pPr lvl="1">
              <a:buNone/>
            </a:pPr>
            <a:endParaRPr lang="ko-KR" altLang="en-US" dirty="0"/>
          </a:p>
        </p:txBody>
      </p:sp>
      <p:pic>
        <p:nvPicPr>
          <p:cNvPr id="1026" name="Picture 2" descr="C:\Documents and Settings\snuh\My Documents\내 스캔\2009-08 (8월)\스캔0008.jpg"/>
          <p:cNvPicPr>
            <a:picLocks noChangeAspect="1" noChangeArrowheads="1"/>
          </p:cNvPicPr>
          <p:nvPr/>
        </p:nvPicPr>
        <p:blipFill>
          <a:blip r:embed="rId3" cstate="email"/>
          <a:srcRect/>
          <a:stretch>
            <a:fillRect/>
          </a:stretch>
        </p:blipFill>
        <p:spPr bwMode="auto">
          <a:xfrm>
            <a:off x="928662" y="142852"/>
            <a:ext cx="7358114" cy="2006600"/>
          </a:xfrm>
          <a:prstGeom prst="rect">
            <a:avLst/>
          </a:prstGeom>
          <a:noFill/>
          <a:ln>
            <a:solidFill>
              <a:schemeClr val="bg2">
                <a:lumMod val="50000"/>
              </a:schemeClr>
            </a:solidFill>
          </a:ln>
        </p:spPr>
      </p:pic>
      <p:pic>
        <p:nvPicPr>
          <p:cNvPr id="5" name="Picture 5" descr="C:\Documents and Settings\snuh\My Documents\내 스캔\2009-07 (7월)\스캔0006.jpg"/>
          <p:cNvPicPr>
            <a:picLocks noChangeAspect="1" noChangeArrowheads="1"/>
          </p:cNvPicPr>
          <p:nvPr/>
        </p:nvPicPr>
        <p:blipFill>
          <a:blip r:embed="rId4" cstate="email"/>
          <a:srcRect/>
          <a:stretch>
            <a:fillRect/>
          </a:stretch>
        </p:blipFill>
        <p:spPr bwMode="auto">
          <a:xfrm>
            <a:off x="285720" y="2214554"/>
            <a:ext cx="4414409" cy="2857520"/>
          </a:xfrm>
          <a:prstGeom prst="rect">
            <a:avLst/>
          </a:prstGeom>
          <a:noFill/>
          <a:ln>
            <a:solidFill>
              <a:schemeClr val="accent2"/>
            </a:solidFill>
          </a:ln>
        </p:spPr>
      </p:pic>
      <p:pic>
        <p:nvPicPr>
          <p:cNvPr id="6" name="Picture 6" descr="C:\Documents and Settings\snuh\My Documents\내 스캔\2009-07 (7월)\스캔0007.jpg"/>
          <p:cNvPicPr>
            <a:picLocks noChangeAspect="1" noChangeArrowheads="1"/>
          </p:cNvPicPr>
          <p:nvPr/>
        </p:nvPicPr>
        <p:blipFill>
          <a:blip r:embed="rId5" cstate="email"/>
          <a:srcRect/>
          <a:stretch>
            <a:fillRect/>
          </a:stretch>
        </p:blipFill>
        <p:spPr bwMode="auto">
          <a:xfrm>
            <a:off x="4572000" y="2214554"/>
            <a:ext cx="4286280" cy="2857520"/>
          </a:xfrm>
          <a:prstGeom prst="rect">
            <a:avLst/>
          </a:prstGeom>
          <a:noFill/>
          <a:ln>
            <a:solidFill>
              <a:srgbClr val="FF0000"/>
            </a:solidFill>
          </a:ln>
        </p:spPr>
      </p:pic>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C:\Documents and Settings\snuh\바탕 화면\2009HeartValveDiseaseForumSummerMVRepair\수술사진모음\20090805박병학 trigone physio ring 추가사진\DSC03392.JPG"/>
          <p:cNvPicPr>
            <a:picLocks noChangeAspect="1" noChangeArrowheads="1"/>
          </p:cNvPicPr>
          <p:nvPr/>
        </p:nvPicPr>
        <p:blipFill>
          <a:blip r:embed="rId2" cstate="email"/>
          <a:srcRect/>
          <a:stretch>
            <a:fillRect/>
          </a:stretch>
        </p:blipFill>
        <p:spPr bwMode="auto">
          <a:xfrm>
            <a:off x="0" y="0"/>
            <a:ext cx="5072066" cy="3804050"/>
          </a:xfrm>
          <a:prstGeom prst="rect">
            <a:avLst/>
          </a:prstGeom>
          <a:noFill/>
        </p:spPr>
      </p:pic>
      <p:pic>
        <p:nvPicPr>
          <p:cNvPr id="9" name="Picture 3" descr="C:\Documents and Settings\snuh\바탕 화면\2009HeartValveDiseaseForumSummerMVRepair\수술사진모음\20090805박병학 trigone physio ring 추가사진\DSC03400.JPG"/>
          <p:cNvPicPr>
            <a:picLocks noChangeAspect="1" noChangeArrowheads="1"/>
          </p:cNvPicPr>
          <p:nvPr/>
        </p:nvPicPr>
        <p:blipFill>
          <a:blip r:embed="rId3" cstate="email"/>
          <a:srcRect/>
          <a:stretch>
            <a:fillRect/>
          </a:stretch>
        </p:blipFill>
        <p:spPr bwMode="auto">
          <a:xfrm>
            <a:off x="4190997" y="0"/>
            <a:ext cx="4953003" cy="3714752"/>
          </a:xfrm>
          <a:prstGeom prst="rect">
            <a:avLst/>
          </a:prstGeom>
          <a:noFill/>
        </p:spPr>
      </p:pic>
      <p:pic>
        <p:nvPicPr>
          <p:cNvPr id="10" name="Picture 4" descr="C:\Documents and Settings\snuh\바탕 화면\2009HeartValveDiseaseForumSummerMVRepair\수술사진모음\20090805박병학 trigone physio ring 추가사진\DSC03403.JPG"/>
          <p:cNvPicPr>
            <a:picLocks noChangeAspect="1" noChangeArrowheads="1"/>
          </p:cNvPicPr>
          <p:nvPr/>
        </p:nvPicPr>
        <p:blipFill>
          <a:blip r:embed="rId4" cstate="email"/>
          <a:srcRect/>
          <a:stretch>
            <a:fillRect/>
          </a:stretch>
        </p:blipFill>
        <p:spPr bwMode="auto">
          <a:xfrm>
            <a:off x="0" y="3429000"/>
            <a:ext cx="4572000" cy="3429000"/>
          </a:xfrm>
          <a:prstGeom prst="rect">
            <a:avLst/>
          </a:prstGeom>
          <a:noFill/>
        </p:spPr>
      </p:pic>
      <p:pic>
        <p:nvPicPr>
          <p:cNvPr id="11" name="Picture 5" descr="C:\Documents and Settings\snuh\바탕 화면\2009HeartValveDiseaseForumSummerMVRepair\수술사진모음\20090805박병학 trigone physio ring 추가사진\DSC03409.JPG"/>
          <p:cNvPicPr>
            <a:picLocks noChangeAspect="1" noChangeArrowheads="1"/>
          </p:cNvPicPr>
          <p:nvPr/>
        </p:nvPicPr>
        <p:blipFill>
          <a:blip r:embed="rId5" cstate="email"/>
          <a:srcRect/>
          <a:stretch>
            <a:fillRect/>
          </a:stretch>
        </p:blipFill>
        <p:spPr bwMode="auto">
          <a:xfrm>
            <a:off x="4357686" y="3268264"/>
            <a:ext cx="4786314" cy="3589736"/>
          </a:xfrm>
          <a:prstGeom prst="rect">
            <a:avLst/>
          </a:prstGeom>
          <a:noFill/>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직사각형 7"/>
          <p:cNvSpPr/>
          <p:nvPr/>
        </p:nvSpPr>
        <p:spPr>
          <a:xfrm>
            <a:off x="611560" y="1484784"/>
            <a:ext cx="7992889" cy="3939239"/>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 name="제목 2"/>
          <p:cNvSpPr>
            <a:spLocks noGrp="1"/>
          </p:cNvSpPr>
          <p:nvPr>
            <p:ph type="title"/>
          </p:nvPr>
        </p:nvSpPr>
        <p:spPr/>
        <p:txBody>
          <a:bodyPr/>
          <a:lstStyle/>
          <a:p>
            <a:r>
              <a:rPr lang="en-US" altLang="ko-KR" dirty="0" smtClean="0"/>
              <a:t>Ring for Ischemic MR</a:t>
            </a:r>
            <a:endParaRPr lang="ko-KR" altLang="en-US" dirty="0"/>
          </a:p>
        </p:txBody>
      </p:sp>
      <p:pic>
        <p:nvPicPr>
          <p:cNvPr id="6147" name="Picture 3" descr="G:\Carpentier Reconstructive Valve Surgery\Mitral Valve\Processed figures\Figure 14-04.tif"/>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899592" y="1628800"/>
            <a:ext cx="2743201" cy="3795223"/>
          </a:xfrm>
          <a:prstGeom prst="rect">
            <a:avLst/>
          </a:prstGeom>
          <a:noFill/>
          <a:extLst>
            <a:ext uri="{909E8E84-426E-40DD-AFC4-6F175D3DCCD1}">
              <a14:hiddenFill xmlns="" xmlns:a14="http://schemas.microsoft.com/office/drawing/2010/main">
                <a:solidFill>
                  <a:srgbClr val="FFFFFF"/>
                </a:solidFill>
              </a14:hiddenFill>
            </a:ext>
          </a:extLst>
        </p:spPr>
      </p:pic>
      <p:pic>
        <p:nvPicPr>
          <p:cNvPr id="6149" name="Picture 5" descr="G:\Carpentier Reconstructive Valve Surgery\Mitral Valve\Processed figures\Figure 14-03.tif"/>
          <p:cNvPicPr>
            <a:picLocks noChangeAspect="1" noChangeArrowheads="1"/>
          </p:cNvPicPr>
          <p:nvPr/>
        </p:nvPicPr>
        <p:blipFill rotWithShape="1">
          <a:blip r:embed="rId4" cstate="email">
            <a:extLst>
              <a:ext uri="{28A0092B-C50C-407E-A947-70E740481C1C}">
                <a14:useLocalDpi xmlns="" xmlns:a14="http://schemas.microsoft.com/office/drawing/2010/main"/>
              </a:ext>
            </a:extLst>
          </a:blip>
          <a:srcRect/>
          <a:stretch/>
        </p:blipFill>
        <p:spPr bwMode="auto">
          <a:xfrm>
            <a:off x="4067944" y="2486598"/>
            <a:ext cx="4160393" cy="2079625"/>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3203848" y="5589240"/>
            <a:ext cx="2702599" cy="369332"/>
          </a:xfrm>
          <a:prstGeom prst="rect">
            <a:avLst/>
          </a:prstGeom>
          <a:noFill/>
        </p:spPr>
        <p:txBody>
          <a:bodyPr wrap="none" rtlCol="0">
            <a:spAutoFit/>
          </a:bodyPr>
          <a:lstStyle/>
          <a:p>
            <a:r>
              <a:rPr lang="en-US" altLang="ko-KR" u="sng" dirty="0" smtClean="0">
                <a:latin typeface="Franklin Gothic Medium" pitchFamily="34" charset="0"/>
              </a:rPr>
              <a:t>A ring for asymmetric MR</a:t>
            </a:r>
            <a:endParaRPr lang="ko-KR" altLang="en-US" u="sng" dirty="0">
              <a:latin typeface="Franklin Gothic Medium" pitchFamily="34" charset="0"/>
            </a:endParaRPr>
          </a:p>
        </p:txBody>
      </p:sp>
    </p:spTree>
    <p:extLst>
      <p:ext uri="{BB962C8B-B14F-4D97-AF65-F5344CB8AC3E}">
        <p14:creationId xmlns="" xmlns:p14="http://schemas.microsoft.com/office/powerpoint/2010/main" val="464879755"/>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p:txBody>
          <a:bodyPr/>
          <a:lstStyle/>
          <a:p>
            <a:endParaRPr lang="ko-KR" altLang="en-US">
              <a:ea typeface="굴림" charset="-127"/>
            </a:endParaRPr>
          </a:p>
        </p:txBody>
      </p:sp>
      <p:sp>
        <p:nvSpPr>
          <p:cNvPr id="375811" name="Rectangle 3"/>
          <p:cNvSpPr>
            <a:spLocks noGrp="1" noChangeArrowheads="1"/>
          </p:cNvSpPr>
          <p:nvPr>
            <p:ph type="body" idx="1"/>
          </p:nvPr>
        </p:nvSpPr>
        <p:spPr/>
        <p:txBody>
          <a:bodyPr/>
          <a:lstStyle/>
          <a:p>
            <a:endParaRPr lang="ko-KR" altLang="en-US">
              <a:ea typeface="굴림" charset="-127"/>
            </a:endParaRPr>
          </a:p>
        </p:txBody>
      </p:sp>
      <p:pic>
        <p:nvPicPr>
          <p:cNvPr id="375813" name="Picture 5" descr="DSC04072"/>
          <p:cNvPicPr>
            <a:picLocks noChangeAspect="1" noChangeArrowheads="1"/>
          </p:cNvPicPr>
          <p:nvPr/>
        </p:nvPicPr>
        <p:blipFill>
          <a:blip r:embed="rId4" cstate="email"/>
          <a:srcRect/>
          <a:stretch>
            <a:fillRect/>
          </a:stretch>
        </p:blipFill>
        <p:spPr bwMode="auto">
          <a:xfrm>
            <a:off x="292100" y="368300"/>
            <a:ext cx="7620000" cy="5715000"/>
          </a:xfrm>
          <a:prstGeom prst="rect">
            <a:avLst/>
          </a:prstGeom>
          <a:noFill/>
        </p:spPr>
      </p:pic>
      <p:pic>
        <p:nvPicPr>
          <p:cNvPr id="375814" name="Picture 6" descr="DSC04078"/>
          <p:cNvPicPr>
            <a:picLocks noChangeAspect="1" noChangeArrowheads="1"/>
          </p:cNvPicPr>
          <p:nvPr/>
        </p:nvPicPr>
        <p:blipFill>
          <a:blip r:embed="rId5" cstate="email"/>
          <a:srcRect/>
          <a:stretch>
            <a:fillRect/>
          </a:stretch>
        </p:blipFill>
        <p:spPr bwMode="auto">
          <a:xfrm>
            <a:off x="673100" y="762000"/>
            <a:ext cx="7620000" cy="5715000"/>
          </a:xfrm>
          <a:prstGeom prst="rect">
            <a:avLst/>
          </a:prstGeom>
          <a:noFill/>
        </p:spPr>
      </p:pic>
      <p:pic>
        <p:nvPicPr>
          <p:cNvPr id="375815" name="Picture 7" descr="DSC04082"/>
          <p:cNvPicPr>
            <a:picLocks noChangeAspect="1" noChangeArrowheads="1"/>
          </p:cNvPicPr>
          <p:nvPr/>
        </p:nvPicPr>
        <p:blipFill>
          <a:blip r:embed="rId6" cstate="email"/>
          <a:srcRect/>
          <a:stretch>
            <a:fillRect/>
          </a:stretch>
        </p:blipFill>
        <p:spPr bwMode="auto">
          <a:xfrm>
            <a:off x="1143000" y="1143000"/>
            <a:ext cx="7620000" cy="57150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5813"/>
                                        </p:tgtEl>
                                        <p:attrNameLst>
                                          <p:attrName>style.visibility</p:attrName>
                                        </p:attrNameLst>
                                      </p:cBhvr>
                                      <p:to>
                                        <p:strVal val="visible"/>
                                      </p:to>
                                    </p:set>
                                    <p:anim calcmode="lin" valueType="num">
                                      <p:cBhvr additive="base">
                                        <p:cTn id="7" dur="500" fill="hold"/>
                                        <p:tgtEl>
                                          <p:spTgt spid="375813"/>
                                        </p:tgtEl>
                                        <p:attrNameLst>
                                          <p:attrName>ppt_x</p:attrName>
                                        </p:attrNameLst>
                                      </p:cBhvr>
                                      <p:tavLst>
                                        <p:tav tm="0">
                                          <p:val>
                                            <p:strVal val="#ppt_x"/>
                                          </p:val>
                                        </p:tav>
                                        <p:tav tm="100000">
                                          <p:val>
                                            <p:strVal val="#ppt_x"/>
                                          </p:val>
                                        </p:tav>
                                      </p:tavLst>
                                    </p:anim>
                                    <p:anim calcmode="lin" valueType="num">
                                      <p:cBhvr additive="base">
                                        <p:cTn id="8" dur="500" fill="hold"/>
                                        <p:tgtEl>
                                          <p:spTgt spid="3758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75814"/>
                                        </p:tgtEl>
                                        <p:attrNameLst>
                                          <p:attrName>style.visibility</p:attrName>
                                        </p:attrNameLst>
                                      </p:cBhvr>
                                      <p:to>
                                        <p:strVal val="visible"/>
                                      </p:to>
                                    </p:set>
                                    <p:anim calcmode="lin" valueType="num">
                                      <p:cBhvr additive="base">
                                        <p:cTn id="13" dur="500" fill="hold"/>
                                        <p:tgtEl>
                                          <p:spTgt spid="375814"/>
                                        </p:tgtEl>
                                        <p:attrNameLst>
                                          <p:attrName>ppt_x</p:attrName>
                                        </p:attrNameLst>
                                      </p:cBhvr>
                                      <p:tavLst>
                                        <p:tav tm="0">
                                          <p:val>
                                            <p:strVal val="#ppt_x"/>
                                          </p:val>
                                        </p:tav>
                                        <p:tav tm="100000">
                                          <p:val>
                                            <p:strVal val="#ppt_x"/>
                                          </p:val>
                                        </p:tav>
                                      </p:tavLst>
                                    </p:anim>
                                    <p:anim calcmode="lin" valueType="num">
                                      <p:cBhvr additive="base">
                                        <p:cTn id="14" dur="500" fill="hold"/>
                                        <p:tgtEl>
                                          <p:spTgt spid="3758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5815"/>
                                        </p:tgtEl>
                                        <p:attrNameLst>
                                          <p:attrName>style.visibility</p:attrName>
                                        </p:attrNameLst>
                                      </p:cBhvr>
                                      <p:to>
                                        <p:strVal val="visible"/>
                                      </p:to>
                                    </p:set>
                                    <p:anim calcmode="lin" valueType="num">
                                      <p:cBhvr additive="base">
                                        <p:cTn id="19" dur="500" fill="hold"/>
                                        <p:tgtEl>
                                          <p:spTgt spid="375815"/>
                                        </p:tgtEl>
                                        <p:attrNameLst>
                                          <p:attrName>ppt_x</p:attrName>
                                        </p:attrNameLst>
                                      </p:cBhvr>
                                      <p:tavLst>
                                        <p:tav tm="0">
                                          <p:val>
                                            <p:strVal val="#ppt_x"/>
                                          </p:val>
                                        </p:tav>
                                        <p:tav tm="100000">
                                          <p:val>
                                            <p:strVal val="#ppt_x"/>
                                          </p:val>
                                        </p:tav>
                                      </p:tavLst>
                                    </p:anim>
                                    <p:anim calcmode="lin" valueType="num">
                                      <p:cBhvr additive="base">
                                        <p:cTn id="20" dur="500" fill="hold"/>
                                        <p:tgtEl>
                                          <p:spTgt spid="3758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5" name="Picture 2" descr="C:\Documents and Settings\snuh\바탕 화면\2009HeartValveDiseaseForumSummerMVRepair\specimenphoto Special  PS\DSC00135.JPG"/>
          <p:cNvPicPr>
            <a:picLocks noChangeAspect="1" noChangeArrowheads="1"/>
          </p:cNvPicPr>
          <p:nvPr/>
        </p:nvPicPr>
        <p:blipFill>
          <a:blip r:embed="rId2" cstate="email"/>
          <a:srcRect/>
          <a:stretch>
            <a:fillRect/>
          </a:stretch>
        </p:blipFill>
        <p:spPr bwMode="auto">
          <a:xfrm>
            <a:off x="12863" y="0"/>
            <a:ext cx="9131137" cy="6858000"/>
          </a:xfrm>
          <a:prstGeom prst="rect">
            <a:avLst/>
          </a:prstGeom>
          <a:noFill/>
        </p:spPr>
      </p:pic>
      <p:sp>
        <p:nvSpPr>
          <p:cNvPr id="6" name="제목 1"/>
          <p:cNvSpPr txBox="1">
            <a:spLocks/>
          </p:cNvSpPr>
          <p:nvPr/>
        </p:nvSpPr>
        <p:spPr>
          <a:xfrm>
            <a:off x="0" y="0"/>
            <a:ext cx="6660232" cy="764704"/>
          </a:xfrm>
          <a:prstGeom prst="rect">
            <a:avLst/>
          </a:prstGeom>
          <a:solidFill>
            <a:schemeClr val="tx2"/>
          </a:solidFill>
        </p:spPr>
        <p:txBody>
          <a:bodyPr vert="horz" anchor="t">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marR="0" lvl="0" indent="0" algn="l" defTabSz="914400" rtl="0" eaLnBrk="1" fontAlgn="auto" latinLnBrk="1" hangingPunct="1">
              <a:lnSpc>
                <a:spcPct val="100000"/>
              </a:lnSpc>
              <a:spcBef>
                <a:spcPct val="0"/>
              </a:spcBef>
              <a:spcAft>
                <a:spcPts val="0"/>
              </a:spcAft>
              <a:buClrTx/>
              <a:buSzTx/>
              <a:buFontTx/>
              <a:buNone/>
              <a:tabLst/>
              <a:defRPr/>
            </a:pPr>
            <a:r>
              <a:rPr kumimoji="1" lang="en-US" altLang="ko-KR" sz="4000" b="0" i="0" u="none" strike="noStrike" kern="1200" cap="none" spc="0" normalizeH="0" baseline="0" noProof="0" smtClean="0">
                <a:ln>
                  <a:solidFill>
                    <a:schemeClr val="accent1">
                      <a:lumMod val="60000"/>
                      <a:lumOff val="40000"/>
                    </a:schemeClr>
                  </a:solidFill>
                </a:ln>
                <a:solidFill>
                  <a:schemeClr val="bg1"/>
                </a:solidFill>
                <a:effectLst/>
                <a:uLnTx/>
                <a:uFillTx/>
                <a:latin typeface="Franklin Gothic Heavy" pitchFamily="34" charset="0"/>
                <a:ea typeface="+mj-ea"/>
                <a:cs typeface="+mj-cs"/>
              </a:rPr>
              <a:t>Annulus and Circumflex a</a:t>
            </a:r>
            <a:endParaRPr kumimoji="1" lang="ko-KR" altLang="en-US" sz="4000" b="0" i="0" u="none" strike="noStrike" kern="1200" cap="none" spc="0" normalizeH="0" baseline="0" noProof="0" dirty="0">
              <a:ln>
                <a:solidFill>
                  <a:schemeClr val="accent1">
                    <a:lumMod val="60000"/>
                    <a:lumOff val="40000"/>
                  </a:schemeClr>
                </a:solidFill>
              </a:ln>
              <a:solidFill>
                <a:schemeClr val="bg1"/>
              </a:solidFill>
              <a:effectLst/>
              <a:uLnTx/>
              <a:uFillTx/>
              <a:latin typeface="Franklin Gothic Heavy" pitchFamily="34" charset="0"/>
              <a:ea typeface="+mj-ea"/>
              <a:cs typeface="+mj-cs"/>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업무 관련\Adams Lecture PPT 제작\Adams Lecture\Figure 5-03A.tif"/>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0" y="0"/>
            <a:ext cx="5579278" cy="3573016"/>
          </a:xfrm>
          <a:prstGeom prst="rect">
            <a:avLst/>
          </a:prstGeom>
          <a:noFill/>
        </p:spPr>
      </p:pic>
      <p:pic>
        <p:nvPicPr>
          <p:cNvPr id="3" name="Picture 2" descr="D:\업무 관련\Adams Lecture PPT 제작\Adams Lecture\Figure 5-03B.tif"/>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5868144" y="3356992"/>
            <a:ext cx="3048709" cy="3501008"/>
          </a:xfrm>
          <a:prstGeom prst="rect">
            <a:avLst/>
          </a:prstGeom>
          <a:noFill/>
        </p:spPr>
      </p:pic>
      <p:pic>
        <p:nvPicPr>
          <p:cNvPr id="6" name="Picture 2" descr="D:\업무 관련\Adams Lecture PPT 제작\Adams Lecture\Figure 5-05B.tif"/>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323528" y="3933056"/>
            <a:ext cx="4737296" cy="2398041"/>
          </a:xfrm>
          <a:prstGeom prst="rect">
            <a:avLst/>
          </a:prstGeom>
          <a:noFill/>
        </p:spPr>
      </p:pic>
      <p:pic>
        <p:nvPicPr>
          <p:cNvPr id="5" name="Picture 2" descr="D:\업무 관련\Adams Lecture PPT 제작\Adams Lecture\Figure 5-06B.tif"/>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4775649" y="0"/>
            <a:ext cx="4368351" cy="3573016"/>
          </a:xfrm>
          <a:prstGeom prst="rect">
            <a:avLst/>
          </a:prstGeom>
          <a:noFill/>
        </p:spPr>
      </p:pic>
    </p:spTree>
    <p:extLst>
      <p:ext uri="{BB962C8B-B14F-4D97-AF65-F5344CB8AC3E}">
        <p14:creationId xmlns="" xmlns:p14="http://schemas.microsoft.com/office/powerpoint/2010/main" val="19505376"/>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2770" name="Picture 2" descr="C:\Documents and Settings\snuh\바탕 화면\2009HeartValveDiseaseForumSummerMVRepair\specimenphoto Special  PS\DSC00145.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5" name="TextBox 4"/>
          <p:cNvSpPr txBox="1"/>
          <p:nvPr/>
        </p:nvSpPr>
        <p:spPr>
          <a:xfrm>
            <a:off x="3071802" y="4357694"/>
            <a:ext cx="2714644" cy="523220"/>
          </a:xfrm>
          <a:prstGeom prst="rect">
            <a:avLst/>
          </a:prstGeom>
          <a:solidFill>
            <a:schemeClr val="accent4"/>
          </a:solidFill>
        </p:spPr>
        <p:txBody>
          <a:bodyPr wrap="square" rtlCol="0">
            <a:spAutoFit/>
          </a:bodyPr>
          <a:lstStyle/>
          <a:p>
            <a:pPr algn="ctr"/>
            <a:r>
              <a:rPr lang="en-US" altLang="ko-KR" sz="2800" dirty="0" smtClean="0"/>
              <a:t>P1-P2 area</a:t>
            </a:r>
            <a:endParaRPr lang="ko-KR" altLang="en-US" sz="2800" dirty="0"/>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Paramount Importance</a:t>
            </a:r>
            <a:endParaRPr lang="ko-KR" altLang="en-US" dirty="0"/>
          </a:p>
        </p:txBody>
      </p:sp>
      <p:sp>
        <p:nvSpPr>
          <p:cNvPr id="3" name="내용 개체 틀 2"/>
          <p:cNvSpPr>
            <a:spLocks noGrp="1"/>
          </p:cNvSpPr>
          <p:nvPr>
            <p:ph idx="1"/>
          </p:nvPr>
        </p:nvSpPr>
        <p:spPr/>
        <p:txBody>
          <a:bodyPr/>
          <a:lstStyle/>
          <a:p>
            <a:r>
              <a:rPr lang="en-US" altLang="ko-KR" dirty="0" smtClean="0"/>
              <a:t>Requirement that the plane of the needle bite </a:t>
            </a:r>
            <a:r>
              <a:rPr lang="en-US" altLang="ko-KR" dirty="0" smtClean="0">
                <a:solidFill>
                  <a:schemeClr val="accent2"/>
                </a:solidFill>
              </a:rPr>
              <a:t>should be orthogonal </a:t>
            </a:r>
            <a:r>
              <a:rPr lang="en-US" altLang="ko-KR" dirty="0" smtClean="0"/>
              <a:t>to the annular plane.</a:t>
            </a:r>
          </a:p>
          <a:p>
            <a:r>
              <a:rPr lang="en-US" altLang="ko-KR" dirty="0" smtClean="0"/>
              <a:t>If this is done, it is impossible for the stitch to impinge or distort the circumflex artery.</a:t>
            </a: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9938" name="Picture 2" descr="C:\Documents and Settings\snuh\바탕 화면\2009HeartValveDiseaseForumSummerMVRepair\specimenphoto Special  PS\DSC00176.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pic>
        <p:nvPicPr>
          <p:cNvPr id="5" name="Picture 2" descr="C:\Documents and Settings\user\바탕 화면\choice\postannulussutureline.JPG"/>
          <p:cNvPicPr>
            <a:picLocks noChangeAspect="1" noChangeArrowheads="1"/>
          </p:cNvPicPr>
          <p:nvPr/>
        </p:nvPicPr>
        <p:blipFill>
          <a:blip r:embed="rId3" cstate="email"/>
          <a:srcRect/>
          <a:stretch>
            <a:fillRect/>
          </a:stretch>
        </p:blipFill>
        <p:spPr bwMode="auto">
          <a:xfrm>
            <a:off x="1403648" y="1052736"/>
            <a:ext cx="7740352" cy="5805264"/>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r>
              <a:rPr lang="en-US" altLang="ko-KR" dirty="0" err="1" smtClean="0"/>
              <a:t>Annuloplasty</a:t>
            </a:r>
            <a:r>
              <a:rPr lang="en-US" altLang="ko-KR" dirty="0" smtClean="0"/>
              <a:t> Sutures</a:t>
            </a:r>
            <a:endParaRPr lang="ko-KR" altLang="en-US" dirty="0"/>
          </a:p>
        </p:txBody>
      </p:sp>
      <p:sp>
        <p:nvSpPr>
          <p:cNvPr id="3" name="내용 개체 틀 2"/>
          <p:cNvSpPr>
            <a:spLocks noGrp="1"/>
          </p:cNvSpPr>
          <p:nvPr>
            <p:ph idx="1"/>
          </p:nvPr>
        </p:nvSpPr>
        <p:spPr/>
        <p:txBody>
          <a:bodyPr>
            <a:normAutofit/>
          </a:bodyPr>
          <a:lstStyle/>
          <a:p>
            <a:r>
              <a:rPr lang="en-US" altLang="ko-KR" dirty="0" smtClean="0"/>
              <a:t>Sutures are placed outside(toward the atrium) of the leaflets and the repair region.</a:t>
            </a:r>
          </a:p>
          <a:p>
            <a:r>
              <a:rPr lang="en-US" altLang="ko-KR" smtClean="0">
                <a:solidFill>
                  <a:schemeClr val="tx2">
                    <a:lumMod val="90000"/>
                  </a:schemeClr>
                </a:solidFill>
              </a:rPr>
              <a:t>Difficult </a:t>
            </a:r>
            <a:r>
              <a:rPr lang="en-US" altLang="ko-KR" dirty="0" smtClean="0">
                <a:solidFill>
                  <a:schemeClr val="tx2">
                    <a:lumMod val="90000"/>
                  </a:schemeClr>
                </a:solidFill>
              </a:rPr>
              <a:t>stitches(</a:t>
            </a:r>
            <a:r>
              <a:rPr lang="en-US" altLang="ko-KR" dirty="0" err="1" smtClean="0">
                <a:solidFill>
                  <a:schemeClr val="tx2">
                    <a:lumMod val="90000"/>
                  </a:schemeClr>
                </a:solidFill>
              </a:rPr>
              <a:t>pericommissural</a:t>
            </a:r>
            <a:r>
              <a:rPr lang="en-US" altLang="ko-KR" dirty="0" smtClean="0">
                <a:solidFill>
                  <a:schemeClr val="tx2">
                    <a:lumMod val="90000"/>
                  </a:schemeClr>
                </a:solidFill>
              </a:rPr>
              <a:t>) might be facilitated by pulling down previously placed stitches using an </a:t>
            </a:r>
            <a:r>
              <a:rPr lang="en-US" altLang="ko-KR" dirty="0" err="1" smtClean="0">
                <a:solidFill>
                  <a:schemeClr val="tx2">
                    <a:lumMod val="90000"/>
                  </a:schemeClr>
                </a:solidFill>
              </a:rPr>
              <a:t>overhold</a:t>
            </a:r>
            <a:r>
              <a:rPr lang="en-US" altLang="ko-KR" dirty="0" smtClean="0">
                <a:solidFill>
                  <a:schemeClr val="tx2">
                    <a:lumMod val="90000"/>
                  </a:schemeClr>
                </a:solidFill>
              </a:rPr>
              <a:t> clamp.</a:t>
            </a:r>
          </a:p>
          <a:p>
            <a:r>
              <a:rPr lang="en-US" altLang="ko-KR" dirty="0" smtClean="0"/>
              <a:t>Lift up the suture, check it is annulus or not!</a:t>
            </a:r>
            <a:endParaRPr lang="ko-KR" altLang="en-US" dirty="0" smtClean="0"/>
          </a:p>
          <a:p>
            <a:endParaRPr lang="ko-KR" altLang="en-US" dirty="0"/>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2"/>
          <p:cNvSpPr>
            <a:spLocks noGrp="1" noChangeArrowheads="1"/>
          </p:cNvSpPr>
          <p:nvPr>
            <p:ph type="title"/>
          </p:nvPr>
        </p:nvSpPr>
        <p:spPr/>
        <p:txBody>
          <a:bodyPr/>
          <a:lstStyle/>
          <a:p>
            <a:endParaRPr lang="ko-KR" altLang="en-US">
              <a:ea typeface="굴림" charset="-127"/>
            </a:endParaRPr>
          </a:p>
        </p:txBody>
      </p:sp>
      <p:sp>
        <p:nvSpPr>
          <p:cNvPr id="443395" name="Rectangle 3"/>
          <p:cNvSpPr>
            <a:spLocks noGrp="1" noChangeArrowheads="1"/>
          </p:cNvSpPr>
          <p:nvPr>
            <p:ph type="body" idx="1"/>
          </p:nvPr>
        </p:nvSpPr>
        <p:spPr/>
        <p:txBody>
          <a:bodyPr/>
          <a:lstStyle/>
          <a:p>
            <a:endParaRPr lang="ko-KR" altLang="en-US">
              <a:ea typeface="굴림" charset="-127"/>
            </a:endParaRPr>
          </a:p>
        </p:txBody>
      </p:sp>
      <p:pic>
        <p:nvPicPr>
          <p:cNvPr id="443397" name="Picture 5" descr="DSC00050"/>
          <p:cNvPicPr>
            <a:picLocks noChangeAspect="1" noChangeArrowheads="1"/>
          </p:cNvPicPr>
          <p:nvPr/>
        </p:nvPicPr>
        <p:blipFill>
          <a:blip r:embed="rId2" cstate="email"/>
          <a:srcRect/>
          <a:stretch>
            <a:fillRect/>
          </a:stretch>
        </p:blipFill>
        <p:spPr bwMode="auto">
          <a:xfrm>
            <a:off x="0" y="0"/>
            <a:ext cx="4644008" cy="6858000"/>
          </a:xfrm>
          <a:prstGeom prst="rect">
            <a:avLst/>
          </a:prstGeom>
          <a:noFill/>
        </p:spPr>
      </p:pic>
      <p:pic>
        <p:nvPicPr>
          <p:cNvPr id="5" name="Picture 4" descr="DSC00052"/>
          <p:cNvPicPr>
            <a:picLocks noChangeAspect="1" noChangeArrowheads="1"/>
          </p:cNvPicPr>
          <p:nvPr/>
        </p:nvPicPr>
        <p:blipFill>
          <a:blip r:embed="rId3" cstate="email"/>
          <a:srcRect/>
          <a:stretch>
            <a:fillRect/>
          </a:stretch>
        </p:blipFill>
        <p:spPr bwMode="auto">
          <a:xfrm>
            <a:off x="4067944" y="0"/>
            <a:ext cx="5076056" cy="6858000"/>
          </a:xfrm>
          <a:prstGeom prst="rect">
            <a:avLst/>
          </a:prstGeom>
          <a:noFill/>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26626" name="Picture 2" descr="C:\Documents and Settings\user\바탕 화면\choice\trigoneannularsuture2.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098" name="Picture 2" descr="C:\Documents and Settings\snuh\바탕 화면\2009HeartValveDiseaseForumSummerMVRepair\수술사진모음\20090812김승중39306427recurredMRunderlyingchronicMR A3PC massive rupture mimicvegetation MVrepair obliteration secchordresect MAPphysio TAPMC3\DSC05655.JPG"/>
          <p:cNvPicPr>
            <a:picLocks noChangeAspect="1" noChangeArrowheads="1"/>
          </p:cNvPicPr>
          <p:nvPr/>
        </p:nvPicPr>
        <p:blipFill>
          <a:blip r:embed="rId2" cstate="email"/>
          <a:srcRect/>
          <a:stretch>
            <a:fillRect/>
          </a:stretch>
        </p:blipFill>
        <p:spPr bwMode="auto">
          <a:xfrm>
            <a:off x="0" y="0"/>
            <a:ext cx="9144000" cy="6858000"/>
          </a:xfrm>
          <a:prstGeom prst="rect">
            <a:avLst/>
          </a:prstGeom>
          <a:noFill/>
        </p:spPr>
      </p:pic>
      <p:sp>
        <p:nvSpPr>
          <p:cNvPr id="5" name="TextBox 4"/>
          <p:cNvSpPr txBox="1"/>
          <p:nvPr/>
        </p:nvSpPr>
        <p:spPr>
          <a:xfrm>
            <a:off x="4857752" y="3571876"/>
            <a:ext cx="428628" cy="369332"/>
          </a:xfrm>
          <a:prstGeom prst="rect">
            <a:avLst/>
          </a:prstGeom>
          <a:solidFill>
            <a:srgbClr val="FFFF00"/>
          </a:solidFill>
        </p:spPr>
        <p:txBody>
          <a:bodyPr wrap="square" rtlCol="0">
            <a:spAutoFit/>
          </a:bodyPr>
          <a:lstStyle/>
          <a:p>
            <a:pPr algn="ctr"/>
            <a:r>
              <a:rPr lang="en-US" altLang="ko-KR" smtClean="0">
                <a:sym typeface="Symbol"/>
              </a:rPr>
              <a:t>5</a:t>
            </a:r>
            <a:endParaRPr lang="ko-KR" altLang="en-US"/>
          </a:p>
        </p:txBody>
      </p:sp>
      <p:sp>
        <p:nvSpPr>
          <p:cNvPr id="6" name="TextBox 5"/>
          <p:cNvSpPr txBox="1"/>
          <p:nvPr/>
        </p:nvSpPr>
        <p:spPr>
          <a:xfrm>
            <a:off x="3428992" y="4000504"/>
            <a:ext cx="428628" cy="369332"/>
          </a:xfrm>
          <a:prstGeom prst="rect">
            <a:avLst/>
          </a:prstGeom>
          <a:solidFill>
            <a:srgbClr val="FFFF00"/>
          </a:solidFill>
        </p:spPr>
        <p:txBody>
          <a:bodyPr wrap="square" rtlCol="0">
            <a:spAutoFit/>
          </a:bodyPr>
          <a:lstStyle/>
          <a:p>
            <a:pPr algn="ctr"/>
            <a:r>
              <a:rPr lang="en-US" altLang="ko-KR" smtClean="0">
                <a:sym typeface="Symbol"/>
              </a:rPr>
              <a:t>4</a:t>
            </a:r>
            <a:endParaRPr lang="ko-KR" altLang="en-US"/>
          </a:p>
        </p:txBody>
      </p:sp>
      <p:sp>
        <p:nvSpPr>
          <p:cNvPr id="7" name="TextBox 6"/>
          <p:cNvSpPr txBox="1"/>
          <p:nvPr/>
        </p:nvSpPr>
        <p:spPr>
          <a:xfrm>
            <a:off x="4071934" y="4429132"/>
            <a:ext cx="428628" cy="369332"/>
          </a:xfrm>
          <a:prstGeom prst="rect">
            <a:avLst/>
          </a:prstGeom>
          <a:solidFill>
            <a:srgbClr val="FFFF00"/>
          </a:solidFill>
        </p:spPr>
        <p:txBody>
          <a:bodyPr wrap="square" rtlCol="0">
            <a:spAutoFit/>
          </a:bodyPr>
          <a:lstStyle/>
          <a:p>
            <a:pPr algn="ctr"/>
            <a:r>
              <a:rPr lang="en-US" altLang="ko-KR" smtClean="0">
                <a:sym typeface="Symbol"/>
              </a:rPr>
              <a:t>3</a:t>
            </a:r>
            <a:endParaRPr lang="ko-KR" altLang="en-US"/>
          </a:p>
        </p:txBody>
      </p:sp>
      <p:sp>
        <p:nvSpPr>
          <p:cNvPr id="8" name="TextBox 7"/>
          <p:cNvSpPr txBox="1"/>
          <p:nvPr/>
        </p:nvSpPr>
        <p:spPr>
          <a:xfrm>
            <a:off x="5715008" y="2571744"/>
            <a:ext cx="428628" cy="369332"/>
          </a:xfrm>
          <a:prstGeom prst="rect">
            <a:avLst/>
          </a:prstGeom>
          <a:solidFill>
            <a:srgbClr val="FFFF00"/>
          </a:solidFill>
        </p:spPr>
        <p:txBody>
          <a:bodyPr wrap="square" rtlCol="0">
            <a:spAutoFit/>
          </a:bodyPr>
          <a:lstStyle/>
          <a:p>
            <a:pPr algn="ctr"/>
            <a:r>
              <a:rPr lang="en-US" altLang="ko-KR" smtClean="0">
                <a:sym typeface="Symbol"/>
              </a:rPr>
              <a:t>2</a:t>
            </a:r>
            <a:endParaRPr lang="ko-KR" altLang="en-US"/>
          </a:p>
        </p:txBody>
      </p:sp>
      <p:sp>
        <p:nvSpPr>
          <p:cNvPr id="9" name="TextBox 8"/>
          <p:cNvSpPr txBox="1"/>
          <p:nvPr/>
        </p:nvSpPr>
        <p:spPr>
          <a:xfrm>
            <a:off x="2143108" y="2500306"/>
            <a:ext cx="428628" cy="369332"/>
          </a:xfrm>
          <a:prstGeom prst="rect">
            <a:avLst/>
          </a:prstGeom>
          <a:solidFill>
            <a:srgbClr val="FFFF00"/>
          </a:solidFill>
        </p:spPr>
        <p:txBody>
          <a:bodyPr wrap="square" rtlCol="0">
            <a:spAutoFit/>
          </a:bodyPr>
          <a:lstStyle/>
          <a:p>
            <a:pPr algn="ctr"/>
            <a:r>
              <a:rPr lang="ko-KR" altLang="en-US" smtClean="0">
                <a:sym typeface="Symbol"/>
              </a:rPr>
              <a:t></a:t>
            </a:r>
            <a:endParaRPr lang="ko-KR" altLang="en-US"/>
          </a:p>
        </p:txBody>
      </p:sp>
      <p:sp>
        <p:nvSpPr>
          <p:cNvPr id="10" name="TextBox 9"/>
          <p:cNvSpPr txBox="1"/>
          <p:nvPr/>
        </p:nvSpPr>
        <p:spPr>
          <a:xfrm>
            <a:off x="4143372" y="2143116"/>
            <a:ext cx="428628" cy="369332"/>
          </a:xfrm>
          <a:prstGeom prst="rect">
            <a:avLst/>
          </a:prstGeom>
          <a:solidFill>
            <a:srgbClr val="FFFF00"/>
          </a:solidFill>
        </p:spPr>
        <p:txBody>
          <a:bodyPr wrap="square" rtlCol="0">
            <a:spAutoFit/>
          </a:bodyPr>
          <a:lstStyle/>
          <a:p>
            <a:pPr algn="ctr"/>
            <a:r>
              <a:rPr lang="en-US" altLang="ko-KR" smtClean="0">
                <a:sym typeface="Symbol"/>
              </a:rPr>
              <a:t>6</a:t>
            </a:r>
            <a:endParaRPr lang="ko-KR" altLang="en-US"/>
          </a:p>
        </p:txBody>
      </p:sp>
      <p:pic>
        <p:nvPicPr>
          <p:cNvPr id="4099" name="Picture 3" descr="C:\Documents and Settings\snuh\바탕 화면\2009HeartValveDiseaseForumSummerMVRepair\수술사진모음\20090812김승중39306427recurredMRunderlyingchronicMR A3PC massive rupture mimicvegetation MVrepair obliteration secchordresect MAPphysio TAPMC3\DSC05658.JPG"/>
          <p:cNvPicPr>
            <a:picLocks noChangeAspect="1" noChangeArrowheads="1"/>
          </p:cNvPicPr>
          <p:nvPr/>
        </p:nvPicPr>
        <p:blipFill>
          <a:blip r:embed="rId3" cstate="email"/>
          <a:srcRect/>
          <a:stretch>
            <a:fillRect/>
          </a:stretch>
        </p:blipFill>
        <p:spPr bwMode="auto">
          <a:xfrm>
            <a:off x="0" y="0"/>
            <a:ext cx="9144000" cy="6858000"/>
          </a:xfrm>
          <a:prstGeom prst="rect">
            <a:avLst/>
          </a:prstGeom>
          <a:noFill/>
        </p:spPr>
      </p:pic>
      <p:sp>
        <p:nvSpPr>
          <p:cNvPr id="13" name="포인트가 5개인 별 12"/>
          <p:cNvSpPr/>
          <p:nvPr/>
        </p:nvSpPr>
        <p:spPr>
          <a:xfrm>
            <a:off x="3714744" y="3214686"/>
            <a:ext cx="428628" cy="2857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4" name="포인트가 5개인 별 13"/>
          <p:cNvSpPr/>
          <p:nvPr/>
        </p:nvSpPr>
        <p:spPr>
          <a:xfrm>
            <a:off x="4000496" y="4286256"/>
            <a:ext cx="428628" cy="285752"/>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포인트가 5개인 별 14"/>
          <p:cNvSpPr/>
          <p:nvPr/>
        </p:nvSpPr>
        <p:spPr>
          <a:xfrm>
            <a:off x="4786314" y="4429132"/>
            <a:ext cx="428628" cy="285752"/>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포인트가 5개인 별 15"/>
          <p:cNvSpPr/>
          <p:nvPr/>
        </p:nvSpPr>
        <p:spPr>
          <a:xfrm>
            <a:off x="5715008" y="2857496"/>
            <a:ext cx="428628" cy="285752"/>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7" name="포인트가 5개인 별 16"/>
          <p:cNvSpPr/>
          <p:nvPr/>
        </p:nvSpPr>
        <p:spPr>
          <a:xfrm>
            <a:off x="5643570" y="3857628"/>
            <a:ext cx="428628" cy="285752"/>
          </a:xfrm>
          <a:prstGeom prst="star5">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8" name="포인트가 5개인 별 17"/>
          <p:cNvSpPr/>
          <p:nvPr/>
        </p:nvSpPr>
        <p:spPr>
          <a:xfrm>
            <a:off x="4643438" y="2643182"/>
            <a:ext cx="428628" cy="285752"/>
          </a:xfrm>
          <a:prstGeom prst="star5">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0" name="TextBox 19"/>
          <p:cNvSpPr txBox="1"/>
          <p:nvPr/>
        </p:nvSpPr>
        <p:spPr>
          <a:xfrm>
            <a:off x="285752" y="142852"/>
            <a:ext cx="2500298" cy="2308324"/>
          </a:xfrm>
          <a:prstGeom prst="rect">
            <a:avLst/>
          </a:prstGeom>
          <a:solidFill>
            <a:schemeClr val="bg2"/>
          </a:solidFill>
        </p:spPr>
        <p:txBody>
          <a:bodyPr wrap="square" rtlCol="0">
            <a:spAutoFit/>
          </a:bodyPr>
          <a:lstStyle/>
          <a:p>
            <a:r>
              <a:rPr lang="en-US" altLang="ko-KR" dirty="0" smtClean="0"/>
              <a:t>Suture &amp; Tie order:</a:t>
            </a:r>
          </a:p>
          <a:p>
            <a:r>
              <a:rPr lang="en-US" altLang="ko-KR" dirty="0" smtClean="0"/>
              <a:t>Both </a:t>
            </a:r>
            <a:r>
              <a:rPr lang="en-US" altLang="ko-KR" dirty="0" err="1" smtClean="0"/>
              <a:t>commissures</a:t>
            </a:r>
            <a:endParaRPr lang="en-US" altLang="ko-KR" dirty="0" smtClean="0"/>
          </a:p>
          <a:p>
            <a:r>
              <a:rPr lang="en-US" altLang="ko-KR" dirty="0" smtClean="0"/>
              <a:t>P2 area</a:t>
            </a:r>
          </a:p>
          <a:p>
            <a:r>
              <a:rPr lang="en-US" altLang="ko-KR" dirty="0" smtClean="0"/>
              <a:t>Posterior annulus</a:t>
            </a:r>
          </a:p>
          <a:p>
            <a:r>
              <a:rPr lang="en-US" altLang="ko-KR" dirty="0" smtClean="0"/>
              <a:t>Anterior annulus</a:t>
            </a:r>
          </a:p>
          <a:p>
            <a:r>
              <a:rPr lang="en-US" altLang="ko-KR" dirty="0" smtClean="0"/>
              <a:t>Mirroring</a:t>
            </a:r>
          </a:p>
          <a:p>
            <a:r>
              <a:rPr lang="en-US" altLang="ko-KR" dirty="0" smtClean="0"/>
              <a:t>MR test</a:t>
            </a:r>
            <a:endParaRPr lang="ko-KR" altLang="en-US" dirty="0" smtClean="0"/>
          </a:p>
          <a:p>
            <a:endParaRPr lang="ko-KR" altLang="en-US" dirty="0"/>
          </a:p>
        </p:txBody>
      </p:sp>
      <p:sp>
        <p:nvSpPr>
          <p:cNvPr id="19" name="직사각형 18"/>
          <p:cNvSpPr/>
          <p:nvPr/>
        </p:nvSpPr>
        <p:spPr>
          <a:xfrm>
            <a:off x="4500562" y="2071678"/>
            <a:ext cx="714380" cy="428628"/>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1" name="사다리꼴 20"/>
          <p:cNvSpPr/>
          <p:nvPr/>
        </p:nvSpPr>
        <p:spPr>
          <a:xfrm>
            <a:off x="4786314" y="4857760"/>
            <a:ext cx="857256" cy="642942"/>
          </a:xfrm>
          <a:prstGeom prst="trapezoid">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 calcmode="lin" valueType="num">
                                      <p:cBhvr additive="base">
                                        <p:cTn id="7" dur="500" fill="hold"/>
                                        <p:tgtEl>
                                          <p:spTgt spid="4099"/>
                                        </p:tgtEl>
                                        <p:attrNameLst>
                                          <p:attrName>ppt_x</p:attrName>
                                        </p:attrNameLst>
                                      </p:cBhvr>
                                      <p:tavLst>
                                        <p:tav tm="0">
                                          <p:val>
                                            <p:strVal val="#ppt_x"/>
                                          </p:val>
                                        </p:tav>
                                        <p:tav tm="100000">
                                          <p:val>
                                            <p:strVal val="#ppt_x"/>
                                          </p:val>
                                        </p:tav>
                                      </p:tavLst>
                                    </p:anim>
                                    <p:anim calcmode="lin" valueType="num">
                                      <p:cBhvr additive="base">
                                        <p:cTn id="8" dur="500" fill="hold"/>
                                        <p:tgtEl>
                                          <p:spTgt spid="409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P spid="21"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Techniques of MV Repair</a:t>
            </a:r>
            <a:endParaRPr lang="ko-KR" altLang="en-US" dirty="0"/>
          </a:p>
        </p:txBody>
      </p:sp>
      <p:sp>
        <p:nvSpPr>
          <p:cNvPr id="3" name="내용 개체 틀 2"/>
          <p:cNvSpPr>
            <a:spLocks noGrp="1"/>
          </p:cNvSpPr>
          <p:nvPr>
            <p:ph idx="1"/>
          </p:nvPr>
        </p:nvSpPr>
        <p:spPr/>
        <p:txBody>
          <a:bodyPr>
            <a:normAutofit/>
          </a:bodyPr>
          <a:lstStyle/>
          <a:p>
            <a:pPr>
              <a:lnSpc>
                <a:spcPct val="150000"/>
              </a:lnSpc>
            </a:pPr>
            <a:r>
              <a:rPr lang="en-US" altLang="ko-KR" dirty="0" smtClean="0"/>
              <a:t>Ring </a:t>
            </a:r>
            <a:r>
              <a:rPr lang="en-US" altLang="ko-KR" dirty="0" err="1"/>
              <a:t>a</a:t>
            </a:r>
            <a:r>
              <a:rPr lang="en-US" altLang="ko-KR" dirty="0" err="1" smtClean="0"/>
              <a:t>nnuloplasty</a:t>
            </a:r>
            <a:endParaRPr lang="en-US" altLang="ko-KR" dirty="0" smtClean="0"/>
          </a:p>
          <a:p>
            <a:pPr>
              <a:lnSpc>
                <a:spcPct val="150000"/>
              </a:lnSpc>
            </a:pPr>
            <a:r>
              <a:rPr lang="en-US" altLang="ko-KR" smtClean="0"/>
              <a:t>Quandrangular/Triangular </a:t>
            </a:r>
            <a:r>
              <a:rPr lang="en-US" altLang="ko-KR" dirty="0" smtClean="0"/>
              <a:t>resection </a:t>
            </a:r>
            <a:r>
              <a:rPr lang="en-US" altLang="ko-KR" smtClean="0"/>
              <a:t>and (annular plication)</a:t>
            </a:r>
            <a:endParaRPr lang="en-US" altLang="ko-KR" dirty="0" smtClean="0"/>
          </a:p>
          <a:p>
            <a:pPr>
              <a:lnSpc>
                <a:spcPct val="150000"/>
              </a:lnSpc>
            </a:pPr>
            <a:r>
              <a:rPr lang="en-US" altLang="ko-KR" dirty="0" smtClean="0"/>
              <a:t>Sliding </a:t>
            </a:r>
            <a:r>
              <a:rPr lang="en-US" altLang="ko-KR" dirty="0" err="1" smtClean="0"/>
              <a:t>annuloplasty</a:t>
            </a:r>
            <a:endParaRPr lang="en-US" altLang="ko-KR" dirty="0" smtClean="0"/>
          </a:p>
          <a:p>
            <a:pPr>
              <a:lnSpc>
                <a:spcPct val="150000"/>
              </a:lnSpc>
            </a:pPr>
            <a:r>
              <a:rPr lang="en-US" altLang="ko-KR" dirty="0" smtClean="0"/>
              <a:t>Chordae shortening / transposition / transfer</a:t>
            </a:r>
          </a:p>
          <a:p>
            <a:pPr>
              <a:lnSpc>
                <a:spcPct val="150000"/>
              </a:lnSpc>
            </a:pPr>
            <a:r>
              <a:rPr lang="en-US" altLang="ko-KR" dirty="0" smtClean="0"/>
              <a:t>Artificial </a:t>
            </a:r>
            <a:r>
              <a:rPr lang="en-US" altLang="ko-KR" dirty="0" err="1" smtClean="0"/>
              <a:t>chordoplasty</a:t>
            </a:r>
            <a:endParaRPr lang="en-US" altLang="ko-KR" dirty="0" smtClean="0"/>
          </a:p>
          <a:p>
            <a:pPr>
              <a:lnSpc>
                <a:spcPct val="150000"/>
              </a:lnSpc>
            </a:pPr>
            <a:r>
              <a:rPr lang="en-US" altLang="ko-KR" dirty="0" err="1" smtClean="0"/>
              <a:t>Paracommissural</a:t>
            </a:r>
            <a:r>
              <a:rPr lang="en-US" altLang="ko-KR" dirty="0" smtClean="0"/>
              <a:t> obliteration / sliding</a:t>
            </a:r>
          </a:p>
          <a:p>
            <a:pPr>
              <a:lnSpc>
                <a:spcPct val="150000"/>
              </a:lnSpc>
              <a:buNone/>
            </a:pPr>
            <a:r>
              <a:rPr lang="en-US" altLang="ko-KR" smtClean="0"/>
              <a:t>** One lesion, one technique!!</a:t>
            </a:r>
            <a:endParaRPr lang="ko-KR" altLang="en-US" dirty="0"/>
          </a:p>
        </p:txBody>
      </p:sp>
    </p:spTree>
    <p:extLst>
      <p:ext uri="{BB962C8B-B14F-4D97-AF65-F5344CB8AC3E}">
        <p14:creationId xmlns="" xmlns:p14="http://schemas.microsoft.com/office/powerpoint/2010/main" val="576593241"/>
      </p:ext>
    </p:extLst>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smtClean="0"/>
              <a:t>For Posterior MV Prolapse…</a:t>
            </a:r>
            <a:endParaRPr lang="ko-KR" altLang="en-US" sz="3200"/>
          </a:p>
        </p:txBody>
      </p:sp>
      <p:sp>
        <p:nvSpPr>
          <p:cNvPr id="3" name="내용 개체 틀 2"/>
          <p:cNvSpPr>
            <a:spLocks noGrp="1"/>
          </p:cNvSpPr>
          <p:nvPr>
            <p:ph idx="1"/>
          </p:nvPr>
        </p:nvSpPr>
        <p:spPr/>
        <p:txBody>
          <a:bodyPr/>
          <a:lstStyle/>
          <a:p>
            <a:r>
              <a:rPr lang="en-US" altLang="ko-KR" smtClean="0"/>
              <a:t>Quadrangular resection, annular plication</a:t>
            </a:r>
          </a:p>
          <a:p>
            <a:r>
              <a:rPr lang="en-US" altLang="ko-KR" smtClean="0"/>
              <a:t>Triangular resection</a:t>
            </a:r>
          </a:p>
          <a:p>
            <a:r>
              <a:rPr lang="en-US" altLang="ko-KR" smtClean="0"/>
              <a:t>American correction</a:t>
            </a:r>
          </a:p>
          <a:p>
            <a:r>
              <a:rPr lang="en-US" altLang="ko-KR" smtClean="0"/>
              <a:t>Chordae transfer</a:t>
            </a:r>
          </a:p>
          <a:p>
            <a:r>
              <a:rPr lang="en-US" altLang="ko-KR" smtClean="0"/>
              <a:t>Chordae shortening</a:t>
            </a:r>
          </a:p>
          <a:p>
            <a:endParaRPr lang="en-US" altLang="ko-KR" smtClean="0"/>
          </a:p>
          <a:p>
            <a:endParaRPr lang="en-US" altLang="ko-KR" smtClean="0"/>
          </a:p>
          <a:p>
            <a:r>
              <a:rPr lang="en-US" altLang="ko-KR" smtClean="0"/>
              <a:t>Artificial chordoplasty</a:t>
            </a:r>
          </a:p>
        </p:txBody>
      </p:sp>
      <p:pic>
        <p:nvPicPr>
          <p:cNvPr id="4" name="Picture 3" descr="G:\Carpentier Reconstructive Valve Surgery\Mitral Valve\Processed figures\Figure 11-03.tif"/>
          <p:cNvPicPr>
            <a:picLocks noChangeAspect="1" noChangeArrowheads="1"/>
          </p:cNvPicPr>
          <p:nvPr/>
        </p:nvPicPr>
        <p:blipFill rotWithShape="1">
          <a:blip r:embed="rId3" cstate="email">
            <a:extLst>
              <a:ext uri="{28A0092B-C50C-407E-A947-70E740481C1C}">
                <a14:useLocalDpi xmlns="" xmlns:a14="http://schemas.microsoft.com/office/drawing/2010/main"/>
              </a:ext>
            </a:extLst>
          </a:blip>
          <a:srcRect/>
          <a:stretch/>
        </p:blipFill>
        <p:spPr bwMode="auto">
          <a:xfrm>
            <a:off x="611787" y="1323582"/>
            <a:ext cx="7944140" cy="462569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직사각형 2"/>
          <p:cNvSpPr/>
          <p:nvPr/>
        </p:nvSpPr>
        <p:spPr>
          <a:xfrm>
            <a:off x="323528" y="1190253"/>
            <a:ext cx="8293715" cy="474915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p:txBody>
          <a:bodyPr/>
          <a:lstStyle/>
          <a:p>
            <a:r>
              <a:rPr lang="en-US" altLang="ko-KR" smtClean="0"/>
              <a:t>Sliding Annuloplasty Avoiding SAM</a:t>
            </a:r>
            <a:endParaRPr lang="ko-KR" altLang="en-US" dirty="0"/>
          </a:p>
        </p:txBody>
      </p:sp>
      <p:pic>
        <p:nvPicPr>
          <p:cNvPr id="3074" name="Picture 2" descr="G:\Carpentier Reconstructive Valve Surgery\Mitral Valve\Processed figures\Figure 11-05a.tif"/>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23528" y="1484635"/>
            <a:ext cx="1764846" cy="15843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G:\Carpentier Reconstructive Valve Surgery\Mitral Valve\Processed figures\Figure 11-05b.tif"/>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2339752" y="1484635"/>
            <a:ext cx="1925638" cy="15843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6" name="Picture 4" descr="G:\Carpentier Reconstructive Valve Surgery\Mitral Valve\Processed figures\Figure 11-05c.tif"/>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4499992" y="1478285"/>
            <a:ext cx="2073275" cy="1590675"/>
          </a:xfrm>
          <a:prstGeom prst="rect">
            <a:avLst/>
          </a:prstGeom>
          <a:noFill/>
          <a:extLst>
            <a:ext uri="{909E8E84-426E-40DD-AFC4-6F175D3DCCD1}">
              <a14:hiddenFill xmlns="" xmlns:a14="http://schemas.microsoft.com/office/drawing/2010/main">
                <a:solidFill>
                  <a:srgbClr val="FFFFFF"/>
                </a:solidFill>
              </a14:hiddenFill>
            </a:ext>
          </a:extLst>
        </p:spPr>
      </p:pic>
      <p:pic>
        <p:nvPicPr>
          <p:cNvPr id="3077" name="Picture 5" descr="G:\Carpentier Reconstructive Valve Surgery\Mitral Valve\Processed figures\Figure 11-05d.tif"/>
          <p:cNvPicPr>
            <a:picLocks noChangeAspect="1" noChangeArrowheads="1"/>
          </p:cNvPicPr>
          <p:nvPr/>
        </p:nvPicPr>
        <p:blipFill>
          <a:blip r:embed="rId6" cstate="email">
            <a:extLst>
              <a:ext uri="{28A0092B-C50C-407E-A947-70E740481C1C}">
                <a14:useLocalDpi xmlns="" xmlns:a14="http://schemas.microsoft.com/office/drawing/2010/main"/>
              </a:ext>
            </a:extLst>
          </a:blip>
          <a:srcRect/>
          <a:stretch>
            <a:fillRect/>
          </a:stretch>
        </p:blipFill>
        <p:spPr bwMode="auto">
          <a:xfrm>
            <a:off x="6831827" y="1484635"/>
            <a:ext cx="1785416" cy="1584325"/>
          </a:xfrm>
          <a:prstGeom prst="rect">
            <a:avLst/>
          </a:prstGeom>
          <a:noFill/>
          <a:extLst>
            <a:ext uri="{909E8E84-426E-40DD-AFC4-6F175D3DCCD1}">
              <a14:hiddenFill xmlns="" xmlns:a14="http://schemas.microsoft.com/office/drawing/2010/main">
                <a:solidFill>
                  <a:srgbClr val="FFFFFF"/>
                </a:solidFill>
              </a14:hiddenFill>
            </a:ext>
          </a:extLst>
        </p:spPr>
      </p:pic>
      <p:pic>
        <p:nvPicPr>
          <p:cNvPr id="3078" name="Picture 6" descr="G:\Carpentier Reconstructive Valve Surgery\Mitral Valve\Processed figures\Figure 11-05e.tif"/>
          <p:cNvPicPr>
            <a:picLocks noChangeAspect="1" noChangeArrowheads="1"/>
          </p:cNvPicPr>
          <p:nvPr/>
        </p:nvPicPr>
        <p:blipFill rotWithShape="1">
          <a:blip r:embed="rId7" cstate="email">
            <a:extLst>
              <a:ext uri="{28A0092B-C50C-407E-A947-70E740481C1C}">
                <a14:useLocalDpi xmlns="" xmlns:a14="http://schemas.microsoft.com/office/drawing/2010/main"/>
              </a:ext>
            </a:extLst>
          </a:blip>
          <a:srcRect/>
          <a:stretch/>
        </p:blipFill>
        <p:spPr bwMode="auto">
          <a:xfrm>
            <a:off x="323528" y="3717032"/>
            <a:ext cx="1881287" cy="1646312"/>
          </a:xfrm>
          <a:prstGeom prst="rect">
            <a:avLst/>
          </a:prstGeom>
          <a:noFill/>
          <a:extLst>
            <a:ext uri="{909E8E84-426E-40DD-AFC4-6F175D3DCCD1}">
              <a14:hiddenFill xmlns="" xmlns:a14="http://schemas.microsoft.com/office/drawing/2010/main">
                <a:solidFill>
                  <a:srgbClr val="FFFFFF"/>
                </a:solidFill>
              </a14:hiddenFill>
            </a:ext>
          </a:extLst>
        </p:spPr>
      </p:pic>
      <p:pic>
        <p:nvPicPr>
          <p:cNvPr id="3080" name="Picture 8" descr="G:\Carpentier Reconstructive Valve Surgery\Mitral Valve\Processed figures\Figure 11-05g.tif"/>
          <p:cNvPicPr>
            <a:picLocks noChangeAspect="1" noChangeArrowheads="1"/>
          </p:cNvPicPr>
          <p:nvPr/>
        </p:nvPicPr>
        <p:blipFill rotWithShape="1">
          <a:blip r:embed="rId8" cstate="email">
            <a:extLst>
              <a:ext uri="{28A0092B-C50C-407E-A947-70E740481C1C}">
                <a14:useLocalDpi xmlns="" xmlns:a14="http://schemas.microsoft.com/office/drawing/2010/main"/>
              </a:ext>
            </a:extLst>
          </a:blip>
          <a:srcRect/>
          <a:stretch/>
        </p:blipFill>
        <p:spPr bwMode="auto">
          <a:xfrm>
            <a:off x="2408797" y="3645024"/>
            <a:ext cx="1803163" cy="1934344"/>
          </a:xfrm>
          <a:prstGeom prst="rect">
            <a:avLst/>
          </a:prstGeom>
          <a:noFill/>
          <a:extLst>
            <a:ext uri="{909E8E84-426E-40DD-AFC4-6F175D3DCCD1}">
              <a14:hiddenFill xmlns="" xmlns:a14="http://schemas.microsoft.com/office/drawing/2010/main">
                <a:solidFill>
                  <a:srgbClr val="FFFFFF"/>
                </a:solidFill>
              </a14:hiddenFill>
            </a:ext>
          </a:extLst>
        </p:spPr>
      </p:pic>
      <p:pic>
        <p:nvPicPr>
          <p:cNvPr id="3081" name="Picture 9" descr="G:\Carpentier Reconstructive Valve Surgery\Mitral Valve\Processed figures\Figure 11-05h.tif"/>
          <p:cNvPicPr>
            <a:picLocks noChangeAspect="1" noChangeArrowheads="1"/>
          </p:cNvPicPr>
          <p:nvPr/>
        </p:nvPicPr>
        <p:blipFill rotWithShape="1">
          <a:blip r:embed="rId9" cstate="email">
            <a:extLst>
              <a:ext uri="{28A0092B-C50C-407E-A947-70E740481C1C}">
                <a14:useLocalDpi xmlns="" xmlns:a14="http://schemas.microsoft.com/office/drawing/2010/main"/>
              </a:ext>
            </a:extLst>
          </a:blip>
          <a:srcRect/>
          <a:stretch/>
        </p:blipFill>
        <p:spPr bwMode="auto">
          <a:xfrm>
            <a:off x="4355976" y="3717032"/>
            <a:ext cx="1974080" cy="1934344"/>
          </a:xfrm>
          <a:prstGeom prst="rect">
            <a:avLst/>
          </a:prstGeom>
          <a:noFill/>
          <a:extLst>
            <a:ext uri="{909E8E84-426E-40DD-AFC4-6F175D3DCCD1}">
              <a14:hiddenFill xmlns="" xmlns:a14="http://schemas.microsoft.com/office/drawing/2010/main">
                <a:solidFill>
                  <a:srgbClr val="FFFFFF"/>
                </a:solidFill>
              </a14:hiddenFill>
            </a:ext>
          </a:extLst>
        </p:spPr>
      </p:pic>
      <p:pic>
        <p:nvPicPr>
          <p:cNvPr id="3082" name="Picture 10" descr="G:\Carpentier Reconstructive Valve Surgery\Mitral Valve\Processed figures\Figure 11-05i.tif"/>
          <p:cNvPicPr>
            <a:picLocks noChangeAspect="1" noChangeArrowheads="1"/>
          </p:cNvPicPr>
          <p:nvPr/>
        </p:nvPicPr>
        <p:blipFill rotWithShape="1">
          <a:blip r:embed="rId10" cstate="email">
            <a:extLst>
              <a:ext uri="{28A0092B-C50C-407E-A947-70E740481C1C}">
                <a14:useLocalDpi xmlns="" xmlns:a14="http://schemas.microsoft.com/office/drawing/2010/main"/>
              </a:ext>
            </a:extLst>
          </a:blip>
          <a:srcRect/>
          <a:stretch/>
        </p:blipFill>
        <p:spPr bwMode="auto">
          <a:xfrm>
            <a:off x="6516216" y="3645024"/>
            <a:ext cx="2085173" cy="1934344"/>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 xmlns:p14="http://schemas.microsoft.com/office/powerpoint/2010/main" val="317220612"/>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업무 관련\Adams Lecture PPT 제작\Adams Lecture\Figure 5-01A.tif"/>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1115616" y="188640"/>
            <a:ext cx="3717057" cy="3115185"/>
          </a:xfrm>
          <a:prstGeom prst="rect">
            <a:avLst/>
          </a:prstGeom>
          <a:noFill/>
        </p:spPr>
      </p:pic>
      <p:pic>
        <p:nvPicPr>
          <p:cNvPr id="3" name="Picture 2" descr="D:\업무 관련\Adams Lecture PPT 제작\Adams Lecture\Figure 5-01B.tif"/>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4690619" y="188640"/>
            <a:ext cx="3265757" cy="3096344"/>
          </a:xfrm>
          <a:prstGeom prst="rect">
            <a:avLst/>
          </a:prstGeom>
          <a:noFill/>
        </p:spPr>
      </p:pic>
      <p:sp>
        <p:nvSpPr>
          <p:cNvPr id="5" name="TextBox 4"/>
          <p:cNvSpPr txBox="1"/>
          <p:nvPr/>
        </p:nvSpPr>
        <p:spPr>
          <a:xfrm>
            <a:off x="4716016" y="4221088"/>
            <a:ext cx="3384376" cy="369332"/>
          </a:xfrm>
          <a:prstGeom prst="rect">
            <a:avLst/>
          </a:prstGeom>
          <a:noFill/>
        </p:spPr>
        <p:txBody>
          <a:bodyPr wrap="square" rtlCol="0">
            <a:spAutoFit/>
          </a:bodyPr>
          <a:lstStyle/>
          <a:p>
            <a:r>
              <a:rPr lang="ko-KR" altLang="en-US" smtClean="0">
                <a:solidFill>
                  <a:schemeClr val="bg1"/>
                </a:solidFill>
              </a:rPr>
              <a:t>수술장 사진 추가</a:t>
            </a:r>
            <a:endParaRPr lang="ko-KR" altLang="en-US">
              <a:solidFill>
                <a:schemeClr val="bg1"/>
              </a:solidFill>
            </a:endParaRPr>
          </a:p>
        </p:txBody>
      </p:sp>
      <p:pic>
        <p:nvPicPr>
          <p:cNvPr id="6" name="Picture 3" descr="C:\Documents and Settings\snuh\바탕 화면\2009HeartValveDiseaseForumSummerMVRepair\specimenphoto Special  PS\DSC00070.JPG"/>
          <p:cNvPicPr>
            <a:picLocks noChangeAspect="1" noChangeArrowheads="1"/>
          </p:cNvPicPr>
          <p:nvPr/>
        </p:nvPicPr>
        <p:blipFill>
          <a:blip r:embed="rId6" cstate="email"/>
          <a:srcRect/>
          <a:stretch>
            <a:fillRect/>
          </a:stretch>
        </p:blipFill>
        <p:spPr bwMode="auto">
          <a:xfrm>
            <a:off x="12863" y="0"/>
            <a:ext cx="9131137" cy="6858000"/>
          </a:xfrm>
          <a:prstGeom prst="rect">
            <a:avLst/>
          </a:prstGeom>
          <a:noFill/>
        </p:spPr>
      </p:pic>
      <p:sp>
        <p:nvSpPr>
          <p:cNvPr id="8" name="타원 7"/>
          <p:cNvSpPr/>
          <p:nvPr/>
        </p:nvSpPr>
        <p:spPr>
          <a:xfrm>
            <a:off x="3071802" y="3143248"/>
            <a:ext cx="357190" cy="35719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타원 8"/>
          <p:cNvSpPr/>
          <p:nvPr/>
        </p:nvSpPr>
        <p:spPr>
          <a:xfrm>
            <a:off x="5214942" y="3500438"/>
            <a:ext cx="428628"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0" name="타원 9"/>
          <p:cNvSpPr/>
          <p:nvPr/>
        </p:nvSpPr>
        <p:spPr>
          <a:xfrm>
            <a:off x="3428992" y="2786058"/>
            <a:ext cx="357190" cy="285752"/>
          </a:xfrm>
          <a:prstGeom prst="ellipse">
            <a:avLst/>
          </a:prstGeom>
          <a:solidFill>
            <a:srgbClr val="00B0F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1" name="타원 10"/>
          <p:cNvSpPr/>
          <p:nvPr/>
        </p:nvSpPr>
        <p:spPr>
          <a:xfrm>
            <a:off x="4857752" y="3214686"/>
            <a:ext cx="357190" cy="285752"/>
          </a:xfrm>
          <a:prstGeom prst="ellipse">
            <a:avLst/>
          </a:prstGeom>
          <a:solidFill>
            <a:srgbClr val="00B0F0">
              <a:alpha val="11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custDataLst>
      <p:tags r:id="rId1"/>
    </p:custDataLst>
    <p:extLst>
      <p:ext uri="{BB962C8B-B14F-4D97-AF65-F5344CB8AC3E}">
        <p14:creationId xmlns="" xmlns:p14="http://schemas.microsoft.com/office/powerpoint/2010/main" val="3310574431"/>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ppt_x"/>
                                          </p:val>
                                        </p:tav>
                                        <p:tav tm="100000">
                                          <p:val>
                                            <p:strVal val="#ppt_x"/>
                                          </p:val>
                                        </p:tav>
                                      </p:tavLst>
                                    </p:anim>
                                    <p:anim calcmode="lin" valueType="num">
                                      <p:cBhvr additive="base">
                                        <p:cTn id="16" dur="500" fill="hold"/>
                                        <p:tgtEl>
                                          <p:spTgt spid="9"/>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SAM(Systolic Ant Motion)</a:t>
            </a:r>
            <a:endParaRPr lang="ko-KR" altLang="en-US" dirty="0"/>
          </a:p>
        </p:txBody>
      </p:sp>
      <p:sp>
        <p:nvSpPr>
          <p:cNvPr id="3" name="내용 개체 틀 2"/>
          <p:cNvSpPr>
            <a:spLocks noGrp="1"/>
          </p:cNvSpPr>
          <p:nvPr>
            <p:ph idx="1"/>
          </p:nvPr>
        </p:nvSpPr>
        <p:spPr/>
        <p:txBody>
          <a:bodyPr/>
          <a:lstStyle/>
          <a:p>
            <a:r>
              <a:rPr lang="en-US" altLang="ko-KR" dirty="0" smtClean="0"/>
              <a:t>Two principal mechanisms</a:t>
            </a:r>
          </a:p>
          <a:p>
            <a:pPr lvl="1"/>
            <a:r>
              <a:rPr lang="en-US" altLang="ko-KR" dirty="0" smtClean="0">
                <a:solidFill>
                  <a:schemeClr val="accent2"/>
                </a:solidFill>
              </a:rPr>
              <a:t>Residual posterior leaflet is left too tall </a:t>
            </a:r>
            <a:r>
              <a:rPr lang="en-US" altLang="ko-KR" dirty="0" smtClean="0"/>
              <a:t>such that it displaces ant leaflet into LVOT </a:t>
            </a:r>
            <a:r>
              <a:rPr lang="en-US" altLang="ko-KR" dirty="0" smtClean="0">
                <a:sym typeface="Wingdings" pitchFamily="2" charset="2"/>
              </a:rPr>
              <a:t> sliding </a:t>
            </a:r>
            <a:r>
              <a:rPr lang="en-US" altLang="ko-KR" dirty="0" err="1" smtClean="0">
                <a:sym typeface="Wingdings" pitchFamily="2" charset="2"/>
              </a:rPr>
              <a:t>annuloplasty</a:t>
            </a:r>
            <a:endParaRPr lang="en-US" altLang="ko-KR" dirty="0" smtClean="0"/>
          </a:p>
          <a:p>
            <a:pPr lvl="1"/>
            <a:r>
              <a:rPr lang="en-US" altLang="ko-KR" dirty="0" err="1" smtClean="0">
                <a:solidFill>
                  <a:schemeClr val="accent2"/>
                </a:solidFill>
              </a:rPr>
              <a:t>Annuloplasty</a:t>
            </a:r>
            <a:r>
              <a:rPr lang="en-US" altLang="ko-KR" dirty="0" smtClean="0">
                <a:solidFill>
                  <a:schemeClr val="accent2"/>
                </a:solidFill>
              </a:rPr>
              <a:t> ring is smaller than the surface area of ant leaflet</a:t>
            </a:r>
            <a:r>
              <a:rPr lang="en-US" altLang="ko-KR" dirty="0" smtClean="0"/>
              <a:t>, potentially forcing excess tissue into outflow tract</a:t>
            </a:r>
            <a:r>
              <a:rPr lang="en-US" altLang="ko-KR" dirty="0" smtClean="0">
                <a:sym typeface="Wingdings" pitchFamily="2" charset="2"/>
              </a:rPr>
              <a:t> true-sized ring to ant leaflet</a:t>
            </a:r>
            <a:endParaRPr lang="ko-KR" altLang="en-US" dirty="0"/>
          </a:p>
        </p:txBody>
      </p:sp>
      <p:pic>
        <p:nvPicPr>
          <p:cNvPr id="5" name="Picture 4" descr="Untitled-35"/>
          <p:cNvPicPr preferRelativeResize="0">
            <a:picLocks noChangeAspect="1" noChangeArrowheads="1"/>
          </p:cNvPicPr>
          <p:nvPr>
            <p:custDataLst>
              <p:tags r:id="rId1"/>
            </p:custDataLst>
          </p:nvPr>
        </p:nvPicPr>
        <p:blipFill>
          <a:blip r:embed="rId3" cstate="email"/>
          <a:srcRect/>
          <a:stretch>
            <a:fillRect/>
          </a:stretch>
        </p:blipFill>
        <p:spPr bwMode="auto">
          <a:xfrm>
            <a:off x="571472" y="1060450"/>
            <a:ext cx="3679825" cy="5797550"/>
          </a:xfrm>
          <a:prstGeom prst="rect">
            <a:avLst/>
          </a:prstGeom>
          <a:noFill/>
          <a:ln w="9525">
            <a:solidFill>
              <a:srgbClr val="C00000"/>
            </a:solidFill>
            <a:miter lim="800000"/>
            <a:headEnd/>
            <a:tailEnd/>
          </a:ln>
          <a:effectLst/>
        </p:spPr>
      </p:pic>
      <p:pic>
        <p:nvPicPr>
          <p:cNvPr id="6" name="Picture 6" descr="Myxo Spec"/>
          <p:cNvPicPr>
            <a:picLocks noChangeAspect="1" noChangeArrowheads="1"/>
          </p:cNvPicPr>
          <p:nvPr/>
        </p:nvPicPr>
        <p:blipFill>
          <a:blip r:embed="rId4" cstate="email"/>
          <a:srcRect/>
          <a:stretch>
            <a:fillRect/>
          </a:stretch>
        </p:blipFill>
        <p:spPr bwMode="auto">
          <a:xfrm>
            <a:off x="4937125" y="1063625"/>
            <a:ext cx="4003675" cy="5340350"/>
          </a:xfrm>
          <a:prstGeom prst="rect">
            <a:avLst/>
          </a:prstGeom>
          <a:noFill/>
          <a:ln>
            <a:solidFill>
              <a:srgbClr val="C00000"/>
            </a:solidFill>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p:txBody>
          <a:bodyPr/>
          <a:lstStyle/>
          <a:p>
            <a:r>
              <a:rPr lang="en-US" altLang="ko-KR">
                <a:ea typeface="굴림" charset="-127"/>
              </a:rPr>
              <a:t>How to reduce SAM?? </a:t>
            </a:r>
          </a:p>
        </p:txBody>
      </p:sp>
      <p:sp>
        <p:nvSpPr>
          <p:cNvPr id="438275" name="Rectangle 3"/>
          <p:cNvSpPr>
            <a:spLocks noGrp="1" noChangeArrowheads="1"/>
          </p:cNvSpPr>
          <p:nvPr>
            <p:ph type="body" idx="1"/>
          </p:nvPr>
        </p:nvSpPr>
        <p:spPr/>
        <p:txBody>
          <a:bodyPr>
            <a:normAutofit/>
          </a:bodyPr>
          <a:lstStyle/>
          <a:p>
            <a:pPr>
              <a:buFontTx/>
              <a:buNone/>
            </a:pPr>
            <a:r>
              <a:rPr lang="en-US" altLang="ko-KR" dirty="0">
                <a:ea typeface="굴림" charset="-127"/>
              </a:rPr>
              <a:t>1</a:t>
            </a:r>
            <a:r>
              <a:rPr lang="en-US" altLang="ko-KR" smtClean="0">
                <a:ea typeface="굴림" charset="-127"/>
              </a:rPr>
              <a:t>. Sliding </a:t>
            </a:r>
            <a:r>
              <a:rPr lang="en-US" altLang="ko-KR" dirty="0" err="1" smtClean="0">
                <a:ea typeface="굴림" charset="-127"/>
              </a:rPr>
              <a:t>annuloplasty</a:t>
            </a:r>
            <a:r>
              <a:rPr lang="en-US" altLang="ko-KR" dirty="0" smtClean="0">
                <a:ea typeface="굴림" charset="-127"/>
              </a:rPr>
              <a:t> </a:t>
            </a:r>
            <a:endParaRPr lang="en-US" altLang="ko-KR" dirty="0">
              <a:ea typeface="굴림" charset="-127"/>
            </a:endParaRPr>
          </a:p>
          <a:p>
            <a:pPr>
              <a:buFontTx/>
              <a:buNone/>
            </a:pPr>
            <a:r>
              <a:rPr lang="en-US" altLang="ko-KR" dirty="0">
                <a:ea typeface="굴림" charset="-127"/>
              </a:rPr>
              <a:t>2</a:t>
            </a:r>
            <a:r>
              <a:rPr lang="en-US" altLang="ko-KR">
                <a:ea typeface="굴림" charset="-127"/>
              </a:rPr>
              <a:t>. </a:t>
            </a:r>
            <a:r>
              <a:rPr lang="en-US" altLang="ko-KR" smtClean="0">
                <a:ea typeface="굴림" charset="-127"/>
              </a:rPr>
              <a:t>Reduce ant leaflet</a:t>
            </a:r>
            <a:endParaRPr lang="en-US" altLang="ko-KR" dirty="0">
              <a:ea typeface="굴림" charset="-127"/>
            </a:endParaRPr>
          </a:p>
          <a:p>
            <a:pPr>
              <a:buFontTx/>
              <a:buNone/>
            </a:pPr>
            <a:r>
              <a:rPr lang="en-US" altLang="ko-KR" dirty="0" smtClean="0">
                <a:ea typeface="굴림" charset="-127"/>
              </a:rPr>
              <a:t>3</a:t>
            </a:r>
            <a:r>
              <a:rPr lang="en-US" altLang="ko-KR" smtClean="0">
                <a:ea typeface="굴림" charset="-127"/>
              </a:rPr>
              <a:t>. Avoid downsizing of ring</a:t>
            </a:r>
            <a:endParaRPr lang="en-US" altLang="ko-KR" dirty="0" smtClean="0">
              <a:ea typeface="굴림" charset="-127"/>
            </a:endParaRPr>
          </a:p>
          <a:p>
            <a:pPr>
              <a:buFontTx/>
              <a:buNone/>
            </a:pPr>
            <a:r>
              <a:rPr lang="en-US" altLang="ko-KR" dirty="0" smtClean="0">
                <a:ea typeface="굴림" charset="-127"/>
              </a:rPr>
              <a:t>4</a:t>
            </a:r>
            <a:r>
              <a:rPr lang="en-US" altLang="ko-KR" smtClean="0">
                <a:ea typeface="굴림" charset="-127"/>
              </a:rPr>
              <a:t>. Flexible ring, Myxo ring?</a:t>
            </a:r>
            <a:endParaRPr lang="en-US" altLang="ko-KR" dirty="0" smtClean="0">
              <a:ea typeface="굴림" charset="-127"/>
            </a:endParaRPr>
          </a:p>
          <a:p>
            <a:pPr>
              <a:buFontTx/>
              <a:buNone/>
            </a:pPr>
            <a:r>
              <a:rPr lang="en-US" altLang="ko-KR" dirty="0" smtClean="0">
                <a:ea typeface="굴림" charset="-127"/>
              </a:rPr>
              <a:t>….</a:t>
            </a:r>
          </a:p>
          <a:p>
            <a:pPr>
              <a:buNone/>
            </a:pPr>
            <a:r>
              <a:rPr lang="en-US" altLang="ko-KR" dirty="0" smtClean="0"/>
              <a:t>None of this has been studied in a prospective randomized fashion.</a:t>
            </a:r>
          </a:p>
          <a:p>
            <a:pPr lvl="1">
              <a:buNone/>
            </a:pPr>
            <a:r>
              <a:rPr lang="en-US" altLang="ko-KR" dirty="0" smtClean="0"/>
              <a:t>: </a:t>
            </a:r>
            <a:r>
              <a:rPr lang="en-US" altLang="ko-KR" dirty="0" err="1" smtClean="0"/>
              <a:t>Gillinov</a:t>
            </a:r>
            <a:r>
              <a:rPr lang="en-US" altLang="ko-KR" dirty="0" smtClean="0"/>
              <a:t> et al. ATS 2000;69:717</a:t>
            </a:r>
          </a:p>
          <a:p>
            <a:pPr>
              <a:buNone/>
            </a:pPr>
            <a:endParaRPr lang="ko-KR" altLang="en-US" dirty="0" smtClean="0"/>
          </a:p>
          <a:p>
            <a:pPr>
              <a:buFontTx/>
              <a:buNone/>
            </a:pPr>
            <a:endParaRPr lang="en-US" altLang="ko-KR" dirty="0">
              <a:ea typeface="굴림" charset="-127"/>
            </a:endParaRPr>
          </a:p>
        </p:txBody>
      </p:sp>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fontScale="90000"/>
          </a:bodyPr>
          <a:lstStyle/>
          <a:p>
            <a:r>
              <a:rPr lang="en-US" altLang="ko-KR" smtClean="0"/>
              <a:t>Case : F/75, </a:t>
            </a:r>
            <a:r>
              <a:rPr lang="en-US" altLang="ko-KR" smtClean="0">
                <a:hlinkClick r:id="rId3" action="ppaction://hlinkfile"/>
              </a:rPr>
              <a:t>Chronic MR</a:t>
            </a:r>
            <a:r>
              <a:rPr lang="en-US" altLang="ko-KR" smtClean="0"/>
              <a:t>(P2 prolapse)</a:t>
            </a:r>
            <a:endParaRPr lang="ko-KR" altLang="en-US"/>
          </a:p>
        </p:txBody>
      </p:sp>
      <p:pic>
        <p:nvPicPr>
          <p:cNvPr id="4" name="Picture 2" descr="C:\Documents and Settings\snuh\바탕 화면\HFsymposium20100619\ChrMRpreop1.jpg"/>
          <p:cNvPicPr>
            <a:picLocks noChangeAspect="1" noChangeArrowheads="1"/>
          </p:cNvPicPr>
          <p:nvPr/>
        </p:nvPicPr>
        <p:blipFill>
          <a:blip r:embed="rId4" cstate="email"/>
          <a:srcRect/>
          <a:stretch>
            <a:fillRect/>
          </a:stretch>
        </p:blipFill>
        <p:spPr bwMode="auto">
          <a:xfrm>
            <a:off x="0" y="1428736"/>
            <a:ext cx="4465208" cy="5429264"/>
          </a:xfrm>
          <a:prstGeom prst="rect">
            <a:avLst/>
          </a:prstGeom>
          <a:noFill/>
        </p:spPr>
      </p:pic>
      <p:pic>
        <p:nvPicPr>
          <p:cNvPr id="5" name="Picture 3" descr="C:\Documents and Settings\snuh\바탕 화면\HFsymposium20100619\ChrMRpreop2.jpg"/>
          <p:cNvPicPr>
            <a:picLocks noChangeAspect="1" noChangeArrowheads="1"/>
          </p:cNvPicPr>
          <p:nvPr/>
        </p:nvPicPr>
        <p:blipFill>
          <a:blip r:embed="rId5" cstate="email"/>
          <a:srcRect/>
          <a:stretch>
            <a:fillRect/>
          </a:stretch>
        </p:blipFill>
        <p:spPr bwMode="auto">
          <a:xfrm>
            <a:off x="4000496" y="1428736"/>
            <a:ext cx="5143504" cy="5429264"/>
          </a:xfrm>
          <a:prstGeom prst="rect">
            <a:avLst/>
          </a:prstGeom>
          <a:noFill/>
        </p:spPr>
      </p:pic>
      <p:sp>
        <p:nvSpPr>
          <p:cNvPr id="6" name="TextBox 5"/>
          <p:cNvSpPr txBox="1"/>
          <p:nvPr/>
        </p:nvSpPr>
        <p:spPr>
          <a:xfrm>
            <a:off x="1285852" y="5786454"/>
            <a:ext cx="1714512" cy="369332"/>
          </a:xfrm>
          <a:prstGeom prst="rect">
            <a:avLst/>
          </a:prstGeom>
          <a:solidFill>
            <a:srgbClr val="92D050"/>
          </a:solidFill>
        </p:spPr>
        <p:txBody>
          <a:bodyPr wrap="square" rtlCol="0">
            <a:spAutoFit/>
          </a:bodyPr>
          <a:lstStyle/>
          <a:p>
            <a:pPr algn="ctr"/>
            <a:r>
              <a:rPr lang="en-US" altLang="ko-KR" smtClean="0"/>
              <a:t>Apr, 2006</a:t>
            </a:r>
            <a:endParaRPr lang="ko-KR" altLang="en-US"/>
          </a:p>
        </p:txBody>
      </p:sp>
      <p:sp>
        <p:nvSpPr>
          <p:cNvPr id="7" name="TextBox 6"/>
          <p:cNvSpPr txBox="1"/>
          <p:nvPr/>
        </p:nvSpPr>
        <p:spPr>
          <a:xfrm>
            <a:off x="5572132" y="5786454"/>
            <a:ext cx="1714512" cy="369332"/>
          </a:xfrm>
          <a:prstGeom prst="rect">
            <a:avLst/>
          </a:prstGeom>
          <a:solidFill>
            <a:srgbClr val="92D050"/>
          </a:solidFill>
        </p:spPr>
        <p:txBody>
          <a:bodyPr wrap="square" rtlCol="0">
            <a:spAutoFit/>
          </a:bodyPr>
          <a:lstStyle/>
          <a:p>
            <a:pPr algn="ctr"/>
            <a:r>
              <a:rPr lang="en-US" altLang="ko-KR" smtClean="0"/>
              <a:t>Apr, 2010</a:t>
            </a:r>
            <a:endParaRPr lang="ko-KR" altLang="en-US"/>
          </a:p>
        </p:txBody>
      </p:sp>
    </p:spTree>
  </p:cSld>
  <p:clrMapOvr>
    <a:masterClrMapping/>
  </p:clrMapOv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6146" name="Picture 2" descr="C:\Documents and Settings\snuh\바탕 화면\HFsymposium20100619\20100423CryocathNo11 김경자31719757verysevereMRP2ruptureWdgresectMAPCEPhysio28MC3AFibMazeIV\DSC09174.JPG"/>
          <p:cNvPicPr>
            <a:picLocks noChangeAspect="1" noChangeArrowheads="1"/>
          </p:cNvPicPr>
          <p:nvPr/>
        </p:nvPicPr>
        <p:blipFill>
          <a:blip r:embed="rId4" cstate="email"/>
          <a:srcRect/>
          <a:stretch>
            <a:fillRect/>
          </a:stretch>
        </p:blipFill>
        <p:spPr bwMode="auto">
          <a:xfrm>
            <a:off x="0" y="0"/>
            <a:ext cx="7620000" cy="5715000"/>
          </a:xfrm>
          <a:prstGeom prst="rect">
            <a:avLst/>
          </a:prstGeom>
          <a:noFill/>
        </p:spPr>
      </p:pic>
      <p:pic>
        <p:nvPicPr>
          <p:cNvPr id="6147" name="Picture 3" descr="C:\Documents and Settings\snuh\바탕 화면\HFsymposium20100619\20100423CryocathNo11 김경자31719757verysevereMRP2ruptureWdgresectMAPCEPhysio28MC3AFibMazeIV\DSC09179.JPG"/>
          <p:cNvPicPr>
            <a:picLocks noChangeAspect="1" noChangeArrowheads="1"/>
          </p:cNvPicPr>
          <p:nvPr/>
        </p:nvPicPr>
        <p:blipFill>
          <a:blip r:embed="rId5" cstate="email"/>
          <a:srcRect/>
          <a:stretch>
            <a:fillRect/>
          </a:stretch>
        </p:blipFill>
        <p:spPr bwMode="auto">
          <a:xfrm>
            <a:off x="1357290" y="2500306"/>
            <a:ext cx="4310066" cy="3232550"/>
          </a:xfrm>
          <a:prstGeom prst="rect">
            <a:avLst/>
          </a:prstGeom>
          <a:noFill/>
        </p:spPr>
      </p:pic>
      <p:pic>
        <p:nvPicPr>
          <p:cNvPr id="6148" name="Picture 4" descr="C:\Documents and Settings\snuh\바탕 화면\HFsymposium20100619\20100423CryocathNo11 김경자31719757verysevereMRP2ruptureWdgresectMAPCEPhysio28MC3AFibMazeIV\DSC09198.JPG"/>
          <p:cNvPicPr>
            <a:picLocks noChangeAspect="1" noChangeArrowheads="1"/>
          </p:cNvPicPr>
          <p:nvPr/>
        </p:nvPicPr>
        <p:blipFill>
          <a:blip r:embed="rId6" cstate="email"/>
          <a:srcRect/>
          <a:stretch>
            <a:fillRect/>
          </a:stretch>
        </p:blipFill>
        <p:spPr bwMode="auto">
          <a:xfrm>
            <a:off x="857224" y="642918"/>
            <a:ext cx="7620000" cy="5715000"/>
          </a:xfrm>
          <a:prstGeom prst="rect">
            <a:avLst/>
          </a:prstGeom>
          <a:noFill/>
        </p:spPr>
      </p:pic>
      <p:pic>
        <p:nvPicPr>
          <p:cNvPr id="6149" name="Picture 5" descr="C:\Documents and Settings\snuh\바탕 화면\HFsymposium20100619\20100423CryocathNo11 김경자31719757verysevereMRP2ruptureWdgresectMAPCEPhysio28MC3AFibMazeIV\DSC09203.JPG"/>
          <p:cNvPicPr>
            <a:picLocks noChangeAspect="1" noChangeArrowheads="1"/>
          </p:cNvPicPr>
          <p:nvPr/>
        </p:nvPicPr>
        <p:blipFill>
          <a:blip r:embed="rId7" cstate="email"/>
          <a:srcRect/>
          <a:stretch>
            <a:fillRect/>
          </a:stretch>
        </p:blipFill>
        <p:spPr bwMode="auto">
          <a:xfrm>
            <a:off x="1524000" y="1143000"/>
            <a:ext cx="7620000" cy="5715000"/>
          </a:xfrm>
          <a:prstGeom prst="rect">
            <a:avLst/>
          </a:prstGeom>
          <a:noFill/>
        </p:spPr>
      </p:pic>
      <p:sp>
        <p:nvSpPr>
          <p:cNvPr id="8" name="TextBox 7"/>
          <p:cNvSpPr txBox="1"/>
          <p:nvPr/>
        </p:nvSpPr>
        <p:spPr>
          <a:xfrm>
            <a:off x="0" y="0"/>
            <a:ext cx="5364088" cy="369332"/>
          </a:xfrm>
          <a:prstGeom prst="rect">
            <a:avLst/>
          </a:prstGeom>
          <a:solidFill>
            <a:schemeClr val="tx2">
              <a:lumMod val="90000"/>
            </a:schemeClr>
          </a:solidFill>
        </p:spPr>
        <p:txBody>
          <a:bodyPr wrap="square" rtlCol="0">
            <a:spAutoFit/>
          </a:bodyPr>
          <a:lstStyle/>
          <a:p>
            <a:r>
              <a:rPr lang="en-US" altLang="ko-KR" b="1" smtClean="0">
                <a:solidFill>
                  <a:schemeClr val="bg1"/>
                </a:solidFill>
              </a:rPr>
              <a:t>Triangular or wedge resection of  post MV prolapse</a:t>
            </a:r>
            <a:endParaRPr lang="ko-KR" altLang="en-US" b="1">
              <a:solidFill>
                <a:schemeClr val="bg1"/>
              </a:solidFill>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147"/>
                                        </p:tgtEl>
                                        <p:attrNameLst>
                                          <p:attrName>style.visibility</p:attrName>
                                        </p:attrNameLst>
                                      </p:cBhvr>
                                      <p:to>
                                        <p:strVal val="visible"/>
                                      </p:to>
                                    </p:set>
                                    <p:anim calcmode="lin" valueType="num">
                                      <p:cBhvr additive="base">
                                        <p:cTn id="13" dur="500" fill="hold"/>
                                        <p:tgtEl>
                                          <p:spTgt spid="6147"/>
                                        </p:tgtEl>
                                        <p:attrNameLst>
                                          <p:attrName>ppt_x</p:attrName>
                                        </p:attrNameLst>
                                      </p:cBhvr>
                                      <p:tavLst>
                                        <p:tav tm="0">
                                          <p:val>
                                            <p:strVal val="#ppt_x"/>
                                          </p:val>
                                        </p:tav>
                                        <p:tav tm="100000">
                                          <p:val>
                                            <p:strVal val="#ppt_x"/>
                                          </p:val>
                                        </p:tav>
                                      </p:tavLst>
                                    </p:anim>
                                    <p:anim calcmode="lin" valueType="num">
                                      <p:cBhvr additive="base">
                                        <p:cTn id="14" dur="500" fill="hold"/>
                                        <p:tgtEl>
                                          <p:spTgt spid="614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148"/>
                                        </p:tgtEl>
                                        <p:attrNameLst>
                                          <p:attrName>style.visibility</p:attrName>
                                        </p:attrNameLst>
                                      </p:cBhvr>
                                      <p:to>
                                        <p:strVal val="visible"/>
                                      </p:to>
                                    </p:set>
                                    <p:anim calcmode="lin" valueType="num">
                                      <p:cBhvr additive="base">
                                        <p:cTn id="19" dur="500" fill="hold"/>
                                        <p:tgtEl>
                                          <p:spTgt spid="6148"/>
                                        </p:tgtEl>
                                        <p:attrNameLst>
                                          <p:attrName>ppt_x</p:attrName>
                                        </p:attrNameLst>
                                      </p:cBhvr>
                                      <p:tavLst>
                                        <p:tav tm="0">
                                          <p:val>
                                            <p:strVal val="#ppt_x"/>
                                          </p:val>
                                        </p:tav>
                                        <p:tav tm="100000">
                                          <p:val>
                                            <p:strVal val="#ppt_x"/>
                                          </p:val>
                                        </p:tav>
                                      </p:tavLst>
                                    </p:anim>
                                    <p:anim calcmode="lin" valueType="num">
                                      <p:cBhvr additive="base">
                                        <p:cTn id="20"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149"/>
                                        </p:tgtEl>
                                        <p:attrNameLst>
                                          <p:attrName>style.visibility</p:attrName>
                                        </p:attrNameLst>
                                      </p:cBhvr>
                                      <p:to>
                                        <p:strVal val="visible"/>
                                      </p:to>
                                    </p:set>
                                    <p:anim calcmode="lin" valueType="num">
                                      <p:cBhvr additive="base">
                                        <p:cTn id="25" dur="500" fill="hold"/>
                                        <p:tgtEl>
                                          <p:spTgt spid="6149"/>
                                        </p:tgtEl>
                                        <p:attrNameLst>
                                          <p:attrName>ppt_x</p:attrName>
                                        </p:attrNameLst>
                                      </p:cBhvr>
                                      <p:tavLst>
                                        <p:tav tm="0">
                                          <p:val>
                                            <p:strVal val="#ppt_x"/>
                                          </p:val>
                                        </p:tav>
                                        <p:tav tm="100000">
                                          <p:val>
                                            <p:strVal val="#ppt_x"/>
                                          </p:val>
                                        </p:tav>
                                      </p:tavLst>
                                    </p:anim>
                                    <p:anim calcmode="lin" valueType="num">
                                      <p:cBhvr additive="base">
                                        <p:cTn id="26" dur="500" fill="hold"/>
                                        <p:tgtEl>
                                          <p:spTgt spid="614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“American” Correction</a:t>
            </a:r>
            <a:endParaRPr lang="ko-KR" altLang="en-US" dirty="0"/>
          </a:p>
        </p:txBody>
      </p:sp>
      <p:sp>
        <p:nvSpPr>
          <p:cNvPr id="3" name="내용 개체 틀 2"/>
          <p:cNvSpPr>
            <a:spLocks noGrp="1"/>
          </p:cNvSpPr>
          <p:nvPr>
            <p:ph idx="1"/>
          </p:nvPr>
        </p:nvSpPr>
        <p:spPr/>
        <p:txBody>
          <a:bodyPr/>
          <a:lstStyle/>
          <a:p>
            <a:pPr>
              <a:lnSpc>
                <a:spcPct val="150000"/>
              </a:lnSpc>
            </a:pPr>
            <a:r>
              <a:rPr lang="en-US" altLang="ko-KR" smtClean="0"/>
              <a:t>Respect rather than resect in posterior MV lesion</a:t>
            </a:r>
          </a:p>
          <a:p>
            <a:pPr lvl="1">
              <a:lnSpc>
                <a:spcPct val="150000"/>
              </a:lnSpc>
            </a:pPr>
            <a:r>
              <a:rPr lang="en-US" altLang="ko-KR" smtClean="0"/>
              <a:t>Chordal </a:t>
            </a:r>
            <a:r>
              <a:rPr lang="en-US" altLang="ko-KR" dirty="0" smtClean="0"/>
              <a:t>replacement with PTFE artificial chordae</a:t>
            </a:r>
          </a:p>
          <a:p>
            <a:pPr>
              <a:lnSpc>
                <a:spcPct val="150000"/>
              </a:lnSpc>
            </a:pPr>
            <a:r>
              <a:rPr lang="en-US" altLang="ko-KR" smtClean="0"/>
              <a:t>Rather than Q resection in French Correction….</a:t>
            </a:r>
            <a:endParaRPr lang="ko-KR" altLang="en-US" dirty="0"/>
          </a:p>
        </p:txBody>
      </p:sp>
      <p:pic>
        <p:nvPicPr>
          <p:cNvPr id="4" name="Picture 2"/>
          <p:cNvPicPr>
            <a:picLocks noChangeAspect="1" noChangeArrowheads="1"/>
          </p:cNvPicPr>
          <p:nvPr/>
        </p:nvPicPr>
        <p:blipFill>
          <a:blip r:embed="rId3" cstate="email"/>
          <a:srcRect/>
          <a:stretch>
            <a:fillRect/>
          </a:stretch>
        </p:blipFill>
        <p:spPr bwMode="auto">
          <a:xfrm>
            <a:off x="971600" y="3284984"/>
            <a:ext cx="7268468" cy="3168352"/>
          </a:xfrm>
          <a:prstGeom prst="rect">
            <a:avLst/>
          </a:prstGeom>
          <a:noFill/>
          <a:ln w="9525">
            <a:noFill/>
            <a:round/>
            <a:headEnd/>
            <a:tailEnd/>
          </a:ln>
          <a:effectLst/>
        </p:spPr>
      </p:pic>
    </p:spTree>
    <p:extLst>
      <p:ext uri="{BB962C8B-B14F-4D97-AF65-F5344CB8AC3E}">
        <p14:creationId xmlns="" xmlns:p14="http://schemas.microsoft.com/office/powerpoint/2010/main" val="2645011790"/>
      </p:ext>
    </p:extLst>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For Ant MV Prolapse</a:t>
            </a:r>
            <a:endParaRPr lang="ko-KR" altLang="en-US"/>
          </a:p>
        </p:txBody>
      </p:sp>
      <p:sp>
        <p:nvSpPr>
          <p:cNvPr id="3" name="내용 개체 틀 2"/>
          <p:cNvSpPr>
            <a:spLocks noGrp="1"/>
          </p:cNvSpPr>
          <p:nvPr>
            <p:ph idx="1"/>
          </p:nvPr>
        </p:nvSpPr>
        <p:spPr/>
        <p:txBody>
          <a:bodyPr>
            <a:normAutofit/>
          </a:bodyPr>
          <a:lstStyle/>
          <a:p>
            <a:pPr>
              <a:buNone/>
            </a:pPr>
            <a:r>
              <a:rPr lang="en-US" altLang="ko-KR" smtClean="0"/>
              <a:t> &gt;  Chorda shortening</a:t>
            </a:r>
          </a:p>
          <a:p>
            <a:pPr>
              <a:buNone/>
            </a:pPr>
            <a:r>
              <a:rPr lang="en-US" altLang="ko-KR" smtClean="0"/>
              <a:t> &gt;  Papillary m shortening</a:t>
            </a:r>
          </a:p>
          <a:p>
            <a:pPr>
              <a:buNone/>
            </a:pPr>
            <a:r>
              <a:rPr lang="en-US" altLang="ko-KR" smtClean="0"/>
              <a:t> &gt;  PM sliding</a:t>
            </a:r>
          </a:p>
          <a:p>
            <a:pPr>
              <a:buNone/>
            </a:pPr>
            <a:r>
              <a:rPr lang="en-US" altLang="ko-KR" smtClean="0"/>
              <a:t> &gt;  PM trenching</a:t>
            </a:r>
          </a:p>
          <a:p>
            <a:pPr>
              <a:buNone/>
            </a:pPr>
            <a:r>
              <a:rPr lang="en-US" altLang="ko-KR" smtClean="0"/>
              <a:t>…  technically difficult, not reproducible..</a:t>
            </a:r>
          </a:p>
          <a:p>
            <a:pPr>
              <a:buNone/>
            </a:pPr>
            <a:endParaRPr lang="en-US" altLang="ko-KR" smtClean="0"/>
          </a:p>
          <a:p>
            <a:pPr>
              <a:buNone/>
            </a:pPr>
            <a:r>
              <a:rPr lang="en-US" altLang="ko-KR" smtClean="0"/>
              <a:t>No need for trying technically difficult procedure</a:t>
            </a:r>
          </a:p>
          <a:p>
            <a:pPr>
              <a:buNone/>
            </a:pPr>
            <a:endParaRPr lang="en-US" altLang="ko-KR" smtClean="0"/>
          </a:p>
          <a:p>
            <a:pPr>
              <a:buNone/>
            </a:pPr>
            <a:r>
              <a:rPr lang="en-US" altLang="ko-KR" smtClean="0"/>
              <a:t>Role of artificial chordae and papillary m!</a:t>
            </a:r>
            <a:endParaRPr lang="ko-KR" altLang="en-US"/>
          </a:p>
        </p:txBody>
      </p:sp>
      <p:pic>
        <p:nvPicPr>
          <p:cNvPr id="4" name="Picture 2" descr="C:\Documents and Settings\snuh\My Documents\내 스캔\2009-07 (7월)\스캔0001.jpg"/>
          <p:cNvPicPr>
            <a:picLocks noChangeAspect="1" noChangeArrowheads="1"/>
          </p:cNvPicPr>
          <p:nvPr/>
        </p:nvPicPr>
        <p:blipFill>
          <a:blip r:embed="rId4" cstate="email"/>
          <a:srcRect/>
          <a:stretch>
            <a:fillRect/>
          </a:stretch>
        </p:blipFill>
        <p:spPr bwMode="auto">
          <a:xfrm>
            <a:off x="0" y="0"/>
            <a:ext cx="6252977" cy="6297632"/>
          </a:xfrm>
          <a:prstGeom prst="rect">
            <a:avLst/>
          </a:prstGeom>
          <a:noFill/>
        </p:spPr>
      </p:pic>
      <p:pic>
        <p:nvPicPr>
          <p:cNvPr id="5" name="Picture 4" descr="C:\Documents and Settings\snuh\My Documents\내 스캔\2009-07 (7월)\스캔0003.jpg"/>
          <p:cNvPicPr>
            <a:picLocks noChangeAspect="1" noChangeArrowheads="1"/>
          </p:cNvPicPr>
          <p:nvPr/>
        </p:nvPicPr>
        <p:blipFill>
          <a:blip r:embed="rId5" cstate="email"/>
          <a:srcRect/>
          <a:stretch>
            <a:fillRect/>
          </a:stretch>
        </p:blipFill>
        <p:spPr bwMode="auto">
          <a:xfrm>
            <a:off x="827584" y="620688"/>
            <a:ext cx="7703530" cy="592933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직사각형 6"/>
          <p:cNvSpPr/>
          <p:nvPr/>
        </p:nvSpPr>
        <p:spPr>
          <a:xfrm>
            <a:off x="251520" y="1052736"/>
            <a:ext cx="8678121" cy="533514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2" name="제목 1"/>
          <p:cNvSpPr>
            <a:spLocks noGrp="1"/>
          </p:cNvSpPr>
          <p:nvPr>
            <p:ph type="title"/>
          </p:nvPr>
        </p:nvSpPr>
        <p:spPr/>
        <p:txBody>
          <a:bodyPr/>
          <a:lstStyle/>
          <a:p>
            <a:r>
              <a:rPr lang="en-US" altLang="ko-KR" dirty="0" smtClean="0"/>
              <a:t>Technical Shift of AMVL Repair</a:t>
            </a:r>
            <a:endParaRPr lang="ko-KR" altLang="en-US" dirty="0"/>
          </a:p>
        </p:txBody>
      </p:sp>
      <p:pic>
        <p:nvPicPr>
          <p:cNvPr id="3" name="내용 개체 틀 4" descr="aaaa.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a:xfrm>
            <a:off x="251520" y="1844824"/>
            <a:ext cx="5012853" cy="3551312"/>
          </a:xfrm>
          <a:prstGeom prst="rect">
            <a:avLst/>
          </a:prstGeom>
        </p:spPr>
      </p:pic>
      <p:sp>
        <p:nvSpPr>
          <p:cNvPr id="4" name="TextBox 5"/>
          <p:cNvSpPr txBox="1">
            <a:spLocks noChangeArrowheads="1"/>
          </p:cNvSpPr>
          <p:nvPr/>
        </p:nvSpPr>
        <p:spPr bwMode="auto">
          <a:xfrm>
            <a:off x="5508104" y="6021288"/>
            <a:ext cx="3571875"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굴림" pitchFamily="50" charset="-127"/>
                <a:ea typeface="굴림" pitchFamily="50" charset="-127"/>
              </a:defRPr>
            </a:lvl1pPr>
            <a:lvl2pPr marL="742950" indent="-285750" eaLnBrk="0" hangingPunct="0">
              <a:defRPr kumimoji="1" sz="2400">
                <a:solidFill>
                  <a:schemeClr val="tx1"/>
                </a:solidFill>
                <a:latin typeface="굴림" pitchFamily="50" charset="-127"/>
                <a:ea typeface="굴림" pitchFamily="50" charset="-127"/>
              </a:defRPr>
            </a:lvl2pPr>
            <a:lvl3pPr marL="1143000" indent="-228600" eaLnBrk="0" hangingPunct="0">
              <a:defRPr kumimoji="1" sz="2400">
                <a:solidFill>
                  <a:schemeClr val="tx1"/>
                </a:solidFill>
                <a:latin typeface="굴림" pitchFamily="50" charset="-127"/>
                <a:ea typeface="굴림" pitchFamily="50" charset="-127"/>
              </a:defRPr>
            </a:lvl3pPr>
            <a:lvl4pPr marL="1600200" indent="-228600" eaLnBrk="0" hangingPunct="0">
              <a:defRPr kumimoji="1" sz="2400">
                <a:solidFill>
                  <a:schemeClr val="tx1"/>
                </a:solidFill>
                <a:latin typeface="굴림" pitchFamily="50" charset="-127"/>
                <a:ea typeface="굴림" pitchFamily="50" charset="-127"/>
              </a:defRPr>
            </a:lvl4pPr>
            <a:lvl5pPr marL="2057400" indent="-228600" eaLnBrk="0" hangingPunct="0">
              <a:defRPr kumimoji="1" sz="24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sz="24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sz="24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sz="24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sz="2400">
                <a:solidFill>
                  <a:schemeClr val="tx1"/>
                </a:solidFill>
                <a:latin typeface="굴림" pitchFamily="50" charset="-127"/>
                <a:ea typeface="굴림" pitchFamily="50" charset="-127"/>
              </a:defRPr>
            </a:lvl9pPr>
          </a:lstStyle>
          <a:p>
            <a:pPr eaLnBrk="1" hangingPunct="1"/>
            <a:r>
              <a:rPr lang="en-US" altLang="ko-KR" sz="1800" i="1" dirty="0" err="1">
                <a:solidFill>
                  <a:schemeClr val="bg1"/>
                </a:solidFill>
                <a:latin typeface="Times New Roman" pitchFamily="18" charset="0"/>
                <a:cs typeface="Times New Roman" pitchFamily="18" charset="0"/>
              </a:rPr>
              <a:t>Gillinov</a:t>
            </a:r>
            <a:r>
              <a:rPr lang="en-US" altLang="ko-KR" sz="1800" i="1" dirty="0">
                <a:solidFill>
                  <a:schemeClr val="bg1"/>
                </a:solidFill>
                <a:latin typeface="Times New Roman" pitchFamily="18" charset="0"/>
                <a:cs typeface="Times New Roman" pitchFamily="18" charset="0"/>
              </a:rPr>
              <a:t> et al. ATS 2008;86:708-17</a:t>
            </a:r>
            <a:endParaRPr lang="ko-KR" altLang="en-US" sz="1800" i="1" dirty="0">
              <a:solidFill>
                <a:schemeClr val="bg1"/>
              </a:solidFill>
              <a:latin typeface="Times New Roman" pitchFamily="18" charset="0"/>
              <a:cs typeface="Times New Roman" pitchFamily="18" charset="0"/>
            </a:endParaRPr>
          </a:p>
        </p:txBody>
      </p:sp>
      <p:pic>
        <p:nvPicPr>
          <p:cNvPr id="2050" name="Picture 2" descr="G:\Carpentier Reconstructive Valve Surgery\Mitral Valve\Processed figures\Figure 10-08 modified.tif"/>
          <p:cNvPicPr>
            <a:picLocks noChangeAspect="1" noChangeArrowheads="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5004048" y="1052736"/>
            <a:ext cx="3868811" cy="2926751"/>
          </a:xfrm>
          <a:prstGeom prst="rect">
            <a:avLst/>
          </a:prstGeom>
          <a:noFill/>
          <a:extLst>
            <a:ext uri="{909E8E84-426E-40DD-AFC4-6F175D3DCCD1}">
              <a14:hiddenFill xmlns="" xmlns:a14="http://schemas.microsoft.com/office/drawing/2010/main">
                <a:solidFill>
                  <a:srgbClr val="FFFFFF"/>
                </a:solidFill>
              </a14:hiddenFill>
            </a:ext>
          </a:extLst>
        </p:spPr>
      </p:pic>
      <p:pic>
        <p:nvPicPr>
          <p:cNvPr id="6" name="Picture 2" descr="G:\Carpentier Reconstructive Valve Surgery\Mitral Valve\Processed figures\Figure 10-11.tif"/>
          <p:cNvPicPr>
            <a:picLocks noChangeAspect="1" noChangeArrowheads="1"/>
          </p:cNvPicPr>
          <p:nvPr/>
        </p:nvPicPr>
        <p:blipFill>
          <a:blip r:embed="rId5" cstate="email">
            <a:extLst>
              <a:ext uri="{28A0092B-C50C-407E-A947-70E740481C1C}">
                <a14:useLocalDpi xmlns="" xmlns:a14="http://schemas.microsoft.com/office/drawing/2010/main"/>
              </a:ext>
            </a:extLst>
          </a:blip>
          <a:srcRect/>
          <a:stretch>
            <a:fillRect/>
          </a:stretch>
        </p:blipFill>
        <p:spPr bwMode="auto">
          <a:xfrm>
            <a:off x="7596336" y="3872281"/>
            <a:ext cx="1269762" cy="2221015"/>
          </a:xfrm>
          <a:prstGeom prst="rect">
            <a:avLst/>
          </a:prstGeom>
          <a:ln>
            <a:noFill/>
          </a:ln>
          <a:effectLst/>
          <a:extLst>
            <a:ext uri="{909E8E84-426E-40DD-AFC4-6F175D3DCCD1}">
              <a14:hiddenFill xmlns="" xmlns:a14="http://schemas.microsoft.com/office/drawing/2010/main">
                <a:solidFill>
                  <a:srgbClr val="FFFFFF"/>
                </a:solidFill>
              </a14:hiddenFill>
            </a:ext>
          </a:extLst>
        </p:spPr>
      </p:pic>
      <p:sp>
        <p:nvSpPr>
          <p:cNvPr id="5" name="굽은 화살표 4"/>
          <p:cNvSpPr/>
          <p:nvPr/>
        </p:nvSpPr>
        <p:spPr>
          <a:xfrm rot="10800000" flipH="1">
            <a:off x="5868144" y="4149080"/>
            <a:ext cx="1656184" cy="144016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 xmlns:p14="http://schemas.microsoft.com/office/powerpoint/2010/main" val="2495407519"/>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2"/>
          <p:cNvSpPr>
            <a:spLocks noGrp="1" noChangeArrowheads="1"/>
          </p:cNvSpPr>
          <p:nvPr>
            <p:ph type="title"/>
          </p:nvPr>
        </p:nvSpPr>
        <p:spPr/>
        <p:txBody>
          <a:bodyPr/>
          <a:lstStyle/>
          <a:p>
            <a:endParaRPr lang="ko-KR" altLang="en-US">
              <a:ea typeface="굴림" pitchFamily="50" charset="-127"/>
            </a:endParaRPr>
          </a:p>
        </p:txBody>
      </p:sp>
      <p:sp>
        <p:nvSpPr>
          <p:cNvPr id="365571" name="Rectangle 3"/>
          <p:cNvSpPr>
            <a:spLocks noGrp="1" noChangeArrowheads="1"/>
          </p:cNvSpPr>
          <p:nvPr>
            <p:ph type="body" idx="1"/>
          </p:nvPr>
        </p:nvSpPr>
        <p:spPr/>
        <p:txBody>
          <a:bodyPr/>
          <a:lstStyle/>
          <a:p>
            <a:endParaRPr lang="ko-KR" altLang="en-US">
              <a:ea typeface="굴림" pitchFamily="50" charset="-127"/>
            </a:endParaRPr>
          </a:p>
        </p:txBody>
      </p:sp>
      <p:pic>
        <p:nvPicPr>
          <p:cNvPr id="365591" name="Picture 23" descr="DSC00860"/>
          <p:cNvPicPr>
            <a:picLocks noChangeAspect="1" noChangeArrowheads="1"/>
          </p:cNvPicPr>
          <p:nvPr/>
        </p:nvPicPr>
        <p:blipFill>
          <a:blip r:embed="rId3" cstate="email"/>
          <a:srcRect/>
          <a:stretch>
            <a:fillRect/>
          </a:stretch>
        </p:blipFill>
        <p:spPr bwMode="auto">
          <a:xfrm>
            <a:off x="0" y="0"/>
            <a:ext cx="7620000" cy="5715000"/>
          </a:xfrm>
          <a:prstGeom prst="rect">
            <a:avLst/>
          </a:prstGeom>
          <a:noFill/>
        </p:spPr>
      </p:pic>
      <p:pic>
        <p:nvPicPr>
          <p:cNvPr id="365593" name="Picture 25" descr="DSC00864"/>
          <p:cNvPicPr>
            <a:picLocks noChangeAspect="1" noChangeArrowheads="1"/>
          </p:cNvPicPr>
          <p:nvPr/>
        </p:nvPicPr>
        <p:blipFill>
          <a:blip r:embed="rId4" cstate="email"/>
          <a:srcRect/>
          <a:stretch>
            <a:fillRect/>
          </a:stretch>
        </p:blipFill>
        <p:spPr bwMode="auto">
          <a:xfrm>
            <a:off x="251520" y="188640"/>
            <a:ext cx="7620000" cy="5715000"/>
          </a:xfrm>
          <a:prstGeom prst="rect">
            <a:avLst/>
          </a:prstGeom>
          <a:noFill/>
        </p:spPr>
      </p:pic>
      <p:pic>
        <p:nvPicPr>
          <p:cNvPr id="365595" name="Picture 27" descr="DSC00877"/>
          <p:cNvPicPr>
            <a:picLocks noChangeAspect="1" noChangeArrowheads="1"/>
          </p:cNvPicPr>
          <p:nvPr/>
        </p:nvPicPr>
        <p:blipFill>
          <a:blip r:embed="rId5" cstate="email"/>
          <a:srcRect/>
          <a:stretch>
            <a:fillRect/>
          </a:stretch>
        </p:blipFill>
        <p:spPr bwMode="auto">
          <a:xfrm>
            <a:off x="683568" y="548680"/>
            <a:ext cx="7620000" cy="5715000"/>
          </a:xfrm>
          <a:prstGeom prst="rect">
            <a:avLst/>
          </a:prstGeom>
          <a:noFill/>
        </p:spPr>
      </p:pic>
      <p:pic>
        <p:nvPicPr>
          <p:cNvPr id="365596" name="Picture 28" descr="DSC00878"/>
          <p:cNvPicPr>
            <a:picLocks noChangeAspect="1" noChangeArrowheads="1"/>
          </p:cNvPicPr>
          <p:nvPr/>
        </p:nvPicPr>
        <p:blipFill>
          <a:blip r:embed="rId6" cstate="email"/>
          <a:srcRect/>
          <a:stretch>
            <a:fillRect/>
          </a:stretch>
        </p:blipFill>
        <p:spPr bwMode="auto">
          <a:xfrm>
            <a:off x="1043608" y="764704"/>
            <a:ext cx="7620000" cy="5715000"/>
          </a:xfrm>
          <a:prstGeom prst="rect">
            <a:avLst/>
          </a:prstGeom>
          <a:noFill/>
        </p:spPr>
      </p:pic>
      <p:pic>
        <p:nvPicPr>
          <p:cNvPr id="365598" name="Picture 30" descr="DSC00899"/>
          <p:cNvPicPr>
            <a:picLocks noChangeAspect="1" noChangeArrowheads="1"/>
          </p:cNvPicPr>
          <p:nvPr/>
        </p:nvPicPr>
        <p:blipFill>
          <a:blip r:embed="rId7" cstate="email"/>
          <a:srcRect/>
          <a:stretch>
            <a:fillRect/>
          </a:stretch>
        </p:blipFill>
        <p:spPr bwMode="auto">
          <a:xfrm>
            <a:off x="1524000" y="1143000"/>
            <a:ext cx="7620000" cy="5715000"/>
          </a:xfrm>
          <a:prstGeom prst="rect">
            <a:avLst/>
          </a:prstGeom>
          <a:noFill/>
        </p:spPr>
      </p:pic>
      <p:sp>
        <p:nvSpPr>
          <p:cNvPr id="12" name="TextBox 11"/>
          <p:cNvSpPr txBox="1"/>
          <p:nvPr/>
        </p:nvSpPr>
        <p:spPr>
          <a:xfrm>
            <a:off x="3347864" y="3429000"/>
            <a:ext cx="576064" cy="461665"/>
          </a:xfrm>
          <a:prstGeom prst="rect">
            <a:avLst/>
          </a:prstGeom>
          <a:noFill/>
        </p:spPr>
        <p:txBody>
          <a:bodyPr wrap="square" rtlCol="0">
            <a:spAutoFit/>
          </a:bodyPr>
          <a:lstStyle/>
          <a:p>
            <a:r>
              <a:rPr lang="en-US" altLang="ko-KR" sz="2400" b="1" smtClean="0">
                <a:solidFill>
                  <a:schemeClr val="bg1"/>
                </a:solidFill>
              </a:rPr>
              <a:t>LA</a:t>
            </a:r>
            <a:endParaRPr lang="ko-KR" altLang="en-US" sz="2400" b="1">
              <a:solidFill>
                <a:schemeClr val="bg1"/>
              </a:solidFill>
            </a:endParaRPr>
          </a:p>
        </p:txBody>
      </p:sp>
      <p:sp>
        <p:nvSpPr>
          <p:cNvPr id="13" name="TextBox 12"/>
          <p:cNvSpPr txBox="1"/>
          <p:nvPr/>
        </p:nvSpPr>
        <p:spPr>
          <a:xfrm>
            <a:off x="3419872" y="476672"/>
            <a:ext cx="576064" cy="461665"/>
          </a:xfrm>
          <a:prstGeom prst="rect">
            <a:avLst/>
          </a:prstGeom>
          <a:noFill/>
        </p:spPr>
        <p:txBody>
          <a:bodyPr wrap="square" rtlCol="0">
            <a:spAutoFit/>
          </a:bodyPr>
          <a:lstStyle/>
          <a:p>
            <a:r>
              <a:rPr lang="en-US" altLang="ko-KR" sz="2400" b="1" smtClean="0">
                <a:solidFill>
                  <a:schemeClr val="bg1"/>
                </a:solidFill>
              </a:rPr>
              <a:t>RA</a:t>
            </a:r>
            <a:endParaRPr lang="ko-KR" altLang="en-US" sz="2400" b="1">
              <a:solidFill>
                <a:schemeClr val="bg1"/>
              </a:solidFill>
            </a:endParaRPr>
          </a:p>
        </p:txBody>
      </p:sp>
      <p:sp>
        <p:nvSpPr>
          <p:cNvPr id="14" name="TextBox 13"/>
          <p:cNvSpPr txBox="1"/>
          <p:nvPr/>
        </p:nvSpPr>
        <p:spPr>
          <a:xfrm>
            <a:off x="6444208" y="3717032"/>
            <a:ext cx="792088" cy="461665"/>
          </a:xfrm>
          <a:prstGeom prst="rect">
            <a:avLst/>
          </a:prstGeom>
          <a:noFill/>
        </p:spPr>
        <p:txBody>
          <a:bodyPr wrap="square" rtlCol="0">
            <a:spAutoFit/>
          </a:bodyPr>
          <a:lstStyle/>
          <a:p>
            <a:r>
              <a:rPr lang="en-US" altLang="ko-KR" sz="2400" b="1" smtClean="0">
                <a:solidFill>
                  <a:schemeClr val="bg1"/>
                </a:solidFill>
              </a:rPr>
              <a:t>IVC</a:t>
            </a:r>
            <a:endParaRPr lang="ko-KR" altLang="en-US" sz="2400" b="1">
              <a:solidFill>
                <a:schemeClr val="bg1"/>
              </a:solidFill>
            </a:endParaRPr>
          </a:p>
        </p:txBody>
      </p:sp>
      <p:sp>
        <p:nvSpPr>
          <p:cNvPr id="15" name="TextBox 14"/>
          <p:cNvSpPr txBox="1"/>
          <p:nvPr/>
        </p:nvSpPr>
        <p:spPr>
          <a:xfrm>
            <a:off x="179512" y="3933056"/>
            <a:ext cx="792088" cy="461665"/>
          </a:xfrm>
          <a:prstGeom prst="rect">
            <a:avLst/>
          </a:prstGeom>
          <a:noFill/>
        </p:spPr>
        <p:txBody>
          <a:bodyPr wrap="square" rtlCol="0">
            <a:spAutoFit/>
          </a:bodyPr>
          <a:lstStyle/>
          <a:p>
            <a:r>
              <a:rPr lang="en-US" altLang="ko-KR" sz="2400" b="1" smtClean="0">
                <a:solidFill>
                  <a:schemeClr val="bg1"/>
                </a:solidFill>
              </a:rPr>
              <a:t>SVC</a:t>
            </a:r>
            <a:endParaRPr lang="ko-KR" altLang="en-US" sz="2400" b="1">
              <a:solidFill>
                <a:schemeClr val="bg1"/>
              </a:solidFill>
            </a:endParaRPr>
          </a:p>
        </p:txBody>
      </p:sp>
      <p:sp>
        <p:nvSpPr>
          <p:cNvPr id="16" name="TextBox 15"/>
          <p:cNvSpPr txBox="1"/>
          <p:nvPr/>
        </p:nvSpPr>
        <p:spPr>
          <a:xfrm>
            <a:off x="3563888" y="2060848"/>
            <a:ext cx="576064" cy="369332"/>
          </a:xfrm>
          <a:prstGeom prst="rect">
            <a:avLst/>
          </a:prstGeom>
          <a:noFill/>
        </p:spPr>
        <p:txBody>
          <a:bodyPr wrap="square" rtlCol="0">
            <a:spAutoFit/>
          </a:bodyPr>
          <a:lstStyle/>
          <a:p>
            <a:r>
              <a:rPr lang="en-US" altLang="ko-KR" b="1" smtClean="0">
                <a:solidFill>
                  <a:schemeClr val="bg1"/>
                </a:solidFill>
              </a:rPr>
              <a:t>A2</a:t>
            </a:r>
            <a:endParaRPr lang="ko-KR" altLang="en-US" b="1">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3"/>
                                        </p:tgtEl>
                                        <p:attrNameLst>
                                          <p:attrName>ppt_x</p:attrName>
                                        </p:attrNameLst>
                                      </p:cBhvr>
                                      <p:tavLst>
                                        <p:tav tm="0">
                                          <p:val>
                                            <p:strVal val="ppt_x"/>
                                          </p:val>
                                        </p:tav>
                                        <p:tav tm="100000">
                                          <p:val>
                                            <p:strVal val="ppt_x"/>
                                          </p:val>
                                        </p:tav>
                                      </p:tavLst>
                                    </p:anim>
                                    <p:anim calcmode="lin" valueType="num">
                                      <p:cBhvr additive="base">
                                        <p:cTn id="7" dur="500"/>
                                        <p:tgtEl>
                                          <p:spTgt spid="13"/>
                                        </p:tgtEl>
                                        <p:attrNameLst>
                                          <p:attrName>ppt_y</p:attrName>
                                        </p:attrNameLst>
                                      </p:cBhvr>
                                      <p:tavLst>
                                        <p:tav tm="0">
                                          <p:val>
                                            <p:strVal val="ppt_y"/>
                                          </p:val>
                                        </p:tav>
                                        <p:tav tm="100000">
                                          <p:val>
                                            <p:strVal val="1+ppt_h/2"/>
                                          </p:val>
                                        </p:tav>
                                      </p:tavLst>
                                    </p:anim>
                                    <p:set>
                                      <p:cBhvr>
                                        <p:cTn id="8" dur="1" fill="hold">
                                          <p:stCondLst>
                                            <p:cond delay="499"/>
                                          </p:stCondLst>
                                        </p:cTn>
                                        <p:tgtEl>
                                          <p:spTgt spid="13"/>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6"/>
                                        </p:tgtEl>
                                        <p:attrNameLst>
                                          <p:attrName>ppt_x</p:attrName>
                                        </p:attrNameLst>
                                      </p:cBhvr>
                                      <p:tavLst>
                                        <p:tav tm="0">
                                          <p:val>
                                            <p:strVal val="ppt_x"/>
                                          </p:val>
                                        </p:tav>
                                        <p:tav tm="100000">
                                          <p:val>
                                            <p:strVal val="ppt_x"/>
                                          </p:val>
                                        </p:tav>
                                      </p:tavLst>
                                    </p:anim>
                                    <p:anim calcmode="lin" valueType="num">
                                      <p:cBhvr additive="base">
                                        <p:cTn id="11" dur="500"/>
                                        <p:tgtEl>
                                          <p:spTgt spid="16"/>
                                        </p:tgtEl>
                                        <p:attrNameLst>
                                          <p:attrName>ppt_y</p:attrName>
                                        </p:attrNameLst>
                                      </p:cBhvr>
                                      <p:tavLst>
                                        <p:tav tm="0">
                                          <p:val>
                                            <p:strVal val="ppt_y"/>
                                          </p:val>
                                        </p:tav>
                                        <p:tav tm="100000">
                                          <p:val>
                                            <p:strVal val="1+ppt_h/2"/>
                                          </p:val>
                                        </p:tav>
                                      </p:tavLst>
                                    </p:anim>
                                    <p:set>
                                      <p:cBhvr>
                                        <p:cTn id="12" dur="1" fill="hold">
                                          <p:stCondLst>
                                            <p:cond delay="499"/>
                                          </p:stCondLst>
                                        </p:cTn>
                                        <p:tgtEl>
                                          <p:spTgt spid="16"/>
                                        </p:tgtEl>
                                        <p:attrNameLst>
                                          <p:attrName>style.visibility</p:attrName>
                                        </p:attrNameLst>
                                      </p:cBhvr>
                                      <p:to>
                                        <p:strVal val="hidden"/>
                                      </p:to>
                                    </p:set>
                                  </p:childTnLst>
                                </p:cTn>
                              </p:par>
                              <p:par>
                                <p:cTn id="13" presetID="2" presetClass="exit" presetSubtype="4" fill="hold" grpId="0" nodeType="withEffect">
                                  <p:stCondLst>
                                    <p:cond delay="0"/>
                                  </p:stCondLst>
                                  <p:childTnLst>
                                    <p:anim calcmode="lin" valueType="num">
                                      <p:cBhvr additive="base">
                                        <p:cTn id="14" dur="500"/>
                                        <p:tgtEl>
                                          <p:spTgt spid="12"/>
                                        </p:tgtEl>
                                        <p:attrNameLst>
                                          <p:attrName>ppt_x</p:attrName>
                                        </p:attrNameLst>
                                      </p:cBhvr>
                                      <p:tavLst>
                                        <p:tav tm="0">
                                          <p:val>
                                            <p:strVal val="ppt_x"/>
                                          </p:val>
                                        </p:tav>
                                        <p:tav tm="100000">
                                          <p:val>
                                            <p:strVal val="ppt_x"/>
                                          </p:val>
                                        </p:tav>
                                      </p:tavLst>
                                    </p:anim>
                                    <p:anim calcmode="lin" valueType="num">
                                      <p:cBhvr additive="base">
                                        <p:cTn id="15" dur="500"/>
                                        <p:tgtEl>
                                          <p:spTgt spid="12"/>
                                        </p:tgtEl>
                                        <p:attrNameLst>
                                          <p:attrName>ppt_y</p:attrName>
                                        </p:attrNameLst>
                                      </p:cBhvr>
                                      <p:tavLst>
                                        <p:tav tm="0">
                                          <p:val>
                                            <p:strVal val="ppt_y"/>
                                          </p:val>
                                        </p:tav>
                                        <p:tav tm="100000">
                                          <p:val>
                                            <p:strVal val="1+ppt_h/2"/>
                                          </p:val>
                                        </p:tav>
                                      </p:tavLst>
                                    </p:anim>
                                    <p:set>
                                      <p:cBhvr>
                                        <p:cTn id="16" dur="1" fill="hold">
                                          <p:stCondLst>
                                            <p:cond delay="499"/>
                                          </p:stCondLst>
                                        </p:cTn>
                                        <p:tgtEl>
                                          <p:spTgt spid="12"/>
                                        </p:tgtEl>
                                        <p:attrNameLst>
                                          <p:attrName>style.visibility</p:attrName>
                                        </p:attrNameLst>
                                      </p:cBhvr>
                                      <p:to>
                                        <p:strVal val="hidden"/>
                                      </p:to>
                                    </p:set>
                                  </p:childTnLst>
                                </p:cTn>
                              </p:par>
                              <p:par>
                                <p:cTn id="17" presetID="2" presetClass="exit" presetSubtype="4" fill="hold" grpId="0" nodeType="withEffect">
                                  <p:stCondLst>
                                    <p:cond delay="0"/>
                                  </p:stCondLst>
                                  <p:childTnLst>
                                    <p:anim calcmode="lin" valueType="num">
                                      <p:cBhvr additive="base">
                                        <p:cTn id="18" dur="500"/>
                                        <p:tgtEl>
                                          <p:spTgt spid="14"/>
                                        </p:tgtEl>
                                        <p:attrNameLst>
                                          <p:attrName>ppt_x</p:attrName>
                                        </p:attrNameLst>
                                      </p:cBhvr>
                                      <p:tavLst>
                                        <p:tav tm="0">
                                          <p:val>
                                            <p:strVal val="ppt_x"/>
                                          </p:val>
                                        </p:tav>
                                        <p:tav tm="100000">
                                          <p:val>
                                            <p:strVal val="ppt_x"/>
                                          </p:val>
                                        </p:tav>
                                      </p:tavLst>
                                    </p:anim>
                                    <p:anim calcmode="lin" valueType="num">
                                      <p:cBhvr additive="base">
                                        <p:cTn id="19" dur="500"/>
                                        <p:tgtEl>
                                          <p:spTgt spid="14"/>
                                        </p:tgtEl>
                                        <p:attrNameLst>
                                          <p:attrName>ppt_y</p:attrName>
                                        </p:attrNameLst>
                                      </p:cBhvr>
                                      <p:tavLst>
                                        <p:tav tm="0">
                                          <p:val>
                                            <p:strVal val="ppt_y"/>
                                          </p:val>
                                        </p:tav>
                                        <p:tav tm="100000">
                                          <p:val>
                                            <p:strVal val="1+ppt_h/2"/>
                                          </p:val>
                                        </p:tav>
                                      </p:tavLst>
                                    </p:anim>
                                    <p:set>
                                      <p:cBhvr>
                                        <p:cTn id="20" dur="1" fill="hold">
                                          <p:stCondLst>
                                            <p:cond delay="499"/>
                                          </p:stCondLst>
                                        </p:cTn>
                                        <p:tgtEl>
                                          <p:spTgt spid="14"/>
                                        </p:tgtEl>
                                        <p:attrNameLst>
                                          <p:attrName>style.visibility</p:attrName>
                                        </p:attrNameLst>
                                      </p:cBhvr>
                                      <p:to>
                                        <p:strVal val="hidden"/>
                                      </p:to>
                                    </p:set>
                                  </p:childTnLst>
                                </p:cTn>
                              </p:par>
                              <p:par>
                                <p:cTn id="21" presetID="2" presetClass="exit" presetSubtype="4" fill="hold" grpId="0" nodeType="withEffect">
                                  <p:stCondLst>
                                    <p:cond delay="0"/>
                                  </p:stCondLst>
                                  <p:childTnLst>
                                    <p:anim calcmode="lin" valueType="num">
                                      <p:cBhvr additive="base">
                                        <p:cTn id="22" dur="500"/>
                                        <p:tgtEl>
                                          <p:spTgt spid="15"/>
                                        </p:tgtEl>
                                        <p:attrNameLst>
                                          <p:attrName>ppt_x</p:attrName>
                                        </p:attrNameLst>
                                      </p:cBhvr>
                                      <p:tavLst>
                                        <p:tav tm="0">
                                          <p:val>
                                            <p:strVal val="ppt_x"/>
                                          </p:val>
                                        </p:tav>
                                        <p:tav tm="100000">
                                          <p:val>
                                            <p:strVal val="ppt_x"/>
                                          </p:val>
                                        </p:tav>
                                      </p:tavLst>
                                    </p:anim>
                                    <p:anim calcmode="lin" valueType="num">
                                      <p:cBhvr additive="base">
                                        <p:cTn id="23" dur="500"/>
                                        <p:tgtEl>
                                          <p:spTgt spid="15"/>
                                        </p:tgtEl>
                                        <p:attrNameLst>
                                          <p:attrName>ppt_y</p:attrName>
                                        </p:attrNameLst>
                                      </p:cBhvr>
                                      <p:tavLst>
                                        <p:tav tm="0">
                                          <p:val>
                                            <p:strVal val="ppt_y"/>
                                          </p:val>
                                        </p:tav>
                                        <p:tav tm="100000">
                                          <p:val>
                                            <p:strVal val="1+ppt_h/2"/>
                                          </p:val>
                                        </p:tav>
                                      </p:tavLst>
                                    </p:anim>
                                    <p:set>
                                      <p:cBhvr>
                                        <p:cTn id="24" dur="1" fill="hold">
                                          <p:stCondLst>
                                            <p:cond delay="499"/>
                                          </p:stCondLst>
                                        </p:cTn>
                                        <p:tgtEl>
                                          <p:spTgt spid="15"/>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5593"/>
                                        </p:tgtEl>
                                        <p:attrNameLst>
                                          <p:attrName>style.visibility</p:attrName>
                                        </p:attrNameLst>
                                      </p:cBhvr>
                                      <p:to>
                                        <p:strVal val="visible"/>
                                      </p:to>
                                    </p:set>
                                    <p:anim calcmode="lin" valueType="num">
                                      <p:cBhvr additive="base">
                                        <p:cTn id="29" dur="500" fill="hold"/>
                                        <p:tgtEl>
                                          <p:spTgt spid="365593"/>
                                        </p:tgtEl>
                                        <p:attrNameLst>
                                          <p:attrName>ppt_x</p:attrName>
                                        </p:attrNameLst>
                                      </p:cBhvr>
                                      <p:tavLst>
                                        <p:tav tm="0">
                                          <p:val>
                                            <p:strVal val="#ppt_x"/>
                                          </p:val>
                                        </p:tav>
                                        <p:tav tm="100000">
                                          <p:val>
                                            <p:strVal val="#ppt_x"/>
                                          </p:val>
                                        </p:tav>
                                      </p:tavLst>
                                    </p:anim>
                                    <p:anim calcmode="lin" valueType="num">
                                      <p:cBhvr additive="base">
                                        <p:cTn id="30" dur="500" fill="hold"/>
                                        <p:tgtEl>
                                          <p:spTgt spid="36559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65595"/>
                                        </p:tgtEl>
                                        <p:attrNameLst>
                                          <p:attrName>style.visibility</p:attrName>
                                        </p:attrNameLst>
                                      </p:cBhvr>
                                      <p:to>
                                        <p:strVal val="visible"/>
                                      </p:to>
                                    </p:set>
                                    <p:anim calcmode="lin" valueType="num">
                                      <p:cBhvr additive="base">
                                        <p:cTn id="35" dur="500" fill="hold"/>
                                        <p:tgtEl>
                                          <p:spTgt spid="365595"/>
                                        </p:tgtEl>
                                        <p:attrNameLst>
                                          <p:attrName>ppt_x</p:attrName>
                                        </p:attrNameLst>
                                      </p:cBhvr>
                                      <p:tavLst>
                                        <p:tav tm="0">
                                          <p:val>
                                            <p:strVal val="#ppt_x"/>
                                          </p:val>
                                        </p:tav>
                                        <p:tav tm="100000">
                                          <p:val>
                                            <p:strVal val="#ppt_x"/>
                                          </p:val>
                                        </p:tav>
                                      </p:tavLst>
                                    </p:anim>
                                    <p:anim calcmode="lin" valueType="num">
                                      <p:cBhvr additive="base">
                                        <p:cTn id="36" dur="500" fill="hold"/>
                                        <p:tgtEl>
                                          <p:spTgt spid="36559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365596"/>
                                        </p:tgtEl>
                                        <p:attrNameLst>
                                          <p:attrName>style.visibility</p:attrName>
                                        </p:attrNameLst>
                                      </p:cBhvr>
                                      <p:to>
                                        <p:strVal val="visible"/>
                                      </p:to>
                                    </p:set>
                                    <p:anim calcmode="lin" valueType="num">
                                      <p:cBhvr additive="base">
                                        <p:cTn id="41" dur="500" fill="hold"/>
                                        <p:tgtEl>
                                          <p:spTgt spid="365596"/>
                                        </p:tgtEl>
                                        <p:attrNameLst>
                                          <p:attrName>ppt_x</p:attrName>
                                        </p:attrNameLst>
                                      </p:cBhvr>
                                      <p:tavLst>
                                        <p:tav tm="0">
                                          <p:val>
                                            <p:strVal val="#ppt_x"/>
                                          </p:val>
                                        </p:tav>
                                        <p:tav tm="100000">
                                          <p:val>
                                            <p:strVal val="#ppt_x"/>
                                          </p:val>
                                        </p:tav>
                                      </p:tavLst>
                                    </p:anim>
                                    <p:anim calcmode="lin" valueType="num">
                                      <p:cBhvr additive="base">
                                        <p:cTn id="42" dur="500" fill="hold"/>
                                        <p:tgtEl>
                                          <p:spTgt spid="36559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365598"/>
                                        </p:tgtEl>
                                        <p:attrNameLst>
                                          <p:attrName>style.visibility</p:attrName>
                                        </p:attrNameLst>
                                      </p:cBhvr>
                                      <p:to>
                                        <p:strVal val="visible"/>
                                      </p:to>
                                    </p:set>
                                    <p:anim calcmode="lin" valueType="num">
                                      <p:cBhvr additive="base">
                                        <p:cTn id="47" dur="500" fill="hold"/>
                                        <p:tgtEl>
                                          <p:spTgt spid="365598"/>
                                        </p:tgtEl>
                                        <p:attrNameLst>
                                          <p:attrName>ppt_x</p:attrName>
                                        </p:attrNameLst>
                                      </p:cBhvr>
                                      <p:tavLst>
                                        <p:tav tm="0">
                                          <p:val>
                                            <p:strVal val="#ppt_x"/>
                                          </p:val>
                                        </p:tav>
                                        <p:tav tm="100000">
                                          <p:val>
                                            <p:strVal val="#ppt_x"/>
                                          </p:val>
                                        </p:tav>
                                      </p:tavLst>
                                    </p:anim>
                                    <p:anim calcmode="lin" valueType="num">
                                      <p:cBhvr additive="base">
                                        <p:cTn id="48" dur="500" fill="hold"/>
                                        <p:tgtEl>
                                          <p:spTgt spid="3655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457200" y="214290"/>
            <a:ext cx="8229600" cy="1143000"/>
          </a:xfrm>
          <a:noFill/>
          <a:ln w="9525"/>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40" tIns="45720" rIns="91440" bIns="45720" rtlCol="0">
            <a:no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1" fontAlgn="auto" latinLnBrk="1" hangingPunct="1">
              <a:spcAft>
                <a:spcPts val="0"/>
              </a:spcAft>
              <a:defRPr/>
            </a:pPr>
            <a:r>
              <a:rPr lang="en-US" altLang="ko-KR" sz="3200" dirty="0">
                <a:ea typeface="굴림" charset="-127"/>
              </a:rPr>
              <a:t>Durability of MV repair </a:t>
            </a:r>
            <a:r>
              <a:rPr lang="en-US" altLang="ko-KR" sz="3200" dirty="0" smtClean="0">
                <a:ea typeface="굴림" charset="-127"/>
              </a:rPr>
              <a:t/>
            </a:r>
            <a:br>
              <a:rPr lang="en-US" altLang="ko-KR" sz="3200" dirty="0" smtClean="0">
                <a:ea typeface="굴림" charset="-127"/>
              </a:rPr>
            </a:br>
            <a:r>
              <a:rPr lang="en-US" altLang="ko-KR" sz="3200" dirty="0" smtClean="0">
                <a:ea typeface="굴림" charset="-127"/>
              </a:rPr>
              <a:t>for </a:t>
            </a:r>
            <a:r>
              <a:rPr lang="en-US" altLang="ko-KR" sz="3200" dirty="0">
                <a:ea typeface="굴림" charset="-127"/>
              </a:rPr>
              <a:t>Degenerative disease</a:t>
            </a:r>
            <a:endParaRPr lang="ko-KR" altLang="en-US" sz="3200" dirty="0">
              <a:ea typeface="굴림" charset="-127"/>
            </a:endParaRPr>
          </a:p>
        </p:txBody>
      </p:sp>
      <p:sp>
        <p:nvSpPr>
          <p:cNvPr id="4" name="Rectangle 3"/>
          <p:cNvSpPr txBox="1">
            <a:spLocks noChangeArrowheads="1"/>
          </p:cNvSpPr>
          <p:nvPr/>
        </p:nvSpPr>
        <p:spPr>
          <a:xfrm>
            <a:off x="266700" y="1820884"/>
            <a:ext cx="8877300" cy="4751388"/>
          </a:xfrm>
          <a:prstGeom prst="rect">
            <a:avLst/>
          </a:prstGeom>
        </p:spPr>
        <p:txBody>
          <a:bodyPr>
            <a:normAutofit fontScale="92500" lnSpcReduction="10000"/>
          </a:bodyPr>
          <a:lstStyle/>
          <a:p>
            <a:pPr marL="495300" indent="-495300" latinLnBrk="1">
              <a:lnSpc>
                <a:spcPct val="120000"/>
              </a:lnSpc>
              <a:spcBef>
                <a:spcPct val="20000"/>
              </a:spcBef>
              <a:buFont typeface="Arial" charset="0"/>
              <a:buChar char="•"/>
            </a:pPr>
            <a:r>
              <a:rPr lang="en-US" altLang="ko-KR" sz="2400" b="0" dirty="0">
                <a:effectLst/>
                <a:latin typeface="맑은 고딕" pitchFamily="50" charset="-127"/>
                <a:ea typeface="굴림" charset="-127"/>
              </a:rPr>
              <a:t>1072 MVP (degenerative MR) (1985-1997, 58yrs, 65 male)</a:t>
            </a:r>
          </a:p>
          <a:p>
            <a:pPr marL="495300" indent="-495300" latinLnBrk="1">
              <a:lnSpc>
                <a:spcPct val="120000"/>
              </a:lnSpc>
              <a:spcBef>
                <a:spcPct val="20000"/>
              </a:spcBef>
              <a:buFont typeface="Arial" charset="0"/>
              <a:buChar char="•"/>
            </a:pPr>
            <a:r>
              <a:rPr lang="en-US" altLang="ko-KR" sz="2400" b="0" dirty="0">
                <a:effectLst/>
                <a:latin typeface="맑은 고딕" pitchFamily="50" charset="-127"/>
                <a:ea typeface="굴림" charset="-127"/>
              </a:rPr>
              <a:t>30 reoperations</a:t>
            </a:r>
          </a:p>
          <a:p>
            <a:pPr marL="495300" indent="-495300" latinLnBrk="1">
              <a:lnSpc>
                <a:spcPct val="120000"/>
              </a:lnSpc>
              <a:spcBef>
                <a:spcPct val="20000"/>
              </a:spcBef>
              <a:buFont typeface="Arial" charset="0"/>
              <a:buChar char="•"/>
            </a:pPr>
            <a:r>
              <a:rPr lang="en-US" altLang="ko-KR" sz="2400" dirty="0" smtClean="0">
                <a:latin typeface="맑은 고딕" pitchFamily="50" charset="-127"/>
                <a:ea typeface="굴림" charset="-127"/>
              </a:rPr>
              <a:t>Increased risk </a:t>
            </a:r>
            <a:r>
              <a:rPr lang="en-US" altLang="ko-KR" sz="2400" smtClean="0">
                <a:latin typeface="맑은 고딕" pitchFamily="50" charset="-127"/>
                <a:ea typeface="굴림" charset="-127"/>
              </a:rPr>
              <a:t>of reoperation</a:t>
            </a:r>
            <a:r>
              <a:rPr lang="en-US" altLang="ko-KR" sz="2400" b="0" dirty="0" smtClean="0">
                <a:effectLst/>
                <a:latin typeface="맑은 고딕" pitchFamily="50" charset="-127"/>
                <a:ea typeface="굴림" charset="-127"/>
              </a:rPr>
              <a:t>: </a:t>
            </a:r>
            <a:endParaRPr lang="en-US" altLang="ko-KR" sz="2400" b="0" dirty="0">
              <a:effectLst/>
              <a:latin typeface="맑은 고딕" pitchFamily="50" charset="-127"/>
              <a:ea typeface="굴림" charset="-127"/>
            </a:endParaRPr>
          </a:p>
          <a:p>
            <a:pPr>
              <a:spcBef>
                <a:spcPct val="65000"/>
              </a:spcBef>
            </a:pPr>
            <a:r>
              <a:rPr lang="en-US" altLang="ko-KR" sz="2200" dirty="0" smtClean="0">
                <a:ea typeface="굴림" charset="-127"/>
              </a:rPr>
              <a:t>	Anterior leaflet </a:t>
            </a:r>
            <a:r>
              <a:rPr lang="en-US" altLang="ko-KR" sz="2200" dirty="0" err="1" smtClean="0">
                <a:ea typeface="굴림" charset="-127"/>
              </a:rPr>
              <a:t>prolapse</a:t>
            </a:r>
            <a:endParaRPr lang="en-US" altLang="ko-KR" sz="2200" dirty="0" smtClean="0">
              <a:ea typeface="굴림" charset="-127"/>
            </a:endParaRPr>
          </a:p>
          <a:p>
            <a:pPr>
              <a:spcBef>
                <a:spcPct val="65000"/>
              </a:spcBef>
            </a:pPr>
            <a:r>
              <a:rPr lang="en-US" altLang="ko-KR" sz="2200" dirty="0" smtClean="0">
                <a:ea typeface="굴림" charset="-127"/>
              </a:rPr>
              <a:t>	</a:t>
            </a:r>
            <a:r>
              <a:rPr lang="en-US" altLang="ko-KR" sz="2200" dirty="0" err="1" smtClean="0">
                <a:ea typeface="굴림" charset="-127"/>
              </a:rPr>
              <a:t>Chordal</a:t>
            </a:r>
            <a:r>
              <a:rPr lang="en-US" altLang="ko-KR" sz="2200" dirty="0" smtClean="0">
                <a:ea typeface="굴림" charset="-127"/>
              </a:rPr>
              <a:t> shortening</a:t>
            </a:r>
          </a:p>
          <a:p>
            <a:pPr>
              <a:spcBef>
                <a:spcPct val="65000"/>
              </a:spcBef>
            </a:pPr>
            <a:r>
              <a:rPr lang="en-US" altLang="ko-KR" sz="2200" dirty="0" smtClean="0">
                <a:ea typeface="굴림" charset="-127"/>
              </a:rPr>
              <a:t>	</a:t>
            </a:r>
            <a:r>
              <a:rPr lang="en-US" altLang="ko-KR" sz="2200" dirty="0" err="1" smtClean="0">
                <a:ea typeface="굴림" charset="-127"/>
              </a:rPr>
              <a:t>Annuloplasty</a:t>
            </a:r>
            <a:r>
              <a:rPr lang="en-US" altLang="ko-KR" sz="2200" dirty="0" smtClean="0">
                <a:ea typeface="굴림" charset="-127"/>
              </a:rPr>
              <a:t> alone</a:t>
            </a:r>
          </a:p>
          <a:p>
            <a:pPr>
              <a:spcBef>
                <a:spcPct val="65000"/>
              </a:spcBef>
            </a:pPr>
            <a:r>
              <a:rPr lang="en-US" altLang="ko-KR" sz="2200" dirty="0" smtClean="0">
                <a:ea typeface="굴림" charset="-127"/>
              </a:rPr>
              <a:t>	</a:t>
            </a:r>
            <a:r>
              <a:rPr lang="en-US" altLang="ko-KR" sz="2200" u="sng" dirty="0" smtClean="0">
                <a:ea typeface="굴림" charset="-127"/>
              </a:rPr>
              <a:t>Leaflet resection without </a:t>
            </a:r>
            <a:r>
              <a:rPr lang="en-US" altLang="ko-KR" sz="2200" u="sng" dirty="0" err="1" smtClean="0">
                <a:ea typeface="굴림" charset="-127"/>
              </a:rPr>
              <a:t>annuloplasty</a:t>
            </a:r>
            <a:endParaRPr lang="en-US" altLang="ko-KR" sz="2200" u="sng" dirty="0" smtClean="0">
              <a:ea typeface="굴림" charset="-127"/>
            </a:endParaRPr>
          </a:p>
          <a:p>
            <a:pPr>
              <a:spcBef>
                <a:spcPct val="65000"/>
              </a:spcBef>
            </a:pPr>
            <a:r>
              <a:rPr lang="en-US" altLang="ko-KR" sz="2200" dirty="0" smtClean="0">
                <a:ea typeface="굴림" charset="-127"/>
              </a:rPr>
              <a:t>	No </a:t>
            </a:r>
            <a:r>
              <a:rPr lang="en-US" altLang="ko-KR" sz="2200" dirty="0" err="1" smtClean="0">
                <a:ea typeface="굴림" charset="-127"/>
              </a:rPr>
              <a:t>intraoperative</a:t>
            </a:r>
            <a:r>
              <a:rPr lang="en-US" altLang="ko-KR" sz="2200" dirty="0" smtClean="0">
                <a:ea typeface="굴림" charset="-127"/>
              </a:rPr>
              <a:t> echocardiogram</a:t>
            </a:r>
            <a:endParaRPr lang="en-US" altLang="ko-KR" sz="2200" b="0" u="sng" dirty="0">
              <a:effectLst/>
              <a:latin typeface="맑은 고딕" pitchFamily="50" charset="-127"/>
              <a:ea typeface="굴림" charset="-127"/>
            </a:endParaRPr>
          </a:p>
          <a:p>
            <a:pPr marL="895350" lvl="1" indent="-438150" latinLnBrk="1">
              <a:lnSpc>
                <a:spcPct val="120000"/>
              </a:lnSpc>
              <a:spcBef>
                <a:spcPct val="20000"/>
              </a:spcBef>
              <a:buFont typeface="Arial" charset="0"/>
              <a:buChar char="–"/>
            </a:pPr>
            <a:endParaRPr lang="en-US" altLang="ko-KR" sz="2400" b="0" dirty="0">
              <a:effectLst/>
              <a:latin typeface="맑은 고딕" pitchFamily="50" charset="-127"/>
              <a:ea typeface="굴림" charset="-127"/>
            </a:endParaRPr>
          </a:p>
          <a:p>
            <a:pPr marL="495300" indent="-495300" latinLnBrk="1">
              <a:lnSpc>
                <a:spcPct val="120000"/>
              </a:lnSpc>
              <a:spcBef>
                <a:spcPct val="20000"/>
              </a:spcBef>
              <a:buFont typeface="Wingdings" pitchFamily="2" charset="2"/>
              <a:buChar char="v"/>
            </a:pPr>
            <a:r>
              <a:rPr lang="en-US" altLang="ko-KR" sz="2400" dirty="0">
                <a:effectLst>
                  <a:outerShdw blurRad="38100" dist="38100" dir="2700000" algn="tl">
                    <a:srgbClr val="000000"/>
                  </a:outerShdw>
                </a:effectLst>
                <a:latin typeface="맑은 고딕" pitchFamily="50" charset="-127"/>
                <a:ea typeface="굴림" charset="-127"/>
              </a:rPr>
              <a:t>Best result: </a:t>
            </a:r>
            <a:r>
              <a:rPr lang="en-US" altLang="ko-KR" sz="2400" dirty="0" smtClean="0">
                <a:effectLst>
                  <a:outerShdw blurRad="38100" dist="38100" dir="2700000" algn="tl">
                    <a:srgbClr val="000000"/>
                  </a:outerShdw>
                </a:effectLst>
                <a:latin typeface="맑은 고딕" pitchFamily="50" charset="-127"/>
                <a:ea typeface="굴림" charset="-127"/>
              </a:rPr>
              <a:t>Q-resection </a:t>
            </a:r>
            <a:r>
              <a:rPr lang="en-US" altLang="ko-KR" sz="2400" dirty="0">
                <a:effectLst>
                  <a:outerShdw blurRad="38100" dist="38100" dir="2700000" algn="tl">
                    <a:srgbClr val="000000"/>
                  </a:outerShdw>
                </a:effectLst>
                <a:latin typeface="맑은 고딕" pitchFamily="50" charset="-127"/>
                <a:ea typeface="굴림" charset="-127"/>
              </a:rPr>
              <a:t>of PMVL with </a:t>
            </a:r>
            <a:r>
              <a:rPr lang="en-US" altLang="ko-KR" sz="2400" dirty="0" err="1">
                <a:effectLst>
                  <a:outerShdw blurRad="38100" dist="38100" dir="2700000" algn="tl">
                    <a:srgbClr val="000000"/>
                  </a:outerShdw>
                </a:effectLst>
                <a:latin typeface="맑은 고딕" pitchFamily="50" charset="-127"/>
                <a:ea typeface="굴림" charset="-127"/>
              </a:rPr>
              <a:t>annuloplasty</a:t>
            </a:r>
            <a:r>
              <a:rPr lang="en-US" altLang="ko-KR" sz="2400" b="0" dirty="0">
                <a:effectLst/>
                <a:latin typeface="맑은 고딕" pitchFamily="50" charset="-127"/>
                <a:ea typeface="굴림" charset="-127"/>
              </a:rPr>
              <a:t> </a:t>
            </a:r>
          </a:p>
        </p:txBody>
      </p:sp>
      <p:sp>
        <p:nvSpPr>
          <p:cNvPr id="5" name="내용 개체 틀 2"/>
          <p:cNvSpPr>
            <a:spLocks noGrp="1"/>
          </p:cNvSpPr>
          <p:nvPr>
            <p:ph idx="4294967295"/>
          </p:nvPr>
        </p:nvSpPr>
        <p:spPr>
          <a:xfrm>
            <a:off x="557235" y="1357298"/>
            <a:ext cx="7229475" cy="428625"/>
          </a:xfrm>
        </p:spPr>
        <p:txBody>
          <a:bodyPr lIns="91440" tIns="45720" rIns="91440" bIns="45720">
            <a:normAutofit/>
          </a:bodyPr>
          <a:lstStyle/>
          <a:p>
            <a:pPr>
              <a:buFontTx/>
              <a:buNone/>
            </a:pPr>
            <a:r>
              <a:rPr lang="en-US" altLang="ko-KR" sz="1800" dirty="0">
                <a:ea typeface="굴림" charset="-127"/>
              </a:rPr>
              <a:t>    </a:t>
            </a:r>
            <a:r>
              <a:rPr lang="en-US" altLang="ko-KR" sz="1700" dirty="0" err="1">
                <a:ea typeface="굴림" charset="-127"/>
              </a:rPr>
              <a:t>Gillinov</a:t>
            </a:r>
            <a:r>
              <a:rPr lang="en-US" altLang="ko-KR" sz="1700" dirty="0">
                <a:ea typeface="굴림" charset="-127"/>
              </a:rPr>
              <a:t> AM et al. (</a:t>
            </a:r>
            <a:r>
              <a:rPr lang="en-US" altLang="ko-KR" sz="1700" i="1" dirty="0">
                <a:ea typeface="굴림" charset="-127"/>
              </a:rPr>
              <a:t>J </a:t>
            </a:r>
            <a:r>
              <a:rPr lang="en-US" altLang="ko-KR" sz="1700" i="1" dirty="0" err="1">
                <a:ea typeface="굴림" charset="-127"/>
              </a:rPr>
              <a:t>Thorac</a:t>
            </a:r>
            <a:r>
              <a:rPr lang="en-US" altLang="ko-KR" sz="1700" i="1" dirty="0">
                <a:ea typeface="굴림" charset="-127"/>
              </a:rPr>
              <a:t> </a:t>
            </a:r>
            <a:r>
              <a:rPr lang="en-US" altLang="ko-KR" sz="1700" i="1" dirty="0" err="1">
                <a:ea typeface="굴림" charset="-127"/>
              </a:rPr>
              <a:t>Cardiovasc</a:t>
            </a:r>
            <a:r>
              <a:rPr lang="en-US" altLang="ko-KR" sz="1700" i="1" dirty="0">
                <a:ea typeface="굴림" charset="-127"/>
              </a:rPr>
              <a:t> </a:t>
            </a:r>
            <a:r>
              <a:rPr lang="en-US" altLang="ko-KR" sz="1700" i="1" dirty="0" err="1">
                <a:ea typeface="굴림" charset="-127"/>
              </a:rPr>
              <a:t>Surg</a:t>
            </a:r>
            <a:r>
              <a:rPr lang="en-US" altLang="ko-KR" sz="1700" i="1" dirty="0">
                <a:ea typeface="굴림" charset="-127"/>
              </a:rPr>
              <a:t> 1998; 116: 734–43)</a:t>
            </a:r>
            <a:endParaRPr lang="ko-KR" altLang="en-US" sz="1700" dirty="0">
              <a:ea typeface="굴림" charset="-127"/>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제목 2"/>
          <p:cNvSpPr>
            <a:spLocks noGrp="1"/>
          </p:cNvSpPr>
          <p:nvPr>
            <p:ph type="title"/>
          </p:nvPr>
        </p:nvSpPr>
        <p:spPr/>
        <p:txBody>
          <a:bodyPr/>
          <a:lstStyle/>
          <a:p>
            <a:r>
              <a:rPr lang="en-US" altLang="ko-KR" dirty="0" smtClean="0"/>
              <a:t>Outcomes of AMVL </a:t>
            </a:r>
            <a:r>
              <a:rPr lang="en-US" altLang="ko-KR" smtClean="0"/>
              <a:t>Repair </a:t>
            </a:r>
            <a:endParaRPr lang="ko-KR" altLang="en-US" dirty="0"/>
          </a:p>
        </p:txBody>
      </p:sp>
      <p:sp>
        <p:nvSpPr>
          <p:cNvPr id="4" name="내용 개체 틀 3"/>
          <p:cNvSpPr>
            <a:spLocks noGrp="1"/>
          </p:cNvSpPr>
          <p:nvPr>
            <p:ph idx="1"/>
          </p:nvPr>
        </p:nvSpPr>
        <p:spPr>
          <a:xfrm>
            <a:off x="395536" y="1268760"/>
            <a:ext cx="8496944" cy="1872208"/>
          </a:xfrm>
        </p:spPr>
        <p:txBody>
          <a:bodyPr/>
          <a:lstStyle/>
          <a:p>
            <a:r>
              <a:rPr lang="en-US" altLang="ko-KR" i="1" dirty="0" smtClean="0">
                <a:latin typeface="Times New Roman" pitchFamily="18" charset="0"/>
                <a:cs typeface="Times New Roman" pitchFamily="18" charset="0"/>
              </a:rPr>
              <a:t>David et al. JTCS 2005;130:1242-9</a:t>
            </a:r>
          </a:p>
          <a:p>
            <a:r>
              <a:rPr lang="en-US" altLang="ko-KR" dirty="0" smtClean="0"/>
              <a:t>1982-2001, 359 patients</a:t>
            </a:r>
          </a:p>
          <a:p>
            <a:r>
              <a:rPr lang="en-US" altLang="ko-KR" dirty="0" smtClean="0"/>
              <a:t>Ant. (92), post. (359), </a:t>
            </a:r>
            <a:r>
              <a:rPr lang="en-US" altLang="ko-KR" dirty="0" err="1" smtClean="0"/>
              <a:t>bileaflet</a:t>
            </a:r>
            <a:r>
              <a:rPr lang="en-US" altLang="ko-KR" dirty="0" smtClean="0"/>
              <a:t> (250)</a:t>
            </a:r>
          </a:p>
          <a:p>
            <a:r>
              <a:rPr lang="en-US" altLang="ko-KR" dirty="0" smtClean="0"/>
              <a:t>Overall Survival at 12yrs : </a:t>
            </a:r>
            <a:r>
              <a:rPr lang="en-US" altLang="ko-KR" u="sng" dirty="0" smtClean="0">
                <a:solidFill>
                  <a:srgbClr val="FF0000"/>
                </a:solidFill>
              </a:rPr>
              <a:t>75% without significant difference</a:t>
            </a:r>
            <a:endParaRPr lang="ko-KR" altLang="en-US" u="sng" dirty="0">
              <a:solidFill>
                <a:srgbClr val="FF0000"/>
              </a:solidFill>
            </a:endParaRPr>
          </a:p>
        </p:txBody>
      </p:sp>
      <p:pic>
        <p:nvPicPr>
          <p:cNvPr id="5" name="그림 5" descr="dav1.jpg"/>
          <p:cNvPicPr>
            <a:picLocks noChangeAspect="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380429" y="3357563"/>
            <a:ext cx="4119563"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그림 6" descr="dav2.jpg"/>
          <p:cNvPicPr>
            <a:picLocks noChangeAspect="1"/>
          </p:cNvPicPr>
          <p:nvPr/>
        </p:nvPicPr>
        <p:blipFill>
          <a:blip r:embed="rId4" cstate="email">
            <a:extLst>
              <a:ext uri="{28A0092B-C50C-407E-A947-70E740481C1C}">
                <a14:useLocalDpi xmlns="" xmlns:a14="http://schemas.microsoft.com/office/drawing/2010/main"/>
              </a:ext>
            </a:extLst>
          </a:blip>
          <a:srcRect/>
          <a:stretch>
            <a:fillRect/>
          </a:stretch>
        </p:blipFill>
        <p:spPr bwMode="auto">
          <a:xfrm>
            <a:off x="4644008" y="3357563"/>
            <a:ext cx="4143375" cy="2857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 xmlns:p14="http://schemas.microsoft.com/office/powerpoint/2010/main" val="115897938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업무 관련\Adams Lecture PPT 제작\Adams Lecture\Figure 5-05A.tif"/>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0" y="0"/>
            <a:ext cx="6569921" cy="4077072"/>
          </a:xfrm>
          <a:prstGeom prst="rect">
            <a:avLst/>
          </a:prstGeom>
          <a:noFill/>
        </p:spPr>
      </p:pic>
      <p:pic>
        <p:nvPicPr>
          <p:cNvPr id="3" name="Picture 3" descr="D:\업무 관련\Adams Lecture PPT 제작\Adams Lecture\Figure 5-12C.tif"/>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5618905" y="0"/>
            <a:ext cx="3525095" cy="4585886"/>
          </a:xfrm>
          <a:prstGeom prst="rect">
            <a:avLst/>
          </a:prstGeom>
          <a:noFill/>
        </p:spPr>
      </p:pic>
      <p:pic>
        <p:nvPicPr>
          <p:cNvPr id="4" name="Picture 2" descr="D:\업무 관련\Adams Lecture PPT 제작\Adams Lecture\Figure 5-13.tif"/>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1475656" y="3861048"/>
            <a:ext cx="4860032" cy="2996952"/>
          </a:xfrm>
          <a:prstGeom prst="rect">
            <a:avLst/>
          </a:prstGeom>
          <a:noFill/>
        </p:spPr>
      </p:pic>
    </p:spTree>
    <p:extLst>
      <p:ext uri="{BB962C8B-B14F-4D97-AF65-F5344CB8AC3E}">
        <p14:creationId xmlns:p14="http://schemas.microsoft.com/office/powerpoint/2010/main" xmlns="" val="8321133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Commissural Prolapse </a:t>
            </a:r>
            <a:endParaRPr lang="ko-KR" altLang="en-US" dirty="0"/>
          </a:p>
        </p:txBody>
      </p:sp>
      <p:sp>
        <p:nvSpPr>
          <p:cNvPr id="3" name="내용 개체 틀 2"/>
          <p:cNvSpPr>
            <a:spLocks noGrp="1"/>
          </p:cNvSpPr>
          <p:nvPr>
            <p:ph idx="1"/>
          </p:nvPr>
        </p:nvSpPr>
        <p:spPr>
          <a:xfrm>
            <a:off x="395536" y="1844824"/>
            <a:ext cx="8496944" cy="5040560"/>
          </a:xfrm>
        </p:spPr>
        <p:txBody>
          <a:bodyPr/>
          <a:lstStyle/>
          <a:p>
            <a:r>
              <a:rPr lang="en-US" altLang="ko-KR" smtClean="0"/>
              <a:t>Commissure is a leaflet, not part of annulus…</a:t>
            </a:r>
          </a:p>
          <a:p>
            <a:endParaRPr lang="en-US" altLang="ko-KR" smtClean="0"/>
          </a:p>
          <a:p>
            <a:r>
              <a:rPr lang="en-US" altLang="ko-KR" smtClean="0"/>
              <a:t>Sometimes or frequently reported as A1/P1 or A3/P3 prolapse….</a:t>
            </a:r>
            <a:endParaRPr lang="ko-KR" altLang="en-US" smtClean="0"/>
          </a:p>
          <a:p>
            <a:endParaRPr lang="en-US" altLang="ko-KR" smtClean="0"/>
          </a:p>
          <a:p>
            <a:r>
              <a:rPr lang="en-US" altLang="ko-KR" smtClean="0"/>
              <a:t>Paracommissural obliteration</a:t>
            </a:r>
          </a:p>
          <a:p>
            <a:pPr lvl="1"/>
            <a:endParaRPr lang="ko-KR" altLang="en-US" dirty="0"/>
          </a:p>
        </p:txBody>
      </p:sp>
    </p:spTree>
    <p:custDataLst>
      <p:tags r:id="rId1"/>
    </p:custDataLst>
    <p:extLst>
      <p:ext uri="{BB962C8B-B14F-4D97-AF65-F5344CB8AC3E}">
        <p14:creationId xmlns="" xmlns:p14="http://schemas.microsoft.com/office/powerpoint/2010/main" val="1468891303"/>
      </p:ext>
    </p:extLst>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D:\업무 관련\Adams Lecture PPT 제작\Adams Lecture\Figure 5-15A.tif"/>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1042587" y="68366"/>
            <a:ext cx="7129814" cy="3804858"/>
          </a:xfrm>
          <a:prstGeom prst="rect">
            <a:avLst/>
          </a:prstGeom>
          <a:noFill/>
        </p:spPr>
      </p:pic>
      <p:pic>
        <p:nvPicPr>
          <p:cNvPr id="21507" name="Picture 3" descr="D:\업무 관련\Adams Lecture PPT 제작\Adams Lecture\Figure 5-15B.tif"/>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4401084" y="3933056"/>
            <a:ext cx="4433874" cy="2681974"/>
          </a:xfrm>
          <a:prstGeom prst="rect">
            <a:avLst/>
          </a:prstGeom>
          <a:noFill/>
        </p:spPr>
      </p:pic>
      <p:sp>
        <p:nvSpPr>
          <p:cNvPr id="4" name="굽은 화살표 3"/>
          <p:cNvSpPr/>
          <p:nvPr/>
        </p:nvSpPr>
        <p:spPr>
          <a:xfrm flipV="1">
            <a:off x="2699792" y="3717032"/>
            <a:ext cx="1512168" cy="2016224"/>
          </a:xfrm>
          <a:prstGeom prst="bentArrow">
            <a:avLst>
              <a:gd name="adj1" fmla="val 25000"/>
              <a:gd name="adj2" fmla="val 23940"/>
              <a:gd name="adj3" fmla="val 25000"/>
              <a:gd name="adj4" fmla="val 43750"/>
            </a:avLst>
          </a:prstGeom>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xmlns="" val="38069112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600" smtClean="0"/>
              <a:t>Case : M/47, Research Dr, recent DOE</a:t>
            </a:r>
            <a:endParaRPr lang="ko-KR" altLang="en-US" sz="3600"/>
          </a:p>
        </p:txBody>
      </p:sp>
      <p:sp>
        <p:nvSpPr>
          <p:cNvPr id="3" name="내용 개체 틀 2"/>
          <p:cNvSpPr>
            <a:spLocks noGrp="1"/>
          </p:cNvSpPr>
          <p:nvPr>
            <p:ph idx="1"/>
          </p:nvPr>
        </p:nvSpPr>
        <p:spPr/>
        <p:txBody>
          <a:bodyPr>
            <a:normAutofit/>
          </a:bodyPr>
          <a:lstStyle/>
          <a:p>
            <a:pPr>
              <a:lnSpc>
                <a:spcPct val="150000"/>
              </a:lnSpc>
            </a:pPr>
            <a:r>
              <a:rPr lang="en-US" altLang="ko-KR" smtClean="0"/>
              <a:t>Dilated LV, EF : 60% </a:t>
            </a:r>
          </a:p>
          <a:p>
            <a:pPr lvl="1">
              <a:lnSpc>
                <a:spcPct val="150000"/>
              </a:lnSpc>
            </a:pPr>
            <a:r>
              <a:rPr lang="es-ES" altLang="ko-KR" smtClean="0"/>
              <a:t>LVIDd 65 mm, LVIDs 41 mm </a:t>
            </a:r>
            <a:endParaRPr lang="en-US" altLang="ko-KR" smtClean="0"/>
          </a:p>
          <a:p>
            <a:pPr>
              <a:lnSpc>
                <a:spcPct val="150000"/>
              </a:lnSpc>
            </a:pPr>
            <a:r>
              <a:rPr lang="en-US" altLang="ko-KR" smtClean="0"/>
              <a:t>No regional wall motion abnormality</a:t>
            </a:r>
          </a:p>
          <a:p>
            <a:pPr>
              <a:lnSpc>
                <a:spcPct val="150000"/>
              </a:lnSpc>
            </a:pPr>
            <a:r>
              <a:rPr lang="en-US" altLang="ko-KR" smtClean="0"/>
              <a:t>Normal LV wall thickness</a:t>
            </a:r>
          </a:p>
          <a:p>
            <a:pPr>
              <a:lnSpc>
                <a:spcPct val="150000"/>
              </a:lnSpc>
            </a:pPr>
            <a:r>
              <a:rPr lang="en-US" altLang="ko-KR" smtClean="0"/>
              <a:t>Mainly P3 prolapse with severe MR </a:t>
            </a:r>
          </a:p>
          <a:p>
            <a:pPr>
              <a:lnSpc>
                <a:spcPct val="150000"/>
              </a:lnSpc>
            </a:pPr>
            <a:r>
              <a:rPr lang="en-US" altLang="ko-KR" smtClean="0"/>
              <a:t>Dilated LA cavity, Pulmonary HTN (47mmHg)</a:t>
            </a:r>
          </a:p>
          <a:p>
            <a:r>
              <a:rPr lang="en-US" altLang="ko-KR" smtClean="0"/>
              <a:t>Op: </a:t>
            </a:r>
          </a:p>
          <a:p>
            <a:pPr lvl="1"/>
            <a:r>
              <a:rPr lang="en-US" altLang="ko-KR" smtClean="0"/>
              <a:t>Obliteration of posteromedical commissure near P3</a:t>
            </a:r>
          </a:p>
          <a:p>
            <a:pPr lvl="1"/>
            <a:r>
              <a:rPr lang="en-US" altLang="ko-KR" smtClean="0"/>
              <a:t>Ring annuloplasty with flexible partial ring</a:t>
            </a:r>
            <a:endParaRPr lang="ko-KR" altLang="en-US"/>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100" name="Picture 4" descr="C:\2011APCDE부산벡스코 MVRepair\심초음파\최덕규\수술사진\DSC02703.JPG">
            <a:hlinkClick r:id="rId4" action="ppaction://hlinkfile"/>
          </p:cNvPr>
          <p:cNvPicPr>
            <a:picLocks noChangeAspect="1" noChangeArrowheads="1"/>
          </p:cNvPicPr>
          <p:nvPr/>
        </p:nvPicPr>
        <p:blipFill>
          <a:blip r:embed="rId5" cstate="email"/>
          <a:srcRect/>
          <a:stretch>
            <a:fillRect/>
          </a:stretch>
        </p:blipFill>
        <p:spPr bwMode="auto">
          <a:xfrm>
            <a:off x="0" y="0"/>
            <a:ext cx="7620000" cy="5715000"/>
          </a:xfrm>
          <a:prstGeom prst="rect">
            <a:avLst/>
          </a:prstGeom>
          <a:noFill/>
        </p:spPr>
      </p:pic>
      <p:pic>
        <p:nvPicPr>
          <p:cNvPr id="4101" name="Picture 5" descr="C:\2011APCDE부산벡스코 MVRepair\심초음파\최덕규\수술사진\DSC02704.JPG"/>
          <p:cNvPicPr>
            <a:picLocks noChangeAspect="1" noChangeArrowheads="1"/>
          </p:cNvPicPr>
          <p:nvPr/>
        </p:nvPicPr>
        <p:blipFill>
          <a:blip r:embed="rId6" cstate="email"/>
          <a:srcRect/>
          <a:stretch>
            <a:fillRect/>
          </a:stretch>
        </p:blipFill>
        <p:spPr bwMode="auto">
          <a:xfrm>
            <a:off x="179512" y="188640"/>
            <a:ext cx="7620000" cy="5715000"/>
          </a:xfrm>
          <a:prstGeom prst="rect">
            <a:avLst/>
          </a:prstGeom>
          <a:noFill/>
        </p:spPr>
      </p:pic>
      <p:pic>
        <p:nvPicPr>
          <p:cNvPr id="4102" name="Picture 6" descr="C:\2011APCDE부산벡스코 MVRepair\심초음파\최덕규\수술사진\DSC02710.JPG"/>
          <p:cNvPicPr>
            <a:picLocks noChangeAspect="1" noChangeArrowheads="1"/>
          </p:cNvPicPr>
          <p:nvPr/>
        </p:nvPicPr>
        <p:blipFill>
          <a:blip r:embed="rId7" cstate="email"/>
          <a:srcRect/>
          <a:stretch>
            <a:fillRect/>
          </a:stretch>
        </p:blipFill>
        <p:spPr bwMode="auto">
          <a:xfrm>
            <a:off x="395536" y="404664"/>
            <a:ext cx="7620000" cy="5715000"/>
          </a:xfrm>
          <a:prstGeom prst="rect">
            <a:avLst/>
          </a:prstGeom>
          <a:noFill/>
        </p:spPr>
      </p:pic>
      <p:pic>
        <p:nvPicPr>
          <p:cNvPr id="4103" name="Picture 7" descr="C:\2011APCDE부산벡스코 MVRepair\심초음파\최덕규\수술사진\DSC02713.JPG"/>
          <p:cNvPicPr>
            <a:picLocks noChangeAspect="1" noChangeArrowheads="1"/>
          </p:cNvPicPr>
          <p:nvPr/>
        </p:nvPicPr>
        <p:blipFill>
          <a:blip r:embed="rId8" cstate="email"/>
          <a:srcRect/>
          <a:stretch>
            <a:fillRect/>
          </a:stretch>
        </p:blipFill>
        <p:spPr bwMode="auto">
          <a:xfrm>
            <a:off x="611560" y="620688"/>
            <a:ext cx="7620000" cy="5715000"/>
          </a:xfrm>
          <a:prstGeom prst="rect">
            <a:avLst/>
          </a:prstGeom>
          <a:noFill/>
        </p:spPr>
      </p:pic>
      <p:pic>
        <p:nvPicPr>
          <p:cNvPr id="4104" name="Picture 8" descr="C:\2011APCDE부산벡스코 MVRepair\심초음파\최덕규\수술사진\DSC02732.JPG"/>
          <p:cNvPicPr>
            <a:picLocks noChangeAspect="1" noChangeArrowheads="1"/>
          </p:cNvPicPr>
          <p:nvPr/>
        </p:nvPicPr>
        <p:blipFill>
          <a:blip r:embed="rId9" cstate="email"/>
          <a:srcRect/>
          <a:stretch>
            <a:fillRect/>
          </a:stretch>
        </p:blipFill>
        <p:spPr bwMode="auto">
          <a:xfrm>
            <a:off x="899592" y="908720"/>
            <a:ext cx="7620000" cy="5715000"/>
          </a:xfrm>
          <a:prstGeom prst="rect">
            <a:avLst/>
          </a:prstGeom>
          <a:noFill/>
        </p:spPr>
      </p:pic>
      <p:pic>
        <p:nvPicPr>
          <p:cNvPr id="4105" name="Picture 9" descr="C:\2011APCDE부산벡스코 MVRepair\심초음파\최덕규\수술사진\DSC02733.JPG"/>
          <p:cNvPicPr>
            <a:picLocks noChangeAspect="1" noChangeArrowheads="1"/>
          </p:cNvPicPr>
          <p:nvPr/>
        </p:nvPicPr>
        <p:blipFill>
          <a:blip r:embed="rId10" cstate="email"/>
          <a:srcRect/>
          <a:stretch>
            <a:fillRect/>
          </a:stretch>
        </p:blipFill>
        <p:spPr bwMode="auto">
          <a:xfrm>
            <a:off x="1259632" y="1143000"/>
            <a:ext cx="7884368" cy="57150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01"/>
                                        </p:tgtEl>
                                        <p:attrNameLst>
                                          <p:attrName>style.visibility</p:attrName>
                                        </p:attrNameLst>
                                      </p:cBhvr>
                                      <p:to>
                                        <p:strVal val="visible"/>
                                      </p:to>
                                    </p:set>
                                    <p:anim calcmode="lin" valueType="num">
                                      <p:cBhvr additive="base">
                                        <p:cTn id="7" dur="500" fill="hold"/>
                                        <p:tgtEl>
                                          <p:spTgt spid="4101"/>
                                        </p:tgtEl>
                                        <p:attrNameLst>
                                          <p:attrName>ppt_x</p:attrName>
                                        </p:attrNameLst>
                                      </p:cBhvr>
                                      <p:tavLst>
                                        <p:tav tm="0">
                                          <p:val>
                                            <p:strVal val="#ppt_x"/>
                                          </p:val>
                                        </p:tav>
                                        <p:tav tm="100000">
                                          <p:val>
                                            <p:strVal val="#ppt_x"/>
                                          </p:val>
                                        </p:tav>
                                      </p:tavLst>
                                    </p:anim>
                                    <p:anim calcmode="lin" valueType="num">
                                      <p:cBhvr additive="base">
                                        <p:cTn id="8"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02"/>
                                        </p:tgtEl>
                                        <p:attrNameLst>
                                          <p:attrName>style.visibility</p:attrName>
                                        </p:attrNameLst>
                                      </p:cBhvr>
                                      <p:to>
                                        <p:strVal val="visible"/>
                                      </p:to>
                                    </p:set>
                                    <p:anim calcmode="lin" valueType="num">
                                      <p:cBhvr additive="base">
                                        <p:cTn id="13" dur="500" fill="hold"/>
                                        <p:tgtEl>
                                          <p:spTgt spid="4102"/>
                                        </p:tgtEl>
                                        <p:attrNameLst>
                                          <p:attrName>ppt_x</p:attrName>
                                        </p:attrNameLst>
                                      </p:cBhvr>
                                      <p:tavLst>
                                        <p:tav tm="0">
                                          <p:val>
                                            <p:strVal val="#ppt_x"/>
                                          </p:val>
                                        </p:tav>
                                        <p:tav tm="100000">
                                          <p:val>
                                            <p:strVal val="#ppt_x"/>
                                          </p:val>
                                        </p:tav>
                                      </p:tavLst>
                                    </p:anim>
                                    <p:anim calcmode="lin" valueType="num">
                                      <p:cBhvr additive="base">
                                        <p:cTn id="14" dur="500" fill="hold"/>
                                        <p:tgtEl>
                                          <p:spTgt spid="41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03"/>
                                        </p:tgtEl>
                                        <p:attrNameLst>
                                          <p:attrName>style.visibility</p:attrName>
                                        </p:attrNameLst>
                                      </p:cBhvr>
                                      <p:to>
                                        <p:strVal val="visible"/>
                                      </p:to>
                                    </p:set>
                                    <p:anim calcmode="lin" valueType="num">
                                      <p:cBhvr additive="base">
                                        <p:cTn id="19" dur="500" fill="hold"/>
                                        <p:tgtEl>
                                          <p:spTgt spid="4103"/>
                                        </p:tgtEl>
                                        <p:attrNameLst>
                                          <p:attrName>ppt_x</p:attrName>
                                        </p:attrNameLst>
                                      </p:cBhvr>
                                      <p:tavLst>
                                        <p:tav tm="0">
                                          <p:val>
                                            <p:strVal val="#ppt_x"/>
                                          </p:val>
                                        </p:tav>
                                        <p:tav tm="100000">
                                          <p:val>
                                            <p:strVal val="#ppt_x"/>
                                          </p:val>
                                        </p:tav>
                                      </p:tavLst>
                                    </p:anim>
                                    <p:anim calcmode="lin" valueType="num">
                                      <p:cBhvr additive="base">
                                        <p:cTn id="20" dur="500" fill="hold"/>
                                        <p:tgtEl>
                                          <p:spTgt spid="410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104"/>
                                        </p:tgtEl>
                                        <p:attrNameLst>
                                          <p:attrName>style.visibility</p:attrName>
                                        </p:attrNameLst>
                                      </p:cBhvr>
                                      <p:to>
                                        <p:strVal val="visible"/>
                                      </p:to>
                                    </p:set>
                                    <p:anim calcmode="lin" valueType="num">
                                      <p:cBhvr additive="base">
                                        <p:cTn id="25" dur="500" fill="hold"/>
                                        <p:tgtEl>
                                          <p:spTgt spid="4104"/>
                                        </p:tgtEl>
                                        <p:attrNameLst>
                                          <p:attrName>ppt_x</p:attrName>
                                        </p:attrNameLst>
                                      </p:cBhvr>
                                      <p:tavLst>
                                        <p:tav tm="0">
                                          <p:val>
                                            <p:strVal val="#ppt_x"/>
                                          </p:val>
                                        </p:tav>
                                        <p:tav tm="100000">
                                          <p:val>
                                            <p:strVal val="#ppt_x"/>
                                          </p:val>
                                        </p:tav>
                                      </p:tavLst>
                                    </p:anim>
                                    <p:anim calcmode="lin" valueType="num">
                                      <p:cBhvr additive="base">
                                        <p:cTn id="26" dur="500" fill="hold"/>
                                        <p:tgtEl>
                                          <p:spTgt spid="410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105"/>
                                        </p:tgtEl>
                                        <p:attrNameLst>
                                          <p:attrName>style.visibility</p:attrName>
                                        </p:attrNameLst>
                                      </p:cBhvr>
                                      <p:to>
                                        <p:strVal val="visible"/>
                                      </p:to>
                                    </p:set>
                                    <p:anim calcmode="lin" valueType="num">
                                      <p:cBhvr additive="base">
                                        <p:cTn id="31" dur="500" fill="hold"/>
                                        <p:tgtEl>
                                          <p:spTgt spid="4105"/>
                                        </p:tgtEl>
                                        <p:attrNameLst>
                                          <p:attrName>ppt_x</p:attrName>
                                        </p:attrNameLst>
                                      </p:cBhvr>
                                      <p:tavLst>
                                        <p:tav tm="0">
                                          <p:val>
                                            <p:strVal val="#ppt_x"/>
                                          </p:val>
                                        </p:tav>
                                        <p:tav tm="100000">
                                          <p:val>
                                            <p:strVal val="#ppt_x"/>
                                          </p:val>
                                        </p:tav>
                                      </p:tavLst>
                                    </p:anim>
                                    <p:anim calcmode="lin" valueType="num">
                                      <p:cBhvr additive="base">
                                        <p:cTn id="32"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p:cNvSpPr>
            <a:spLocks noGrp="1" noChangeArrowheads="1"/>
          </p:cNvSpPr>
          <p:nvPr>
            <p:ph type="title"/>
          </p:nvPr>
        </p:nvSpPr>
        <p:spPr>
          <a:xfrm>
            <a:off x="540568" y="272951"/>
            <a:ext cx="9144000" cy="1139825"/>
          </a:xfrm>
        </p:spPr>
        <p:txBody>
          <a:bodyPr/>
          <a:lstStyle/>
          <a:p>
            <a:r>
              <a:rPr lang="en-US" altLang="ko-KR" sz="4200">
                <a:ea typeface="굴림" charset="-127"/>
              </a:rPr>
              <a:t>Armamentarium for MV Repair</a:t>
            </a:r>
          </a:p>
        </p:txBody>
      </p:sp>
      <p:sp>
        <p:nvSpPr>
          <p:cNvPr id="260099" name="Rectangle 3"/>
          <p:cNvSpPr>
            <a:spLocks noGrp="1" noChangeArrowheads="1"/>
          </p:cNvSpPr>
          <p:nvPr>
            <p:ph type="body" idx="1"/>
          </p:nvPr>
        </p:nvSpPr>
        <p:spPr>
          <a:xfrm>
            <a:off x="611560" y="1348705"/>
            <a:ext cx="7826375" cy="4600575"/>
          </a:xfrm>
        </p:spPr>
        <p:txBody>
          <a:bodyPr>
            <a:normAutofit fontScale="92500" lnSpcReduction="10000"/>
          </a:bodyPr>
          <a:lstStyle/>
          <a:p>
            <a:pPr>
              <a:spcBef>
                <a:spcPct val="85000"/>
              </a:spcBef>
            </a:pPr>
            <a:r>
              <a:rPr lang="en-US" altLang="ko-KR" sz="2600" smtClean="0">
                <a:ea typeface="굴림" charset="-127"/>
              </a:rPr>
              <a:t>Quadri/Triangular </a:t>
            </a:r>
            <a:r>
              <a:rPr lang="en-US" altLang="ko-KR" sz="2600">
                <a:ea typeface="굴림" charset="-127"/>
              </a:rPr>
              <a:t>resection </a:t>
            </a:r>
            <a:r>
              <a:rPr lang="en-US" altLang="ko-KR" sz="2600" smtClean="0">
                <a:ea typeface="굴림" charset="-127"/>
              </a:rPr>
              <a:t>a/o  </a:t>
            </a:r>
            <a:r>
              <a:rPr lang="en-US" altLang="ko-KR" sz="2600">
                <a:ea typeface="굴림" charset="-127"/>
              </a:rPr>
              <a:t>annular plication</a:t>
            </a:r>
          </a:p>
          <a:p>
            <a:pPr>
              <a:spcBef>
                <a:spcPct val="85000"/>
              </a:spcBef>
            </a:pPr>
            <a:r>
              <a:rPr lang="en-US" altLang="ko-KR" sz="2600">
                <a:ea typeface="굴림" charset="-127"/>
              </a:rPr>
              <a:t>Sliding annuloplasty</a:t>
            </a:r>
          </a:p>
          <a:p>
            <a:pPr>
              <a:spcBef>
                <a:spcPct val="85000"/>
              </a:spcBef>
            </a:pPr>
            <a:r>
              <a:rPr lang="en-US" altLang="ko-KR" sz="2600">
                <a:ea typeface="굴림" charset="-127"/>
              </a:rPr>
              <a:t>Chorda shortening, chorda transposition, chorda transfer</a:t>
            </a:r>
          </a:p>
          <a:p>
            <a:pPr>
              <a:spcBef>
                <a:spcPct val="85000"/>
              </a:spcBef>
            </a:pPr>
            <a:r>
              <a:rPr lang="en-US" altLang="ko-KR" sz="2600">
                <a:ea typeface="굴림" charset="-127"/>
              </a:rPr>
              <a:t>Artificial chordoplasty</a:t>
            </a:r>
          </a:p>
          <a:p>
            <a:pPr>
              <a:spcBef>
                <a:spcPct val="85000"/>
              </a:spcBef>
            </a:pPr>
            <a:r>
              <a:rPr lang="en-US" altLang="ko-KR" sz="2600">
                <a:ea typeface="굴림" charset="-127"/>
              </a:rPr>
              <a:t>Paracommissural </a:t>
            </a:r>
            <a:r>
              <a:rPr lang="en-US" altLang="ko-KR" sz="2600" smtClean="0">
                <a:ea typeface="굴림" charset="-127"/>
              </a:rPr>
              <a:t>obliteration/sliding</a:t>
            </a:r>
          </a:p>
          <a:p>
            <a:pPr>
              <a:spcBef>
                <a:spcPct val="85000"/>
              </a:spcBef>
            </a:pPr>
            <a:r>
              <a:rPr lang="en-US" altLang="ko-KR" sz="2600" smtClean="0">
                <a:ea typeface="굴림" charset="-127"/>
              </a:rPr>
              <a:t>Ring annuloplasty</a:t>
            </a:r>
          </a:p>
          <a:p>
            <a:pPr>
              <a:spcBef>
                <a:spcPct val="85000"/>
              </a:spcBef>
              <a:buFont typeface="Wingdings" pitchFamily="2" charset="2"/>
              <a:buChar char="Ø"/>
            </a:pPr>
            <a:r>
              <a:rPr lang="en-US" altLang="ko-KR" sz="2600" smtClean="0">
                <a:solidFill>
                  <a:srgbClr val="FFFF00"/>
                </a:solidFill>
                <a:ea typeface="굴림" charset="-127"/>
              </a:rPr>
              <a:t>Can repair &gt;90% of degenerative MR !!</a:t>
            </a:r>
          </a:p>
          <a:p>
            <a:pPr>
              <a:spcBef>
                <a:spcPct val="85000"/>
              </a:spcBef>
            </a:pPr>
            <a:endParaRPr lang="en-US" altLang="ko-KR" sz="2600">
              <a:ea typeface="굴림" charset="-127"/>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600" smtClean="0"/>
              <a:t>M/58, </a:t>
            </a:r>
            <a:r>
              <a:rPr lang="en-US" altLang="ko-KR" sz="3600" smtClean="0">
                <a:hlinkClick r:id="rId3" action="ppaction://hlinkfile"/>
              </a:rPr>
              <a:t>Acute MR</a:t>
            </a:r>
            <a:r>
              <a:rPr lang="en-US" altLang="ko-KR" sz="2800" smtClean="0"/>
              <a:t>(AC, A1, A2 chordae rupture)</a:t>
            </a:r>
            <a:br>
              <a:rPr lang="en-US" altLang="ko-KR" sz="2800" smtClean="0"/>
            </a:br>
            <a:r>
              <a:rPr lang="en-US" altLang="ko-KR" sz="3600" smtClean="0"/>
              <a:t>CHF, Pulmonary Edema</a:t>
            </a:r>
            <a:endParaRPr lang="ko-KR" altLang="en-US" sz="3600"/>
          </a:p>
        </p:txBody>
      </p:sp>
      <p:pic>
        <p:nvPicPr>
          <p:cNvPr id="4" name="Picture 3" descr="C:\Documents and Settings\snuh\바탕 화면\HFsymposium20100619\MRpreop2.jpg"/>
          <p:cNvPicPr>
            <a:picLocks noChangeAspect="1" noChangeArrowheads="1"/>
          </p:cNvPicPr>
          <p:nvPr/>
        </p:nvPicPr>
        <p:blipFill>
          <a:blip r:embed="rId4" cstate="email"/>
          <a:srcRect/>
          <a:stretch>
            <a:fillRect/>
          </a:stretch>
        </p:blipFill>
        <p:spPr bwMode="auto">
          <a:xfrm>
            <a:off x="4643438" y="1500174"/>
            <a:ext cx="4288951" cy="5214974"/>
          </a:xfrm>
          <a:prstGeom prst="rect">
            <a:avLst/>
          </a:prstGeom>
          <a:noFill/>
        </p:spPr>
      </p:pic>
      <p:pic>
        <p:nvPicPr>
          <p:cNvPr id="5" name="Picture 4" descr="C:\Documents and Settings\snuh\바탕 화면\HFsymposium20100619\MRpreop1.jpg"/>
          <p:cNvPicPr>
            <a:picLocks noChangeAspect="1" noChangeArrowheads="1"/>
          </p:cNvPicPr>
          <p:nvPr/>
        </p:nvPicPr>
        <p:blipFill>
          <a:blip r:embed="rId5" cstate="email"/>
          <a:srcRect/>
          <a:stretch>
            <a:fillRect/>
          </a:stretch>
        </p:blipFill>
        <p:spPr bwMode="auto">
          <a:xfrm>
            <a:off x="211612" y="1500174"/>
            <a:ext cx="4288950" cy="5214974"/>
          </a:xfrm>
          <a:prstGeom prst="rect">
            <a:avLst/>
          </a:prstGeom>
          <a:noFill/>
        </p:spPr>
      </p:pic>
      <p:sp>
        <p:nvSpPr>
          <p:cNvPr id="6" name="TextBox 5"/>
          <p:cNvSpPr txBox="1"/>
          <p:nvPr/>
        </p:nvSpPr>
        <p:spPr>
          <a:xfrm>
            <a:off x="1214414" y="5500702"/>
            <a:ext cx="2500330" cy="369332"/>
          </a:xfrm>
          <a:prstGeom prst="rect">
            <a:avLst/>
          </a:prstGeom>
          <a:solidFill>
            <a:schemeClr val="accent3"/>
          </a:solidFill>
        </p:spPr>
        <p:txBody>
          <a:bodyPr wrap="square" rtlCol="0">
            <a:spAutoFit/>
          </a:bodyPr>
          <a:lstStyle/>
          <a:p>
            <a:pPr algn="ctr"/>
            <a:r>
              <a:rPr lang="en-US" altLang="ko-KR" smtClean="0"/>
              <a:t>ER visit: 4d before op</a:t>
            </a:r>
            <a:endParaRPr lang="ko-KR" altLang="en-US"/>
          </a:p>
        </p:txBody>
      </p:sp>
      <p:sp>
        <p:nvSpPr>
          <p:cNvPr id="7" name="TextBox 6"/>
          <p:cNvSpPr txBox="1"/>
          <p:nvPr/>
        </p:nvSpPr>
        <p:spPr>
          <a:xfrm>
            <a:off x="5715008" y="5500702"/>
            <a:ext cx="2500330" cy="369332"/>
          </a:xfrm>
          <a:prstGeom prst="rect">
            <a:avLst/>
          </a:prstGeom>
          <a:solidFill>
            <a:schemeClr val="accent3"/>
          </a:solidFill>
        </p:spPr>
        <p:txBody>
          <a:bodyPr wrap="square" rtlCol="0">
            <a:spAutoFit/>
          </a:bodyPr>
          <a:lstStyle/>
          <a:p>
            <a:pPr algn="ctr"/>
            <a:r>
              <a:rPr lang="en-US" altLang="ko-KR" smtClean="0"/>
              <a:t>Preop #1, MICU</a:t>
            </a:r>
            <a:endParaRPr lang="ko-KR" altLang="en-US"/>
          </a:p>
        </p:txBody>
      </p:sp>
      <p:sp>
        <p:nvSpPr>
          <p:cNvPr id="8" name="제목 1"/>
          <p:cNvSpPr txBox="1">
            <a:spLocks/>
          </p:cNvSpPr>
          <p:nvPr/>
        </p:nvSpPr>
        <p:spPr>
          <a:xfrm>
            <a:off x="0" y="6353944"/>
            <a:ext cx="3240360" cy="504056"/>
          </a:xfrm>
          <a:prstGeom prst="rect">
            <a:avLst/>
          </a:prstGeom>
          <a:solidFill>
            <a:schemeClr val="tx2"/>
          </a:solidFill>
        </p:spPr>
        <p:txBody>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1" lang="en-US" altLang="ko-KR" sz="2400" b="1" i="0" u="none" strike="noStrike" kern="1200" cap="none" spc="0" normalizeH="0" baseline="0" noProof="0" smtClean="0">
                <a:ln/>
                <a:solidFill>
                  <a:schemeClr val="bg1"/>
                </a:solidFill>
                <a:effectLst/>
                <a:uLnTx/>
                <a:uFillTx/>
                <a:latin typeface="Franklin Gothic Heavy" pitchFamily="34" charset="0"/>
                <a:ea typeface="+mj-ea"/>
                <a:cs typeface="+mj-cs"/>
              </a:rPr>
              <a:t>Complex MV Repair</a:t>
            </a:r>
            <a:endParaRPr kumimoji="1" lang="ko-KR" altLang="en-US" sz="2400" b="1" i="0" u="none" strike="noStrike" kern="1200" cap="none" spc="0" normalizeH="0" baseline="0" noProof="0">
              <a:ln/>
              <a:solidFill>
                <a:schemeClr val="bg1"/>
              </a:solidFill>
              <a:effectLst/>
              <a:uLnTx/>
              <a:uFillTx/>
              <a:latin typeface="Franklin Gothic Heavy" pitchFamily="34" charset="0"/>
              <a:ea typeface="+mj-ea"/>
              <a:cs typeface="+mj-cs"/>
            </a:endParaRPr>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Op finding</a:t>
            </a:r>
            <a:endParaRPr lang="ko-KR" altLang="en-US"/>
          </a:p>
        </p:txBody>
      </p:sp>
      <p:sp>
        <p:nvSpPr>
          <p:cNvPr id="3" name="내용 개체 틀 2"/>
          <p:cNvSpPr>
            <a:spLocks noGrp="1"/>
          </p:cNvSpPr>
          <p:nvPr>
            <p:ph idx="1"/>
          </p:nvPr>
        </p:nvSpPr>
        <p:spPr/>
        <p:txBody>
          <a:bodyPr/>
          <a:lstStyle/>
          <a:p>
            <a:endParaRPr lang="ko-KR" altLang="en-US"/>
          </a:p>
        </p:txBody>
      </p:sp>
      <p:pic>
        <p:nvPicPr>
          <p:cNvPr id="2050" name="Picture 2" descr="C:\Documents and Settings\snuh\바탕 화면\HFsymposium20100619\20100616정용길40475455severemassivesevereMRACA1A2chordaerupturArtiChordaA1A2ChordTFsectomarginalA1ACobliterationMAP\DSC09684.JPG"/>
          <p:cNvPicPr>
            <a:picLocks noChangeAspect="1" noChangeArrowheads="1"/>
          </p:cNvPicPr>
          <p:nvPr/>
        </p:nvPicPr>
        <p:blipFill>
          <a:blip r:embed="rId4" cstate="email"/>
          <a:srcRect/>
          <a:stretch>
            <a:fillRect/>
          </a:stretch>
        </p:blipFill>
        <p:spPr bwMode="auto">
          <a:xfrm>
            <a:off x="0" y="0"/>
            <a:ext cx="8501090" cy="6375818"/>
          </a:xfrm>
          <a:prstGeom prst="rect">
            <a:avLst/>
          </a:prstGeom>
          <a:noFill/>
        </p:spPr>
      </p:pic>
      <p:pic>
        <p:nvPicPr>
          <p:cNvPr id="2051" name="Picture 3" descr="C:\Documents and Settings\snuh\바탕 화면\HFsymposium20100619\20100616정용길40475455severemassivesevereMRACA1A2chordaerupturArtiChordaA1A2ChordTFsectomarginalA1ACobliterationMAP\DSC09691.JPG"/>
          <p:cNvPicPr>
            <a:picLocks noChangeAspect="1" noChangeArrowheads="1"/>
          </p:cNvPicPr>
          <p:nvPr/>
        </p:nvPicPr>
        <p:blipFill>
          <a:blip r:embed="rId5" cstate="email"/>
          <a:srcRect/>
          <a:stretch>
            <a:fillRect/>
          </a:stretch>
        </p:blipFill>
        <p:spPr bwMode="auto">
          <a:xfrm>
            <a:off x="357157" y="285728"/>
            <a:ext cx="8477309" cy="6357982"/>
          </a:xfrm>
          <a:prstGeom prst="rect">
            <a:avLst/>
          </a:prstGeom>
          <a:noFill/>
        </p:spPr>
      </p:pic>
      <p:pic>
        <p:nvPicPr>
          <p:cNvPr id="2052" name="Picture 4" descr="C:\Documents and Settings\snuh\바탕 화면\HFsymposium20100619\20100616정용길40475455severemassivesevereMRACA1A2chordaerupturArtiChordaA1A2ChordTFsectomarginalA1ACobliterationMAP\DSC09705.JPG"/>
          <p:cNvPicPr>
            <a:picLocks noChangeAspect="1" noChangeArrowheads="1"/>
          </p:cNvPicPr>
          <p:nvPr/>
        </p:nvPicPr>
        <p:blipFill>
          <a:blip r:embed="rId6" cstate="email"/>
          <a:srcRect/>
          <a:stretch>
            <a:fillRect/>
          </a:stretch>
        </p:blipFill>
        <p:spPr bwMode="auto">
          <a:xfrm>
            <a:off x="642910" y="571480"/>
            <a:ext cx="8286808" cy="6215106"/>
          </a:xfrm>
          <a:prstGeom prst="rect">
            <a:avLst/>
          </a:prstGeom>
          <a:noFill/>
        </p:spPr>
      </p:pic>
      <p:pic>
        <p:nvPicPr>
          <p:cNvPr id="2053" name="Picture 5" descr="C:\Documents and Settings\snuh\바탕 화면\HFsymposium20100619\20100616정용길40475455severemassivesevereMRACA1A2chordaerupturArtiChordaA1A2ChordTFsectomarginalA1ACobliterationMAP\DSC09708.JPG"/>
          <p:cNvPicPr>
            <a:picLocks noChangeAspect="1" noChangeArrowheads="1"/>
          </p:cNvPicPr>
          <p:nvPr/>
        </p:nvPicPr>
        <p:blipFill>
          <a:blip r:embed="rId7" cstate="email"/>
          <a:srcRect/>
          <a:stretch>
            <a:fillRect/>
          </a:stretch>
        </p:blipFill>
        <p:spPr bwMode="auto">
          <a:xfrm>
            <a:off x="4286248" y="1357298"/>
            <a:ext cx="4214842" cy="3714756"/>
          </a:xfrm>
          <a:prstGeom prst="rect">
            <a:avLst/>
          </a:prstGeom>
          <a:noFill/>
        </p:spPr>
      </p:pic>
      <p:pic>
        <p:nvPicPr>
          <p:cNvPr id="2054" name="Picture 6" descr="C:\Documents and Settings\snuh\바탕 화면\HFsymposium20100619\20100616정용길40475455severemassivesevereMRACA1A2chordaerupturArtiChordaA1A2ChordTFsectomarginalA1ACobliterationMAP\DSC09720.JPG"/>
          <p:cNvPicPr>
            <a:picLocks noChangeAspect="1" noChangeArrowheads="1"/>
          </p:cNvPicPr>
          <p:nvPr/>
        </p:nvPicPr>
        <p:blipFill>
          <a:blip r:embed="rId8" cstate="email"/>
          <a:srcRect/>
          <a:stretch>
            <a:fillRect/>
          </a:stretch>
        </p:blipFill>
        <p:spPr bwMode="auto">
          <a:xfrm>
            <a:off x="1571604" y="1357298"/>
            <a:ext cx="3428997" cy="3714776"/>
          </a:xfrm>
          <a:prstGeom prst="rect">
            <a:avLst/>
          </a:prstGeom>
          <a:noFill/>
        </p:spPr>
      </p:pic>
      <p:pic>
        <p:nvPicPr>
          <p:cNvPr id="2055" name="Picture 7" descr="C:\Documents and Settings\snuh\바탕 화면\HFsymposium20100619\20100616정용길40475455severemassivesevereMRACA1A2chordaerupturArtiChordaA1A2ChordTFsectomarginalA1ACobliterationMAP\DSC09722.JPG"/>
          <p:cNvPicPr>
            <a:picLocks noChangeAspect="1" noChangeArrowheads="1"/>
          </p:cNvPicPr>
          <p:nvPr/>
        </p:nvPicPr>
        <p:blipFill>
          <a:blip r:embed="rId9" cstate="email"/>
          <a:srcRect/>
          <a:stretch>
            <a:fillRect/>
          </a:stretch>
        </p:blipFill>
        <p:spPr bwMode="auto">
          <a:xfrm>
            <a:off x="1000100" y="857231"/>
            <a:ext cx="8143900" cy="6107925"/>
          </a:xfrm>
          <a:prstGeom prst="rect">
            <a:avLst/>
          </a:prstGeom>
          <a:noFill/>
        </p:spPr>
      </p:pic>
      <p:sp>
        <p:nvSpPr>
          <p:cNvPr id="10" name="제목 1"/>
          <p:cNvSpPr txBox="1">
            <a:spLocks/>
          </p:cNvSpPr>
          <p:nvPr/>
        </p:nvSpPr>
        <p:spPr>
          <a:xfrm>
            <a:off x="-6032" y="14144"/>
            <a:ext cx="3240360" cy="504056"/>
          </a:xfrm>
          <a:prstGeom prst="rect">
            <a:avLst/>
          </a:prstGeom>
          <a:solidFill>
            <a:schemeClr val="tx2"/>
          </a:solidFill>
        </p:spPr>
        <p:txBody>
          <a:bodyPr/>
          <a:lstStyle/>
          <a:p>
            <a:pPr marL="0" marR="0" lvl="0" indent="0" algn="ctr" defTabSz="914400" rtl="0" eaLnBrk="1" fontAlgn="auto" latinLnBrk="1" hangingPunct="1">
              <a:lnSpc>
                <a:spcPct val="100000"/>
              </a:lnSpc>
              <a:spcBef>
                <a:spcPct val="0"/>
              </a:spcBef>
              <a:spcAft>
                <a:spcPts val="0"/>
              </a:spcAft>
              <a:buClrTx/>
              <a:buSzTx/>
              <a:buFontTx/>
              <a:buNone/>
              <a:tabLst/>
              <a:defRPr/>
            </a:pPr>
            <a:r>
              <a:rPr kumimoji="1" lang="en-US" altLang="ko-KR" sz="2400" b="1" i="0" u="none" strike="noStrike" kern="1200" cap="none" spc="0" normalizeH="0" baseline="0" noProof="0" smtClean="0">
                <a:ln/>
                <a:solidFill>
                  <a:schemeClr val="bg1"/>
                </a:solidFill>
                <a:effectLst/>
                <a:uLnTx/>
                <a:uFillTx/>
                <a:latin typeface="Franklin Gothic Heavy" pitchFamily="34" charset="0"/>
                <a:ea typeface="+mj-ea"/>
                <a:cs typeface="+mj-cs"/>
              </a:rPr>
              <a:t>Complex MV Repair</a:t>
            </a:r>
            <a:endParaRPr kumimoji="1" lang="ko-KR" altLang="en-US" sz="2400" b="1" i="0" u="none" strike="noStrike" kern="1200" cap="none" spc="0" normalizeH="0" baseline="0" noProof="0">
              <a:ln/>
              <a:solidFill>
                <a:schemeClr val="bg1"/>
              </a:solidFill>
              <a:effectLst/>
              <a:uLnTx/>
              <a:uFillTx/>
              <a:latin typeface="Franklin Gothic Heavy" pitchFamily="34" charset="0"/>
              <a:ea typeface="+mj-ea"/>
              <a:cs typeface="+mj-cs"/>
            </a:endParaRPr>
          </a:p>
        </p:txBody>
      </p:sp>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51"/>
                                        </p:tgtEl>
                                        <p:attrNameLst>
                                          <p:attrName>style.visibility</p:attrName>
                                        </p:attrNameLst>
                                      </p:cBhvr>
                                      <p:to>
                                        <p:strVal val="visible"/>
                                      </p:to>
                                    </p:set>
                                    <p:anim calcmode="lin" valueType="num">
                                      <p:cBhvr additive="base">
                                        <p:cTn id="13" dur="500" fill="hold"/>
                                        <p:tgtEl>
                                          <p:spTgt spid="2051"/>
                                        </p:tgtEl>
                                        <p:attrNameLst>
                                          <p:attrName>ppt_x</p:attrName>
                                        </p:attrNameLst>
                                      </p:cBhvr>
                                      <p:tavLst>
                                        <p:tav tm="0">
                                          <p:val>
                                            <p:strVal val="#ppt_x"/>
                                          </p:val>
                                        </p:tav>
                                        <p:tav tm="100000">
                                          <p:val>
                                            <p:strVal val="#ppt_x"/>
                                          </p:val>
                                        </p:tav>
                                      </p:tavLst>
                                    </p:anim>
                                    <p:anim calcmode="lin" valueType="num">
                                      <p:cBhvr additive="base">
                                        <p:cTn id="14" dur="500" fill="hold"/>
                                        <p:tgtEl>
                                          <p:spTgt spid="205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2"/>
                                        </p:tgtEl>
                                        <p:attrNameLst>
                                          <p:attrName>style.visibility</p:attrName>
                                        </p:attrNameLst>
                                      </p:cBhvr>
                                      <p:to>
                                        <p:strVal val="visible"/>
                                      </p:to>
                                    </p:set>
                                    <p:anim calcmode="lin" valueType="num">
                                      <p:cBhvr additive="base">
                                        <p:cTn id="19" dur="500" fill="hold"/>
                                        <p:tgtEl>
                                          <p:spTgt spid="2052"/>
                                        </p:tgtEl>
                                        <p:attrNameLst>
                                          <p:attrName>ppt_x</p:attrName>
                                        </p:attrNameLst>
                                      </p:cBhvr>
                                      <p:tavLst>
                                        <p:tav tm="0">
                                          <p:val>
                                            <p:strVal val="#ppt_x"/>
                                          </p:val>
                                        </p:tav>
                                        <p:tav tm="100000">
                                          <p:val>
                                            <p:strVal val="#ppt_x"/>
                                          </p:val>
                                        </p:tav>
                                      </p:tavLst>
                                    </p:anim>
                                    <p:anim calcmode="lin" valueType="num">
                                      <p:cBhvr additive="base">
                                        <p:cTn id="20"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054"/>
                                        </p:tgtEl>
                                        <p:attrNameLst>
                                          <p:attrName>style.visibility</p:attrName>
                                        </p:attrNameLst>
                                      </p:cBhvr>
                                      <p:to>
                                        <p:strVal val="visible"/>
                                      </p:to>
                                    </p:set>
                                    <p:anim calcmode="lin" valueType="num">
                                      <p:cBhvr additive="base">
                                        <p:cTn id="25" dur="500" fill="hold"/>
                                        <p:tgtEl>
                                          <p:spTgt spid="2054"/>
                                        </p:tgtEl>
                                        <p:attrNameLst>
                                          <p:attrName>ppt_x</p:attrName>
                                        </p:attrNameLst>
                                      </p:cBhvr>
                                      <p:tavLst>
                                        <p:tav tm="0">
                                          <p:val>
                                            <p:strVal val="#ppt_x"/>
                                          </p:val>
                                        </p:tav>
                                        <p:tav tm="100000">
                                          <p:val>
                                            <p:strVal val="#ppt_x"/>
                                          </p:val>
                                        </p:tav>
                                      </p:tavLst>
                                    </p:anim>
                                    <p:anim calcmode="lin" valueType="num">
                                      <p:cBhvr additive="base">
                                        <p:cTn id="26" dur="500" fill="hold"/>
                                        <p:tgtEl>
                                          <p:spTgt spid="205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additive="base">
                                        <p:cTn id="31" dur="500" fill="hold"/>
                                        <p:tgtEl>
                                          <p:spTgt spid="2053"/>
                                        </p:tgtEl>
                                        <p:attrNameLst>
                                          <p:attrName>ppt_x</p:attrName>
                                        </p:attrNameLst>
                                      </p:cBhvr>
                                      <p:tavLst>
                                        <p:tav tm="0">
                                          <p:val>
                                            <p:strVal val="#ppt_x"/>
                                          </p:val>
                                        </p:tav>
                                        <p:tav tm="100000">
                                          <p:val>
                                            <p:strVal val="#ppt_x"/>
                                          </p:val>
                                        </p:tav>
                                      </p:tavLst>
                                    </p:anim>
                                    <p:anim calcmode="lin" valueType="num">
                                      <p:cBhvr additive="base">
                                        <p:cTn id="32" dur="500" fill="hold"/>
                                        <p:tgtEl>
                                          <p:spTgt spid="205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anim calcmode="lin" valueType="num">
                                      <p:cBhvr additive="base">
                                        <p:cTn id="37" dur="500" fill="hold"/>
                                        <p:tgtEl>
                                          <p:spTgt spid="2055"/>
                                        </p:tgtEl>
                                        <p:attrNameLst>
                                          <p:attrName>ppt_x</p:attrName>
                                        </p:attrNameLst>
                                      </p:cBhvr>
                                      <p:tavLst>
                                        <p:tav tm="0">
                                          <p:val>
                                            <p:strVal val="#ppt_x"/>
                                          </p:val>
                                        </p:tav>
                                        <p:tav tm="100000">
                                          <p:val>
                                            <p:strVal val="#ppt_x"/>
                                          </p:val>
                                        </p:tav>
                                      </p:tavLst>
                                    </p:anim>
                                    <p:anim calcmode="lin" valueType="num">
                                      <p:cBhvr additive="base">
                                        <p:cTn id="38" dur="500" fill="hold"/>
                                        <p:tgtEl>
                                          <p:spTgt spid="20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Postop. study</a:t>
            </a:r>
            <a:endParaRPr lang="ko-KR" altLang="en-US"/>
          </a:p>
        </p:txBody>
      </p:sp>
      <p:pic>
        <p:nvPicPr>
          <p:cNvPr id="3074" name="Picture 2" descr="C:\Documents and Settings\snuh\바탕 화면\HFsymposium20100619\MRpostop.jpg"/>
          <p:cNvPicPr>
            <a:picLocks noChangeAspect="1" noChangeArrowheads="1"/>
          </p:cNvPicPr>
          <p:nvPr/>
        </p:nvPicPr>
        <p:blipFill>
          <a:blip r:embed="rId4" cstate="email"/>
          <a:srcRect/>
          <a:stretch>
            <a:fillRect/>
          </a:stretch>
        </p:blipFill>
        <p:spPr bwMode="auto">
          <a:xfrm>
            <a:off x="251520" y="1340768"/>
            <a:ext cx="4286248" cy="5211688"/>
          </a:xfrm>
          <a:prstGeom prst="rect">
            <a:avLst/>
          </a:prstGeom>
          <a:noFill/>
        </p:spPr>
      </p:pic>
      <p:pic>
        <p:nvPicPr>
          <p:cNvPr id="5" name="정용길 postop.wmv">
            <a:hlinkClick r:id="" action="ppaction://media"/>
          </p:cNvPr>
          <p:cNvPicPr>
            <a:picLocks noRot="1" noChangeAspect="1"/>
          </p:cNvPicPr>
          <p:nvPr>
            <a:videoFile r:link="rId1"/>
          </p:nvPr>
        </p:nvPicPr>
        <p:blipFill>
          <a:blip r:embed="rId5" cstate="email"/>
          <a:stretch>
            <a:fillRect/>
          </a:stretch>
        </p:blipFill>
        <p:spPr>
          <a:xfrm>
            <a:off x="3887755" y="1556792"/>
            <a:ext cx="5256245" cy="3942184"/>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Durability of MV repair</a:t>
            </a:r>
            <a:endParaRPr lang="ko-KR" altLang="en-US" dirty="0"/>
          </a:p>
        </p:txBody>
      </p:sp>
      <p:sp>
        <p:nvSpPr>
          <p:cNvPr id="3" name="내용 개체 틀 2"/>
          <p:cNvSpPr>
            <a:spLocks noGrp="1"/>
          </p:cNvSpPr>
          <p:nvPr>
            <p:ph idx="1"/>
          </p:nvPr>
        </p:nvSpPr>
        <p:spPr>
          <a:xfrm>
            <a:off x="395536" y="1268760"/>
            <a:ext cx="8496944" cy="4176464"/>
          </a:xfrm>
        </p:spPr>
        <p:txBody>
          <a:bodyPr>
            <a:normAutofit/>
          </a:bodyPr>
          <a:lstStyle/>
          <a:p>
            <a:r>
              <a:rPr lang="en-US" altLang="ko-KR" dirty="0" smtClean="0"/>
              <a:t>1072 MVP (degenerative MR) (1985-1997, 58yrs, 65 male)</a:t>
            </a:r>
          </a:p>
          <a:p>
            <a:r>
              <a:rPr lang="en-US" altLang="ko-KR" dirty="0" smtClean="0"/>
              <a:t>30 reoperations</a:t>
            </a:r>
          </a:p>
          <a:p>
            <a:r>
              <a:rPr lang="en-US" altLang="ko-KR" dirty="0" smtClean="0"/>
              <a:t>Suggested risk factors:</a:t>
            </a:r>
          </a:p>
          <a:p>
            <a:pPr lvl="1"/>
            <a:r>
              <a:rPr lang="en-US" altLang="ko-KR" dirty="0" smtClean="0"/>
              <a:t>Pathology other than PMVL</a:t>
            </a:r>
          </a:p>
          <a:p>
            <a:pPr lvl="1"/>
            <a:r>
              <a:rPr lang="en-US" altLang="ko-KR" dirty="0" smtClean="0"/>
              <a:t>Chordae-shortening </a:t>
            </a:r>
            <a:r>
              <a:rPr lang="en-US" altLang="ko-KR" dirty="0" err="1" smtClean="0"/>
              <a:t>plasty</a:t>
            </a:r>
            <a:endParaRPr lang="en-US" altLang="ko-KR" dirty="0" smtClean="0"/>
          </a:p>
          <a:p>
            <a:pPr lvl="1"/>
            <a:r>
              <a:rPr lang="en-US" altLang="ko-KR" dirty="0" err="1" smtClean="0"/>
              <a:t>Annuloplasty</a:t>
            </a:r>
            <a:r>
              <a:rPr lang="en-US" altLang="ko-KR" dirty="0" smtClean="0"/>
              <a:t> alone</a:t>
            </a:r>
          </a:p>
          <a:p>
            <a:pPr lvl="1"/>
            <a:r>
              <a:rPr lang="en-US" altLang="ko-KR" dirty="0" smtClean="0"/>
              <a:t>PMVL resection without </a:t>
            </a:r>
            <a:r>
              <a:rPr lang="en-US" altLang="ko-KR" dirty="0" err="1" smtClean="0"/>
              <a:t>annuloplasty</a:t>
            </a:r>
            <a:endParaRPr lang="en-US" altLang="ko-KR" dirty="0" smtClean="0"/>
          </a:p>
          <a:p>
            <a:pPr lvl="1"/>
            <a:endParaRPr lang="en-US" altLang="ko-KR" dirty="0"/>
          </a:p>
          <a:p>
            <a:r>
              <a:rPr lang="en-US" altLang="ko-KR" dirty="0" smtClean="0"/>
              <a:t>Best result:</a:t>
            </a:r>
          </a:p>
          <a:p>
            <a:pPr lvl="1"/>
            <a:r>
              <a:rPr lang="en-US" altLang="ko-KR" dirty="0" smtClean="0"/>
              <a:t>Quadrangular resection of PMVL with </a:t>
            </a:r>
            <a:r>
              <a:rPr lang="en-US" altLang="ko-KR" dirty="0" err="1" smtClean="0"/>
              <a:t>annuloplasty</a:t>
            </a:r>
            <a:endParaRPr lang="ko-KR" altLang="en-US" dirty="0"/>
          </a:p>
        </p:txBody>
      </p:sp>
      <p:sp>
        <p:nvSpPr>
          <p:cNvPr id="8" name="TextBox 3"/>
          <p:cNvSpPr txBox="1">
            <a:spLocks noChangeArrowheads="1"/>
          </p:cNvSpPr>
          <p:nvPr/>
        </p:nvSpPr>
        <p:spPr bwMode="auto">
          <a:xfrm>
            <a:off x="5214938" y="5589240"/>
            <a:ext cx="3929062"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kumimoji="1" sz="2400">
                <a:solidFill>
                  <a:schemeClr val="tx1"/>
                </a:solidFill>
                <a:latin typeface="굴림" pitchFamily="50" charset="-127"/>
                <a:ea typeface="굴림" pitchFamily="50" charset="-127"/>
              </a:defRPr>
            </a:lvl1pPr>
            <a:lvl2pPr marL="742950" indent="-285750" eaLnBrk="0" hangingPunct="0">
              <a:defRPr kumimoji="1" sz="2400">
                <a:solidFill>
                  <a:schemeClr val="tx1"/>
                </a:solidFill>
                <a:latin typeface="굴림" pitchFamily="50" charset="-127"/>
                <a:ea typeface="굴림" pitchFamily="50" charset="-127"/>
              </a:defRPr>
            </a:lvl2pPr>
            <a:lvl3pPr marL="1143000" indent="-228600" eaLnBrk="0" hangingPunct="0">
              <a:defRPr kumimoji="1" sz="2400">
                <a:solidFill>
                  <a:schemeClr val="tx1"/>
                </a:solidFill>
                <a:latin typeface="굴림" pitchFamily="50" charset="-127"/>
                <a:ea typeface="굴림" pitchFamily="50" charset="-127"/>
              </a:defRPr>
            </a:lvl3pPr>
            <a:lvl4pPr marL="1600200" indent="-228600" eaLnBrk="0" hangingPunct="0">
              <a:defRPr kumimoji="1" sz="2400">
                <a:solidFill>
                  <a:schemeClr val="tx1"/>
                </a:solidFill>
                <a:latin typeface="굴림" pitchFamily="50" charset="-127"/>
                <a:ea typeface="굴림" pitchFamily="50" charset="-127"/>
              </a:defRPr>
            </a:lvl4pPr>
            <a:lvl5pPr marL="2057400" indent="-228600" eaLnBrk="0" hangingPunct="0">
              <a:defRPr kumimoji="1" sz="2400">
                <a:solidFill>
                  <a:schemeClr val="tx1"/>
                </a:solidFill>
                <a:latin typeface="굴림" pitchFamily="50" charset="-127"/>
                <a:ea typeface="굴림" pitchFamily="50" charset="-127"/>
              </a:defRPr>
            </a:lvl5pPr>
            <a:lvl6pPr marL="2514600" indent="-228600" eaLnBrk="0" fontAlgn="base" hangingPunct="0">
              <a:spcBef>
                <a:spcPct val="0"/>
              </a:spcBef>
              <a:spcAft>
                <a:spcPct val="0"/>
              </a:spcAft>
              <a:defRPr kumimoji="1" sz="2400">
                <a:solidFill>
                  <a:schemeClr val="tx1"/>
                </a:solidFill>
                <a:latin typeface="굴림" pitchFamily="50" charset="-127"/>
                <a:ea typeface="굴림" pitchFamily="50" charset="-127"/>
              </a:defRPr>
            </a:lvl6pPr>
            <a:lvl7pPr marL="2971800" indent="-228600" eaLnBrk="0" fontAlgn="base" hangingPunct="0">
              <a:spcBef>
                <a:spcPct val="0"/>
              </a:spcBef>
              <a:spcAft>
                <a:spcPct val="0"/>
              </a:spcAft>
              <a:defRPr kumimoji="1" sz="2400">
                <a:solidFill>
                  <a:schemeClr val="tx1"/>
                </a:solidFill>
                <a:latin typeface="굴림" pitchFamily="50" charset="-127"/>
                <a:ea typeface="굴림" pitchFamily="50" charset="-127"/>
              </a:defRPr>
            </a:lvl7pPr>
            <a:lvl8pPr marL="3429000" indent="-228600" eaLnBrk="0" fontAlgn="base" hangingPunct="0">
              <a:spcBef>
                <a:spcPct val="0"/>
              </a:spcBef>
              <a:spcAft>
                <a:spcPct val="0"/>
              </a:spcAft>
              <a:defRPr kumimoji="1" sz="2400">
                <a:solidFill>
                  <a:schemeClr val="tx1"/>
                </a:solidFill>
                <a:latin typeface="굴림" pitchFamily="50" charset="-127"/>
                <a:ea typeface="굴림" pitchFamily="50" charset="-127"/>
              </a:defRPr>
            </a:lvl8pPr>
            <a:lvl9pPr marL="3886200" indent="-228600" eaLnBrk="0" fontAlgn="base" hangingPunct="0">
              <a:spcBef>
                <a:spcPct val="0"/>
              </a:spcBef>
              <a:spcAft>
                <a:spcPct val="0"/>
              </a:spcAft>
              <a:defRPr kumimoji="1" sz="2400">
                <a:solidFill>
                  <a:schemeClr val="tx1"/>
                </a:solidFill>
                <a:latin typeface="굴림" pitchFamily="50" charset="-127"/>
                <a:ea typeface="굴림" pitchFamily="50" charset="-127"/>
              </a:defRPr>
            </a:lvl9pPr>
          </a:lstStyle>
          <a:p>
            <a:pPr eaLnBrk="1" hangingPunct="1"/>
            <a:r>
              <a:rPr lang="en-US" altLang="ko-KR" sz="1800" i="1" dirty="0" err="1">
                <a:solidFill>
                  <a:srgbClr val="99FF99"/>
                </a:solidFill>
                <a:latin typeface="Times New Roman" pitchFamily="18" charset="0"/>
                <a:cs typeface="Times New Roman" pitchFamily="18" charset="0"/>
              </a:rPr>
              <a:t>Gillinov</a:t>
            </a:r>
            <a:r>
              <a:rPr lang="en-US" altLang="ko-KR" sz="1800" i="1" dirty="0">
                <a:solidFill>
                  <a:srgbClr val="99FF99"/>
                </a:solidFill>
                <a:latin typeface="Times New Roman" pitchFamily="18" charset="0"/>
                <a:cs typeface="Times New Roman" pitchFamily="18" charset="0"/>
              </a:rPr>
              <a:t> et al. JTCS </a:t>
            </a:r>
            <a:r>
              <a:rPr lang="en-US" altLang="ko-KR" sz="1800" i="1" dirty="0" smtClean="0">
                <a:solidFill>
                  <a:srgbClr val="99FF99"/>
                </a:solidFill>
                <a:latin typeface="Times New Roman" pitchFamily="18" charset="0"/>
                <a:cs typeface="Times New Roman" pitchFamily="18" charset="0"/>
              </a:rPr>
              <a:t>1998;116:734-743D</a:t>
            </a:r>
            <a:endParaRPr lang="ko-KR" altLang="en-US" sz="1800" i="1" dirty="0">
              <a:solidFill>
                <a:srgbClr val="99FF99"/>
              </a:solidFill>
              <a:latin typeface="Times New Roman" pitchFamily="18" charset="0"/>
              <a:cs typeface="Times New Roman" pitchFamily="18" charset="0"/>
            </a:endParaRPr>
          </a:p>
        </p:txBody>
      </p:sp>
    </p:spTree>
    <p:extLst>
      <p:ext uri="{BB962C8B-B14F-4D97-AF65-F5344CB8AC3E}">
        <p14:creationId xmlns="" xmlns:p14="http://schemas.microsoft.com/office/powerpoint/2010/main" val="3160002675"/>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Increased Risk of Reoperation</a:t>
            </a:r>
            <a:endParaRPr lang="ko-KR" altLang="en-US" dirty="0"/>
          </a:p>
        </p:txBody>
      </p:sp>
      <p:sp>
        <p:nvSpPr>
          <p:cNvPr id="3" name="내용 개체 틀 2"/>
          <p:cNvSpPr>
            <a:spLocks noGrp="1"/>
          </p:cNvSpPr>
          <p:nvPr>
            <p:ph idx="1"/>
          </p:nvPr>
        </p:nvSpPr>
        <p:spPr/>
        <p:txBody>
          <a:bodyPr/>
          <a:lstStyle/>
          <a:p>
            <a:pPr>
              <a:lnSpc>
                <a:spcPct val="150000"/>
              </a:lnSpc>
            </a:pPr>
            <a:r>
              <a:rPr lang="en-US" altLang="ko-KR" dirty="0" smtClean="0"/>
              <a:t>AMVL prolapse</a:t>
            </a:r>
          </a:p>
          <a:p>
            <a:pPr>
              <a:lnSpc>
                <a:spcPct val="150000"/>
              </a:lnSpc>
            </a:pPr>
            <a:r>
              <a:rPr lang="en-US" altLang="ko-KR" dirty="0" smtClean="0"/>
              <a:t>Chordae shortening</a:t>
            </a:r>
          </a:p>
          <a:p>
            <a:pPr>
              <a:lnSpc>
                <a:spcPct val="150000"/>
              </a:lnSpc>
            </a:pPr>
            <a:r>
              <a:rPr lang="en-US" altLang="ko-KR" dirty="0" err="1" smtClean="0"/>
              <a:t>Annuloplasty</a:t>
            </a:r>
            <a:r>
              <a:rPr lang="en-US" altLang="ko-KR" dirty="0" smtClean="0"/>
              <a:t> alone</a:t>
            </a:r>
          </a:p>
          <a:p>
            <a:pPr>
              <a:lnSpc>
                <a:spcPct val="150000"/>
              </a:lnSpc>
            </a:pPr>
            <a:r>
              <a:rPr lang="en-US" altLang="ko-KR" dirty="0" smtClean="0"/>
              <a:t>Leaflet resection without </a:t>
            </a:r>
            <a:r>
              <a:rPr lang="en-US" altLang="ko-KR" dirty="0" err="1" smtClean="0"/>
              <a:t>annuloplasty</a:t>
            </a:r>
            <a:endParaRPr lang="en-US" altLang="ko-KR" dirty="0" smtClean="0"/>
          </a:p>
          <a:p>
            <a:pPr>
              <a:lnSpc>
                <a:spcPct val="150000"/>
              </a:lnSpc>
            </a:pPr>
            <a:r>
              <a:rPr lang="en-US" altLang="ko-KR" dirty="0" smtClean="0"/>
              <a:t>No </a:t>
            </a:r>
            <a:r>
              <a:rPr lang="en-US" altLang="ko-KR" dirty="0" err="1" smtClean="0"/>
              <a:t>Introp</a:t>
            </a:r>
            <a:r>
              <a:rPr lang="en-US" altLang="ko-KR" dirty="0" smtClean="0"/>
              <a:t>. check with TEE</a:t>
            </a:r>
            <a:endParaRPr lang="ko-KR" altLang="en-US" dirty="0"/>
          </a:p>
        </p:txBody>
      </p:sp>
    </p:spTree>
    <p:extLst>
      <p:ext uri="{BB962C8B-B14F-4D97-AF65-F5344CB8AC3E}">
        <p14:creationId xmlns="" xmlns:p14="http://schemas.microsoft.com/office/powerpoint/2010/main" val="257826023"/>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The Valve Reconstruction Paradox</a:t>
            </a:r>
            <a:endParaRPr lang="ko-KR" altLang="en-US" dirty="0"/>
          </a:p>
        </p:txBody>
      </p:sp>
      <p:sp>
        <p:nvSpPr>
          <p:cNvPr id="3" name="내용 개체 틀 2"/>
          <p:cNvSpPr>
            <a:spLocks noGrp="1"/>
          </p:cNvSpPr>
          <p:nvPr>
            <p:ph idx="1"/>
          </p:nvPr>
        </p:nvSpPr>
        <p:spPr>
          <a:xfrm>
            <a:off x="395536" y="1412776"/>
            <a:ext cx="8496944" cy="5040560"/>
          </a:xfrm>
        </p:spPr>
        <p:txBody>
          <a:bodyPr>
            <a:normAutofit/>
          </a:bodyPr>
          <a:lstStyle/>
          <a:p>
            <a:pPr>
              <a:lnSpc>
                <a:spcPct val="150000"/>
              </a:lnSpc>
            </a:pPr>
            <a:r>
              <a:rPr lang="en-US" altLang="ko-KR" smtClean="0"/>
              <a:t>Although recognized as the preferred technique in mitral and tricuspid valve surgery, valve reconstruction is used in only 35% of patients worldwide, whereas in select institutions, it is used in 95% of patients.</a:t>
            </a:r>
          </a:p>
          <a:p>
            <a:pPr>
              <a:lnSpc>
                <a:spcPct val="150000"/>
              </a:lnSpc>
              <a:buFont typeface="Wingdings" pitchFamily="2" charset="2"/>
              <a:buChar char="v"/>
            </a:pPr>
            <a:r>
              <a:rPr lang="en-US" altLang="ko-KR" smtClean="0"/>
              <a:t>Alain Carpentier</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smtClean="0"/>
              <a:t>How to Repair MV </a:t>
            </a:r>
            <a:br>
              <a:rPr lang="en-US" altLang="ko-KR" smtClean="0"/>
            </a:br>
            <a:r>
              <a:rPr lang="en-US" altLang="ko-KR" smtClean="0"/>
              <a:t>in Rheumatic MR?</a:t>
            </a:r>
            <a:endParaRPr lang="ko-KR" altLang="en-US"/>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mtClean="0"/>
              <a:t>Repair in Rheumatic MR</a:t>
            </a:r>
            <a:endParaRPr lang="ko-KR" altLang="en-US"/>
          </a:p>
        </p:txBody>
      </p:sp>
      <p:sp>
        <p:nvSpPr>
          <p:cNvPr id="3" name="내용 개체 틀 2"/>
          <p:cNvSpPr>
            <a:spLocks noGrp="1"/>
          </p:cNvSpPr>
          <p:nvPr>
            <p:ph idx="1"/>
          </p:nvPr>
        </p:nvSpPr>
        <p:spPr/>
        <p:txBody>
          <a:bodyPr/>
          <a:lstStyle/>
          <a:p>
            <a:r>
              <a:rPr lang="en-US" altLang="ko-KR" smtClean="0"/>
              <a:t>Basic Principle: </a:t>
            </a:r>
          </a:p>
          <a:p>
            <a:pPr lvl="1"/>
            <a:r>
              <a:rPr lang="en-US" altLang="ko-KR" smtClean="0"/>
              <a:t>To increase mobility of valve</a:t>
            </a:r>
          </a:p>
          <a:p>
            <a:pPr lvl="1"/>
            <a:r>
              <a:rPr lang="en-US" altLang="ko-KR" smtClean="0"/>
              <a:t>Cut secondary chordae</a:t>
            </a:r>
          </a:p>
          <a:p>
            <a:pPr lvl="1"/>
            <a:r>
              <a:rPr lang="en-US" altLang="ko-KR" smtClean="0"/>
              <a:t>Release commissure</a:t>
            </a:r>
          </a:p>
          <a:p>
            <a:pPr lvl="1"/>
            <a:r>
              <a:rPr lang="en-US" altLang="ko-KR" smtClean="0"/>
              <a:t>Divide papillary m fusion….</a:t>
            </a:r>
          </a:p>
          <a:p>
            <a:pPr lvl="1"/>
            <a:r>
              <a:rPr lang="en-US" altLang="ko-KR" smtClean="0"/>
              <a:t>Ring annuloplasty</a:t>
            </a:r>
          </a:p>
          <a:p>
            <a:r>
              <a:rPr lang="en-US" altLang="ko-KR" smtClean="0"/>
              <a:t>Consider age, sex and general characteristics</a:t>
            </a:r>
          </a:p>
          <a:p>
            <a:endParaRPr lang="en-US" altLang="ko-KR" smtClean="0"/>
          </a:p>
          <a:p>
            <a:r>
              <a:rPr lang="en-US" altLang="ko-KR" smtClean="0"/>
              <a:t>Technically Feasible, but is it durable?</a:t>
            </a:r>
            <a:endParaRPr lang="ko-KR" altLang="en-US"/>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ChangeArrowheads="1"/>
          </p:cNvSpPr>
          <p:nvPr>
            <p:ph type="title"/>
          </p:nvPr>
        </p:nvSpPr>
        <p:spPr/>
        <p:txBody>
          <a:bodyPr/>
          <a:lstStyle/>
          <a:p>
            <a:endParaRPr lang="ko-KR" altLang="en-US">
              <a:ea typeface="굴림" charset="-127"/>
            </a:endParaRPr>
          </a:p>
        </p:txBody>
      </p:sp>
      <p:sp>
        <p:nvSpPr>
          <p:cNvPr id="388099" name="Rectangle 3"/>
          <p:cNvSpPr>
            <a:spLocks noGrp="1" noChangeArrowheads="1"/>
          </p:cNvSpPr>
          <p:nvPr>
            <p:ph type="body" idx="1"/>
          </p:nvPr>
        </p:nvSpPr>
        <p:spPr/>
        <p:txBody>
          <a:bodyPr/>
          <a:lstStyle/>
          <a:p>
            <a:endParaRPr lang="ko-KR" altLang="en-US">
              <a:ea typeface="굴림" charset="-127"/>
            </a:endParaRPr>
          </a:p>
        </p:txBody>
      </p:sp>
      <p:pic>
        <p:nvPicPr>
          <p:cNvPr id="388100" name="Picture 4" descr="DSC05296"/>
          <p:cNvPicPr>
            <a:picLocks noChangeAspect="1" noChangeArrowheads="1"/>
          </p:cNvPicPr>
          <p:nvPr/>
        </p:nvPicPr>
        <p:blipFill>
          <a:blip r:embed="rId4" cstate="email"/>
          <a:srcRect/>
          <a:stretch>
            <a:fillRect/>
          </a:stretch>
        </p:blipFill>
        <p:spPr bwMode="auto">
          <a:xfrm>
            <a:off x="0" y="0"/>
            <a:ext cx="7620000" cy="5715000"/>
          </a:xfrm>
          <a:prstGeom prst="rect">
            <a:avLst/>
          </a:prstGeom>
          <a:noFill/>
        </p:spPr>
      </p:pic>
      <p:pic>
        <p:nvPicPr>
          <p:cNvPr id="388101" name="Picture 5" descr="DSC05303"/>
          <p:cNvPicPr>
            <a:picLocks noChangeAspect="1" noChangeArrowheads="1"/>
          </p:cNvPicPr>
          <p:nvPr/>
        </p:nvPicPr>
        <p:blipFill>
          <a:blip r:embed="rId5" cstate="email"/>
          <a:srcRect/>
          <a:stretch>
            <a:fillRect/>
          </a:stretch>
        </p:blipFill>
        <p:spPr bwMode="auto">
          <a:xfrm>
            <a:off x="482600" y="355600"/>
            <a:ext cx="7620000" cy="5715000"/>
          </a:xfrm>
          <a:prstGeom prst="rect">
            <a:avLst/>
          </a:prstGeom>
          <a:noFill/>
        </p:spPr>
      </p:pic>
      <p:pic>
        <p:nvPicPr>
          <p:cNvPr id="388102" name="Picture 6" descr="DSC05306"/>
          <p:cNvPicPr>
            <a:picLocks noChangeAspect="1" noChangeArrowheads="1"/>
          </p:cNvPicPr>
          <p:nvPr/>
        </p:nvPicPr>
        <p:blipFill>
          <a:blip r:embed="rId6" cstate="email"/>
          <a:srcRect/>
          <a:stretch>
            <a:fillRect/>
          </a:stretch>
        </p:blipFill>
        <p:spPr bwMode="auto">
          <a:xfrm>
            <a:off x="977900" y="774700"/>
            <a:ext cx="7620000" cy="5715000"/>
          </a:xfrm>
          <a:prstGeom prst="rect">
            <a:avLst/>
          </a:prstGeom>
          <a:noFill/>
        </p:spPr>
      </p:pic>
      <p:pic>
        <p:nvPicPr>
          <p:cNvPr id="388103" name="Picture 7" descr="DSC05323"/>
          <p:cNvPicPr>
            <a:picLocks noChangeAspect="1" noChangeArrowheads="1"/>
          </p:cNvPicPr>
          <p:nvPr/>
        </p:nvPicPr>
        <p:blipFill>
          <a:blip r:embed="rId7" cstate="email"/>
          <a:srcRect/>
          <a:stretch>
            <a:fillRect/>
          </a:stretch>
        </p:blipFill>
        <p:spPr bwMode="auto">
          <a:xfrm>
            <a:off x="1524000" y="1143000"/>
            <a:ext cx="7620000" cy="57150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88101"/>
                                        </p:tgtEl>
                                        <p:attrNameLst>
                                          <p:attrName>style.visibility</p:attrName>
                                        </p:attrNameLst>
                                      </p:cBhvr>
                                      <p:to>
                                        <p:strVal val="visible"/>
                                      </p:to>
                                    </p:set>
                                    <p:anim calcmode="lin" valueType="num">
                                      <p:cBhvr additive="base">
                                        <p:cTn id="7" dur="500" fill="hold"/>
                                        <p:tgtEl>
                                          <p:spTgt spid="388101"/>
                                        </p:tgtEl>
                                        <p:attrNameLst>
                                          <p:attrName>ppt_x</p:attrName>
                                        </p:attrNameLst>
                                      </p:cBhvr>
                                      <p:tavLst>
                                        <p:tav tm="0">
                                          <p:val>
                                            <p:strVal val="#ppt_x"/>
                                          </p:val>
                                        </p:tav>
                                        <p:tav tm="100000">
                                          <p:val>
                                            <p:strVal val="#ppt_x"/>
                                          </p:val>
                                        </p:tav>
                                      </p:tavLst>
                                    </p:anim>
                                    <p:anim calcmode="lin" valueType="num">
                                      <p:cBhvr additive="base">
                                        <p:cTn id="8" dur="500" fill="hold"/>
                                        <p:tgtEl>
                                          <p:spTgt spid="38810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88102"/>
                                        </p:tgtEl>
                                        <p:attrNameLst>
                                          <p:attrName>style.visibility</p:attrName>
                                        </p:attrNameLst>
                                      </p:cBhvr>
                                      <p:to>
                                        <p:strVal val="visible"/>
                                      </p:to>
                                    </p:set>
                                    <p:anim calcmode="lin" valueType="num">
                                      <p:cBhvr additive="base">
                                        <p:cTn id="13" dur="500" fill="hold"/>
                                        <p:tgtEl>
                                          <p:spTgt spid="388102"/>
                                        </p:tgtEl>
                                        <p:attrNameLst>
                                          <p:attrName>ppt_x</p:attrName>
                                        </p:attrNameLst>
                                      </p:cBhvr>
                                      <p:tavLst>
                                        <p:tav tm="0">
                                          <p:val>
                                            <p:strVal val="#ppt_x"/>
                                          </p:val>
                                        </p:tav>
                                        <p:tav tm="100000">
                                          <p:val>
                                            <p:strVal val="#ppt_x"/>
                                          </p:val>
                                        </p:tav>
                                      </p:tavLst>
                                    </p:anim>
                                    <p:anim calcmode="lin" valueType="num">
                                      <p:cBhvr additive="base">
                                        <p:cTn id="14" dur="500" fill="hold"/>
                                        <p:tgtEl>
                                          <p:spTgt spid="38810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88103"/>
                                        </p:tgtEl>
                                        <p:attrNameLst>
                                          <p:attrName>style.visibility</p:attrName>
                                        </p:attrNameLst>
                                      </p:cBhvr>
                                      <p:to>
                                        <p:strVal val="visible"/>
                                      </p:to>
                                    </p:set>
                                    <p:anim calcmode="lin" valueType="num">
                                      <p:cBhvr additive="base">
                                        <p:cTn id="19" dur="500" fill="hold"/>
                                        <p:tgtEl>
                                          <p:spTgt spid="388103"/>
                                        </p:tgtEl>
                                        <p:attrNameLst>
                                          <p:attrName>ppt_x</p:attrName>
                                        </p:attrNameLst>
                                      </p:cBhvr>
                                      <p:tavLst>
                                        <p:tav tm="0">
                                          <p:val>
                                            <p:strVal val="#ppt_x"/>
                                          </p:val>
                                        </p:tav>
                                        <p:tav tm="100000">
                                          <p:val>
                                            <p:strVal val="#ppt_x"/>
                                          </p:val>
                                        </p:tav>
                                      </p:tavLst>
                                    </p:anim>
                                    <p:anim calcmode="lin" valueType="num">
                                      <p:cBhvr additive="base">
                                        <p:cTn id="20" dur="500" fill="hold"/>
                                        <p:tgtEl>
                                          <p:spTgt spid="3881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D:\업무 관련\Adams Lecture PPT 제작\Adams Lecture\Figure 5-14.tif"/>
          <p:cNvPicPr>
            <a:picLocks noChangeAspect="1" noChangeArrowheads="1"/>
          </p:cNvPicPr>
          <p:nvPr/>
        </p:nvPicPr>
        <p:blipFill>
          <a:blip r:embed="rId3" cstate="email">
            <a:extLst>
              <a:ext uri="{28A0092B-C50C-407E-A947-70E740481C1C}">
                <a14:useLocalDpi xmlns:a14="http://schemas.microsoft.com/office/drawing/2010/main" xmlns=""/>
              </a:ext>
            </a:extLst>
          </a:blip>
          <a:srcRect/>
          <a:stretch>
            <a:fillRect/>
          </a:stretch>
        </p:blipFill>
        <p:spPr bwMode="auto">
          <a:xfrm>
            <a:off x="42247" y="1316149"/>
            <a:ext cx="3305618" cy="4314388"/>
          </a:xfrm>
          <a:prstGeom prst="rect">
            <a:avLst/>
          </a:prstGeom>
          <a:noFill/>
        </p:spPr>
      </p:pic>
      <p:pic>
        <p:nvPicPr>
          <p:cNvPr id="2050" name="Picture 2"/>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a:off x="3378666" y="1340768"/>
            <a:ext cx="5519322" cy="4176464"/>
          </a:xfrm>
          <a:prstGeom prst="rect">
            <a:avLst/>
          </a:prstGeom>
          <a:noFill/>
          <a:ln w="9525">
            <a:noFill/>
            <a:miter lim="800000"/>
            <a:headEnd/>
            <a:tailEnd/>
          </a:ln>
        </p:spPr>
      </p:pic>
    </p:spTree>
    <p:extLst>
      <p:ext uri="{BB962C8B-B14F-4D97-AF65-F5344CB8AC3E}">
        <p14:creationId xmlns:p14="http://schemas.microsoft.com/office/powerpoint/2010/main" xmlns="" val="5684220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5"/>
          <p:cNvSpPr>
            <a:spLocks noChangeArrowheads="1"/>
          </p:cNvSpPr>
          <p:nvPr/>
        </p:nvSpPr>
        <p:spPr bwMode="auto">
          <a:xfrm>
            <a:off x="816049" y="1340768"/>
            <a:ext cx="7572375" cy="4572000"/>
          </a:xfrm>
          <a:prstGeom prst="rect">
            <a:avLst/>
          </a:prstGeom>
          <a:solidFill>
            <a:schemeClr val="tx1"/>
          </a:solidFill>
          <a:ln>
            <a:noFill/>
          </a:ln>
        </p:spPr>
        <p:txBody>
          <a:bodyPr wrap="none" anchor="ctr"/>
          <a:lstStyle/>
          <a:p>
            <a:endParaRPr lang="ko-KR" altLang="en-US" sz="1800">
              <a:latin typeface="맑은 고딕" pitchFamily="50" charset="-127"/>
              <a:ea typeface="맑은 고딕" pitchFamily="50" charset="-127"/>
            </a:endParaRPr>
          </a:p>
        </p:txBody>
      </p:sp>
      <p:sp>
        <p:nvSpPr>
          <p:cNvPr id="2" name="제목 1"/>
          <p:cNvSpPr>
            <a:spLocks noGrp="1"/>
          </p:cNvSpPr>
          <p:nvPr>
            <p:ph type="title"/>
          </p:nvPr>
        </p:nvSpPr>
        <p:spPr/>
        <p:txBody>
          <a:bodyPr/>
          <a:lstStyle/>
          <a:p>
            <a:r>
              <a:rPr lang="en-US" altLang="ko-KR" dirty="0" smtClean="0"/>
              <a:t>MV Repair for </a:t>
            </a:r>
            <a:r>
              <a:rPr lang="en-US" altLang="ko-KR" u="sng" dirty="0" smtClean="0"/>
              <a:t>Rheumatic</a:t>
            </a:r>
            <a:r>
              <a:rPr lang="en-US" altLang="ko-KR" dirty="0" smtClean="0"/>
              <a:t> MR</a:t>
            </a:r>
            <a:endParaRPr lang="ko-KR" altLang="en-US" dirty="0"/>
          </a:p>
        </p:txBody>
      </p:sp>
      <p:pic>
        <p:nvPicPr>
          <p:cNvPr id="10" name="Picture 6" descr="74FT6"/>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888057" y="1477377"/>
            <a:ext cx="7387761" cy="4327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1" name="Rectangle 9"/>
          <p:cNvSpPr>
            <a:spLocks noChangeArrowheads="1"/>
          </p:cNvSpPr>
          <p:nvPr/>
        </p:nvSpPr>
        <p:spPr bwMode="auto">
          <a:xfrm>
            <a:off x="1015404" y="4800575"/>
            <a:ext cx="6929437" cy="428625"/>
          </a:xfrm>
          <a:prstGeom prst="rect">
            <a:avLst/>
          </a:prstGeom>
          <a:noFill/>
          <a:ln w="28575">
            <a:solidFill>
              <a:schemeClr val="accent2"/>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ko-KR" altLang="en-US" sz="1800"/>
          </a:p>
        </p:txBody>
      </p:sp>
      <p:sp>
        <p:nvSpPr>
          <p:cNvPr id="12" name="Rectangle 8"/>
          <p:cNvSpPr>
            <a:spLocks noChangeArrowheads="1"/>
          </p:cNvSpPr>
          <p:nvPr/>
        </p:nvSpPr>
        <p:spPr bwMode="auto">
          <a:xfrm>
            <a:off x="6472787" y="2348880"/>
            <a:ext cx="463942" cy="2929356"/>
          </a:xfrm>
          <a:prstGeom prst="rect">
            <a:avLst/>
          </a:prstGeom>
          <a:noFill/>
          <a:ln w="28575">
            <a:solidFill>
              <a:srgbClr val="FF0000"/>
            </a:solidFill>
            <a:miter lim="800000"/>
            <a:headEnd/>
            <a:tailEnd/>
          </a:ln>
          <a:extLst>
            <a:ext uri="{909E8E84-426E-40DD-AFC4-6F175D3DCCD1}">
              <a14:hiddenFill xmlns="" xmlns:a14="http://schemas.microsoft.com/office/drawing/2010/main">
                <a:solidFill>
                  <a:srgbClr val="FFFFFF"/>
                </a:solidFill>
              </a14:hiddenFill>
            </a:ext>
          </a:extLst>
        </p:spPr>
        <p:txBody>
          <a:bodyPr wrap="none" anchor="ctr"/>
          <a:lstStyle/>
          <a:p>
            <a:endParaRPr lang="ko-KR" altLang="en-US" sz="1800">
              <a:latin typeface="맑은 고딕" pitchFamily="50" charset="-127"/>
              <a:ea typeface="맑은 고딕" pitchFamily="50" charset="-127"/>
            </a:endParaRPr>
          </a:p>
        </p:txBody>
      </p:sp>
    </p:spTree>
    <p:extLst>
      <p:ext uri="{BB962C8B-B14F-4D97-AF65-F5344CB8AC3E}">
        <p14:creationId xmlns="" xmlns:p14="http://schemas.microsoft.com/office/powerpoint/2010/main" val="3881189637"/>
      </p:ext>
    </p:extLst>
  </p:cSld>
  <p:clrMapOvr>
    <a:masterClrMapping/>
  </p:clrMapOvr>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MV Repair for </a:t>
            </a:r>
            <a:r>
              <a:rPr lang="en-US" altLang="ko-KR" u="sng" dirty="0" smtClean="0"/>
              <a:t>Rheumatic</a:t>
            </a:r>
            <a:r>
              <a:rPr lang="en-US" altLang="ko-KR" dirty="0" smtClean="0"/>
              <a:t> MR</a:t>
            </a:r>
            <a:endParaRPr lang="ko-KR" altLang="en-US" dirty="0"/>
          </a:p>
        </p:txBody>
      </p:sp>
      <p:sp>
        <p:nvSpPr>
          <p:cNvPr id="3" name="내용 개체 틀 2"/>
          <p:cNvSpPr>
            <a:spLocks noGrp="1"/>
          </p:cNvSpPr>
          <p:nvPr>
            <p:ph idx="1"/>
          </p:nvPr>
        </p:nvSpPr>
        <p:spPr/>
        <p:txBody>
          <a:bodyPr/>
          <a:lstStyle/>
          <a:p>
            <a:r>
              <a:rPr lang="en-US" altLang="ko-KR" i="1" dirty="0" err="1" smtClean="0">
                <a:latin typeface="Times New Roman" pitchFamily="18" charset="0"/>
                <a:cs typeface="Times New Roman" pitchFamily="18" charset="0"/>
              </a:rPr>
              <a:t>Oumeiri</a:t>
            </a:r>
            <a:r>
              <a:rPr lang="en-US" altLang="ko-KR" i="1" dirty="0" smtClean="0">
                <a:latin typeface="Times New Roman" pitchFamily="18" charset="0"/>
                <a:cs typeface="Times New Roman" pitchFamily="18" charset="0"/>
              </a:rPr>
              <a:t> et al. ATS 2009;87:1735-40</a:t>
            </a:r>
          </a:p>
          <a:p>
            <a:r>
              <a:rPr lang="en-US" altLang="ko-KR" dirty="0" smtClean="0"/>
              <a:t>1996-2007 / 78 pts. / midterm results (8 </a:t>
            </a:r>
            <a:r>
              <a:rPr lang="en-US" altLang="ko-KR" dirty="0" err="1" smtClean="0"/>
              <a:t>yrs</a:t>
            </a:r>
            <a:r>
              <a:rPr lang="en-US" altLang="ko-KR" dirty="0" smtClean="0"/>
              <a:t>)</a:t>
            </a:r>
          </a:p>
          <a:p>
            <a:r>
              <a:rPr lang="en-US" altLang="ko-KR" dirty="0" smtClean="0"/>
              <a:t>No hospital mortality / no early reoperation</a:t>
            </a:r>
          </a:p>
          <a:p>
            <a:r>
              <a:rPr lang="en-US" altLang="ko-KR" dirty="0" smtClean="0"/>
              <a:t>Reoperation: 3 pts. (4%)</a:t>
            </a:r>
          </a:p>
          <a:p>
            <a:r>
              <a:rPr lang="en-US" altLang="ko-KR" dirty="0" smtClean="0"/>
              <a:t>Freedom from cardiac death (8yrs) : 98±2%</a:t>
            </a:r>
          </a:p>
          <a:p>
            <a:r>
              <a:rPr lang="en-US" altLang="ko-KR" dirty="0"/>
              <a:t>Freedom from </a:t>
            </a:r>
            <a:r>
              <a:rPr lang="en-US" altLang="ko-KR" dirty="0" smtClean="0"/>
              <a:t>MV reoperation (8yrs</a:t>
            </a:r>
            <a:r>
              <a:rPr lang="en-US" altLang="ko-KR" dirty="0"/>
              <a:t>) : </a:t>
            </a:r>
            <a:r>
              <a:rPr lang="en-US" altLang="ko-KR" dirty="0" smtClean="0"/>
              <a:t>94±5%</a:t>
            </a:r>
            <a:endParaRPr lang="en-US" altLang="ko-KR" dirty="0"/>
          </a:p>
        </p:txBody>
      </p:sp>
      <p:pic>
        <p:nvPicPr>
          <p:cNvPr id="11266" name="Picture 2"/>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611560" y="4178182"/>
            <a:ext cx="7871154" cy="21311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 xmlns:p14="http://schemas.microsoft.com/office/powerpoint/2010/main" val="2186559271"/>
      </p:ext>
    </p:ext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Whether to Repair or Replace</a:t>
            </a:r>
            <a:endParaRPr lang="ko-KR" altLang="en-US" dirty="0"/>
          </a:p>
        </p:txBody>
      </p:sp>
      <p:sp>
        <p:nvSpPr>
          <p:cNvPr id="3" name="내용 개체 틀 2"/>
          <p:cNvSpPr>
            <a:spLocks noGrp="1"/>
          </p:cNvSpPr>
          <p:nvPr>
            <p:ph idx="1"/>
          </p:nvPr>
        </p:nvSpPr>
        <p:spPr/>
        <p:txBody>
          <a:bodyPr/>
          <a:lstStyle/>
          <a:p>
            <a:r>
              <a:rPr lang="en-US" altLang="ko-KR" dirty="0" smtClean="0"/>
              <a:t>Should </a:t>
            </a:r>
            <a:r>
              <a:rPr lang="en-US" altLang="ko-KR" smtClean="0"/>
              <a:t>repair be done in every </a:t>
            </a:r>
            <a:r>
              <a:rPr lang="en-US" altLang="ko-KR" dirty="0" smtClean="0"/>
              <a:t>technically reparable cases?</a:t>
            </a:r>
          </a:p>
          <a:p>
            <a:r>
              <a:rPr lang="en-US" altLang="ko-KR" dirty="0" smtClean="0"/>
              <a:t>How about…</a:t>
            </a:r>
          </a:p>
          <a:p>
            <a:pPr lvl="1"/>
            <a:r>
              <a:rPr lang="en-US" altLang="ko-KR" dirty="0" smtClean="0"/>
              <a:t>Predating severe LV dysfunction?</a:t>
            </a:r>
          </a:p>
          <a:p>
            <a:pPr lvl="1"/>
            <a:r>
              <a:rPr lang="en-US" altLang="ko-KR" dirty="0" smtClean="0"/>
              <a:t>High risk co-morbidity?</a:t>
            </a:r>
          </a:p>
          <a:p>
            <a:pPr lvl="1"/>
            <a:r>
              <a:rPr lang="en-US" altLang="ko-KR" smtClean="0"/>
              <a:t>Risk </a:t>
            </a:r>
            <a:r>
              <a:rPr lang="en-US" altLang="ko-KR" dirty="0" smtClean="0"/>
              <a:t>of long </a:t>
            </a:r>
            <a:r>
              <a:rPr lang="en-US" altLang="ko-KR" smtClean="0"/>
              <a:t>CPB time?</a:t>
            </a:r>
          </a:p>
          <a:p>
            <a:pPr lvl="1"/>
            <a:r>
              <a:rPr lang="en-US" altLang="ko-KR" smtClean="0"/>
              <a:t>Risk of long myocardial arrest?</a:t>
            </a:r>
            <a:endParaRPr lang="en-US" altLang="ko-KR" dirty="0" smtClean="0"/>
          </a:p>
          <a:p>
            <a:endParaRPr lang="en-US" altLang="ko-KR" dirty="0"/>
          </a:p>
          <a:p>
            <a:r>
              <a:rPr lang="en-US" altLang="ko-KR" dirty="0" smtClean="0"/>
              <a:t>How to reduce the risk of LV rupture in MVR?</a:t>
            </a:r>
          </a:p>
          <a:p>
            <a:pPr lvl="1"/>
            <a:r>
              <a:rPr lang="en-US" altLang="ko-KR" dirty="0" smtClean="0"/>
              <a:t>Chordae sparing MVR : preservation of </a:t>
            </a:r>
            <a:r>
              <a:rPr lang="en-US" altLang="ko-KR" err="1" smtClean="0"/>
              <a:t>subvalvular</a:t>
            </a:r>
            <a:r>
              <a:rPr lang="en-US" altLang="ko-KR" smtClean="0"/>
              <a:t> tissue</a:t>
            </a:r>
            <a:endParaRPr lang="en-US" altLang="ko-KR" dirty="0" smtClean="0"/>
          </a:p>
        </p:txBody>
      </p:sp>
      <p:pic>
        <p:nvPicPr>
          <p:cNvPr id="4" name="Picture 6" descr="C:\Documents and Settings\snuh\My Documents\내 스캔\2009-03 (3월)\스캔0002.jpg"/>
          <p:cNvPicPr>
            <a:picLocks noChangeAspect="1" noChangeArrowheads="1"/>
          </p:cNvPicPr>
          <p:nvPr/>
        </p:nvPicPr>
        <p:blipFill>
          <a:blip r:embed="rId4" cstate="email"/>
          <a:srcRect/>
          <a:stretch>
            <a:fillRect/>
          </a:stretch>
        </p:blipFill>
        <p:spPr bwMode="auto">
          <a:xfrm>
            <a:off x="4940300" y="1838755"/>
            <a:ext cx="4203700" cy="2849133"/>
          </a:xfrm>
          <a:prstGeom prst="rect">
            <a:avLst/>
          </a:prstGeom>
          <a:noFill/>
        </p:spPr>
      </p:pic>
      <p:pic>
        <p:nvPicPr>
          <p:cNvPr id="5" name="Picture 7" descr="C:\Documents and Settings\snuh\My Documents\내 스캔\2009-03 (3월)\스캔0003.jpg"/>
          <p:cNvPicPr>
            <a:picLocks noChangeAspect="1" noChangeArrowheads="1"/>
          </p:cNvPicPr>
          <p:nvPr/>
        </p:nvPicPr>
        <p:blipFill>
          <a:blip r:embed="rId5" cstate="email"/>
          <a:srcRect/>
          <a:stretch>
            <a:fillRect/>
          </a:stretch>
        </p:blipFill>
        <p:spPr bwMode="auto">
          <a:xfrm>
            <a:off x="4941888" y="4241800"/>
            <a:ext cx="4202112" cy="2616200"/>
          </a:xfrm>
          <a:prstGeom prst="rect">
            <a:avLst/>
          </a:prstGeom>
          <a:noFill/>
        </p:spPr>
      </p:pic>
    </p:spTree>
    <p:custDataLst>
      <p:tags r:id="rId1"/>
    </p:custDataLst>
    <p:extLst>
      <p:ext uri="{BB962C8B-B14F-4D97-AF65-F5344CB8AC3E}">
        <p14:creationId xmlns="" xmlns:p14="http://schemas.microsoft.com/office/powerpoint/2010/main" val="32059031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a:xfrm>
            <a:off x="395536" y="476672"/>
            <a:ext cx="7772400" cy="903534"/>
          </a:xfrm>
        </p:spPr>
        <p:txBody>
          <a:bodyPr/>
          <a:lstStyle/>
          <a:p>
            <a:r>
              <a:rPr lang="en-US" altLang="ko-KR" smtClean="0"/>
              <a:t>Role of Valve Replacement in MR</a:t>
            </a:r>
            <a:endParaRPr lang="ko-KR" altLang="en-US"/>
          </a:p>
        </p:txBody>
      </p:sp>
      <p:sp>
        <p:nvSpPr>
          <p:cNvPr id="3" name="부제목 2"/>
          <p:cNvSpPr>
            <a:spLocks noGrp="1"/>
          </p:cNvSpPr>
          <p:nvPr>
            <p:ph type="subTitle" idx="1"/>
          </p:nvPr>
        </p:nvSpPr>
        <p:spPr>
          <a:xfrm>
            <a:off x="395536" y="1556792"/>
            <a:ext cx="7772400" cy="651504"/>
          </a:xfrm>
        </p:spPr>
        <p:txBody>
          <a:bodyPr/>
          <a:lstStyle/>
          <a:p>
            <a:r>
              <a:rPr lang="en-US" altLang="ko-KR" smtClean="0"/>
              <a:t>How to Preserve Subvalvular Apparatus?</a:t>
            </a:r>
            <a:endParaRPr lang="ko-KR" altLang="en-US"/>
          </a:p>
        </p:txBody>
      </p:sp>
      <p:sp>
        <p:nvSpPr>
          <p:cNvPr id="4" name="내용 개체 틀 2"/>
          <p:cNvSpPr txBox="1">
            <a:spLocks/>
          </p:cNvSpPr>
          <p:nvPr/>
        </p:nvSpPr>
        <p:spPr>
          <a:xfrm>
            <a:off x="395536" y="3284984"/>
            <a:ext cx="5760640" cy="2376264"/>
          </a:xfrm>
          <a:prstGeom prst="rect">
            <a:avLst/>
          </a:prstGeom>
          <a:solidFill>
            <a:schemeClr val="tx1">
              <a:lumMod val="95000"/>
            </a:schemeClr>
          </a:solidFill>
        </p:spPr>
        <p:txBody>
          <a:bodyPr vert="horz" lIns="100584" tIns="45720" anchor="b">
            <a:normAutofit/>
          </a:bodyPr>
          <a:lstStyle/>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r>
              <a:rPr kumimoji="1" lang="en-US" altLang="ko-KR" sz="2000" b="0" i="0" u="none" strike="noStrike" kern="1200" cap="none" spc="0" normalizeH="0" baseline="0" noProof="0" smtClean="0">
                <a:ln>
                  <a:noFill/>
                </a:ln>
                <a:solidFill>
                  <a:schemeClr val="bg1"/>
                </a:solidFill>
                <a:effectLst/>
                <a:uLnTx/>
                <a:uFillTx/>
                <a:latin typeface="Franklin Gothic Medium" pitchFamily="34" charset="0"/>
                <a:ea typeface="+mn-ea"/>
                <a:cs typeface="+mn-cs"/>
              </a:rPr>
              <a:t>Case, F/65, active SBE</a:t>
            </a:r>
          </a:p>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endParaRPr kumimoji="1" lang="en-US" altLang="ko-KR" sz="2000" smtClean="0">
              <a:solidFill>
                <a:schemeClr val="bg1"/>
              </a:solidFill>
              <a:latin typeface="Franklin Gothic Medium" pitchFamily="34" charset="0"/>
            </a:endParaRPr>
          </a:p>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r>
              <a:rPr kumimoji="1" lang="en-US" altLang="ko-KR" sz="2000" b="0" i="0" u="none" strike="noStrike" kern="1200" cap="none" spc="0" normalizeH="0" baseline="0" noProof="0" smtClean="0">
                <a:ln>
                  <a:noFill/>
                </a:ln>
                <a:solidFill>
                  <a:schemeClr val="bg1"/>
                </a:solidFill>
                <a:effectLst/>
                <a:uLnTx/>
                <a:uFillTx/>
                <a:latin typeface="Franklin Gothic Medium" pitchFamily="34" charset="0"/>
                <a:ea typeface="+mn-ea"/>
                <a:cs typeface="+mn-cs"/>
              </a:rPr>
              <a:t>Multiple metastatic abscess</a:t>
            </a:r>
          </a:p>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r>
              <a:rPr kumimoji="1" lang="en-US" altLang="ko-KR" sz="2000" b="0" i="0" u="none" strike="noStrike" kern="1200" cap="none" spc="0" normalizeH="0" baseline="0" noProof="0" smtClean="0">
                <a:ln>
                  <a:noFill/>
                </a:ln>
                <a:solidFill>
                  <a:schemeClr val="bg1"/>
                </a:solidFill>
                <a:effectLst/>
                <a:uLnTx/>
                <a:uFillTx/>
                <a:latin typeface="Franklin Gothic Medium" pitchFamily="34" charset="0"/>
                <a:ea typeface="+mn-ea"/>
                <a:cs typeface="+mn-cs"/>
              </a:rPr>
              <a:t>Spinal abscess requiring drainage</a:t>
            </a:r>
          </a:p>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r>
              <a:rPr kumimoji="1" lang="en-US" altLang="ko-KR" sz="2000" b="0" i="0" u="none" strike="noStrike" kern="1200" cap="none" spc="0" normalizeH="0" baseline="0" noProof="0" smtClean="0">
                <a:ln>
                  <a:noFill/>
                </a:ln>
                <a:solidFill>
                  <a:schemeClr val="bg1"/>
                </a:solidFill>
                <a:effectLst/>
                <a:uLnTx/>
                <a:uFillTx/>
                <a:latin typeface="Franklin Gothic Medium" pitchFamily="34" charset="0"/>
                <a:ea typeface="+mn-ea"/>
                <a:cs typeface="+mn-cs"/>
              </a:rPr>
              <a:t>DM, Hypertension</a:t>
            </a:r>
          </a:p>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r>
              <a:rPr kumimoji="1" lang="en-US" altLang="ko-KR" sz="2000" b="0" i="0" u="none" strike="noStrike" kern="1200" cap="none" spc="0" normalizeH="0" baseline="0" noProof="0" smtClean="0">
                <a:ln>
                  <a:noFill/>
                </a:ln>
                <a:solidFill>
                  <a:schemeClr val="bg1"/>
                </a:solidFill>
                <a:effectLst/>
                <a:uLnTx/>
                <a:uFillTx/>
                <a:latin typeface="Franklin Gothic Medium" pitchFamily="34" charset="0"/>
                <a:ea typeface="+mn-ea"/>
                <a:cs typeface="+mn-cs"/>
              </a:rPr>
              <a:t>Pneumonia</a:t>
            </a:r>
          </a:p>
          <a:p>
            <a:pPr marL="0" marR="0" lvl="0" indent="0" algn="l" defTabSz="914400" rtl="0" eaLnBrk="1" fontAlgn="auto" latinLnBrk="1" hangingPunct="1">
              <a:lnSpc>
                <a:spcPct val="100000"/>
              </a:lnSpc>
              <a:spcBef>
                <a:spcPts val="0"/>
              </a:spcBef>
              <a:spcAft>
                <a:spcPts val="0"/>
              </a:spcAft>
              <a:buClr>
                <a:schemeClr val="accent2">
                  <a:lumMod val="75000"/>
                </a:schemeClr>
              </a:buClr>
              <a:buSzPct val="85000"/>
              <a:buFont typeface="Wingdings 2" pitchFamily="18" charset="2"/>
              <a:buNone/>
              <a:tabLst/>
              <a:defRPr/>
            </a:pPr>
            <a:r>
              <a:rPr kumimoji="1" lang="en-US" altLang="ko-KR" sz="2000" b="0" i="0" u="none" strike="noStrike" kern="1200" cap="none" spc="0" normalizeH="0" baseline="0" noProof="0" smtClean="0">
                <a:ln>
                  <a:noFill/>
                </a:ln>
                <a:solidFill>
                  <a:schemeClr val="bg1"/>
                </a:solidFill>
                <a:effectLst/>
                <a:uLnTx/>
                <a:uFillTx/>
                <a:latin typeface="Franklin Gothic Medium" pitchFamily="34" charset="0"/>
                <a:ea typeface="+mn-ea"/>
                <a:cs typeface="+mn-cs"/>
              </a:rPr>
              <a:t>Septic shock, blurred vision</a:t>
            </a:r>
            <a:endParaRPr kumimoji="1" lang="ko-KR" altLang="en-US" sz="2000" b="0" i="0" u="none" strike="noStrike" kern="1200" cap="none" spc="0" normalizeH="0" baseline="0" noProof="0">
              <a:ln>
                <a:noFill/>
              </a:ln>
              <a:solidFill>
                <a:schemeClr val="bg1"/>
              </a:solidFill>
              <a:effectLst/>
              <a:uLnTx/>
              <a:uFillTx/>
              <a:latin typeface="Franklin Gothic Medium" pitchFamily="34" charset="0"/>
              <a:ea typeface="+mn-ea"/>
              <a:cs typeface="+mn-cs"/>
            </a:endParaRPr>
          </a:p>
        </p:txBody>
      </p:sp>
    </p:spTree>
  </p:cSld>
  <p:clrMapOvr>
    <a:masterClrMapping/>
  </p:clrMapOvr>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17795" name="Picture 3" descr="C:\Documents and Settings\snuh\바탕 화면\간호특강20101005\자료\20100701전금순40511609hugevegetationendocarditisMVP2 3 AntleaflettranslocationMVRCEperimount innominatev thrombi braininfarct spineabscess\DSC09838.JPG"/>
          <p:cNvPicPr>
            <a:picLocks noChangeAspect="1" noChangeArrowheads="1"/>
          </p:cNvPicPr>
          <p:nvPr/>
        </p:nvPicPr>
        <p:blipFill>
          <a:blip r:embed="rId4" cstate="email"/>
          <a:srcRect/>
          <a:stretch>
            <a:fillRect/>
          </a:stretch>
        </p:blipFill>
        <p:spPr bwMode="auto">
          <a:xfrm>
            <a:off x="0" y="0"/>
            <a:ext cx="7620000" cy="5715000"/>
          </a:xfrm>
          <a:prstGeom prst="rect">
            <a:avLst/>
          </a:prstGeom>
          <a:noFill/>
        </p:spPr>
      </p:pic>
      <p:pic>
        <p:nvPicPr>
          <p:cNvPr id="417796" name="Picture 4" descr="C:\Documents and Settings\snuh\바탕 화면\간호특강20101005\자료\20100701전금순40511609hugevegetationendocarditisMVP2 3 AntleaflettranslocationMVRCEperimount innominatev thrombi braininfarct spineabscess\DSC09841.JPG"/>
          <p:cNvPicPr>
            <a:picLocks noChangeAspect="1" noChangeArrowheads="1"/>
          </p:cNvPicPr>
          <p:nvPr/>
        </p:nvPicPr>
        <p:blipFill>
          <a:blip r:embed="rId5" cstate="email"/>
          <a:srcRect/>
          <a:stretch>
            <a:fillRect/>
          </a:stretch>
        </p:blipFill>
        <p:spPr bwMode="auto">
          <a:xfrm>
            <a:off x="467544" y="332656"/>
            <a:ext cx="7620000" cy="5715000"/>
          </a:xfrm>
          <a:prstGeom prst="rect">
            <a:avLst/>
          </a:prstGeom>
          <a:noFill/>
        </p:spPr>
      </p:pic>
      <p:pic>
        <p:nvPicPr>
          <p:cNvPr id="417797" name="Picture 5" descr="C:\Documents and Settings\snuh\바탕 화면\간호특강20101005\자료\20100701전금순40511609hugevegetationendocarditisMVP2 3 AntleaflettranslocationMVRCEperimount innominatev thrombi braininfarct spineabscess\DSC09849.JPG"/>
          <p:cNvPicPr>
            <a:picLocks noChangeAspect="1" noChangeArrowheads="1"/>
          </p:cNvPicPr>
          <p:nvPr/>
        </p:nvPicPr>
        <p:blipFill>
          <a:blip r:embed="rId6" cstate="email"/>
          <a:srcRect/>
          <a:stretch>
            <a:fillRect/>
          </a:stretch>
        </p:blipFill>
        <p:spPr bwMode="auto">
          <a:xfrm>
            <a:off x="971600" y="764704"/>
            <a:ext cx="7620000" cy="5715000"/>
          </a:xfrm>
          <a:prstGeom prst="rect">
            <a:avLst/>
          </a:prstGeom>
          <a:noFill/>
        </p:spPr>
      </p:pic>
      <p:pic>
        <p:nvPicPr>
          <p:cNvPr id="417798" name="Picture 6" descr="C:\Documents and Settings\snuh\바탕 화면\간호특강20101005\자료\20100701전금순40511609hugevegetationendocarditisMVP2 3 AntleaflettranslocationMVRCEperimount innominatev thrombi braininfarct spineabscess\DSC09857.JPG"/>
          <p:cNvPicPr>
            <a:picLocks noChangeAspect="1" noChangeArrowheads="1"/>
          </p:cNvPicPr>
          <p:nvPr/>
        </p:nvPicPr>
        <p:blipFill>
          <a:blip r:embed="rId7" cstate="email"/>
          <a:srcRect/>
          <a:stretch>
            <a:fillRect/>
          </a:stretch>
        </p:blipFill>
        <p:spPr bwMode="auto">
          <a:xfrm>
            <a:off x="1524000" y="1143000"/>
            <a:ext cx="7620000" cy="5715000"/>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7796"/>
                                        </p:tgtEl>
                                        <p:attrNameLst>
                                          <p:attrName>style.visibility</p:attrName>
                                        </p:attrNameLst>
                                      </p:cBhvr>
                                      <p:to>
                                        <p:strVal val="visible"/>
                                      </p:to>
                                    </p:set>
                                    <p:anim calcmode="lin" valueType="num">
                                      <p:cBhvr additive="base">
                                        <p:cTn id="7" dur="500" fill="hold"/>
                                        <p:tgtEl>
                                          <p:spTgt spid="417796"/>
                                        </p:tgtEl>
                                        <p:attrNameLst>
                                          <p:attrName>ppt_x</p:attrName>
                                        </p:attrNameLst>
                                      </p:cBhvr>
                                      <p:tavLst>
                                        <p:tav tm="0">
                                          <p:val>
                                            <p:strVal val="#ppt_x"/>
                                          </p:val>
                                        </p:tav>
                                        <p:tav tm="100000">
                                          <p:val>
                                            <p:strVal val="#ppt_x"/>
                                          </p:val>
                                        </p:tav>
                                      </p:tavLst>
                                    </p:anim>
                                    <p:anim calcmode="lin" valueType="num">
                                      <p:cBhvr additive="base">
                                        <p:cTn id="8" dur="500" fill="hold"/>
                                        <p:tgtEl>
                                          <p:spTgt spid="4177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17797"/>
                                        </p:tgtEl>
                                        <p:attrNameLst>
                                          <p:attrName>style.visibility</p:attrName>
                                        </p:attrNameLst>
                                      </p:cBhvr>
                                      <p:to>
                                        <p:strVal val="visible"/>
                                      </p:to>
                                    </p:set>
                                    <p:anim calcmode="lin" valueType="num">
                                      <p:cBhvr additive="base">
                                        <p:cTn id="13" dur="500" fill="hold"/>
                                        <p:tgtEl>
                                          <p:spTgt spid="417797"/>
                                        </p:tgtEl>
                                        <p:attrNameLst>
                                          <p:attrName>ppt_x</p:attrName>
                                        </p:attrNameLst>
                                      </p:cBhvr>
                                      <p:tavLst>
                                        <p:tav tm="0">
                                          <p:val>
                                            <p:strVal val="#ppt_x"/>
                                          </p:val>
                                        </p:tav>
                                        <p:tav tm="100000">
                                          <p:val>
                                            <p:strVal val="#ppt_x"/>
                                          </p:val>
                                        </p:tav>
                                      </p:tavLst>
                                    </p:anim>
                                    <p:anim calcmode="lin" valueType="num">
                                      <p:cBhvr additive="base">
                                        <p:cTn id="14" dur="500" fill="hold"/>
                                        <p:tgtEl>
                                          <p:spTgt spid="4177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17798"/>
                                        </p:tgtEl>
                                        <p:attrNameLst>
                                          <p:attrName>style.visibility</p:attrName>
                                        </p:attrNameLst>
                                      </p:cBhvr>
                                      <p:to>
                                        <p:strVal val="visible"/>
                                      </p:to>
                                    </p:set>
                                    <p:anim calcmode="lin" valueType="num">
                                      <p:cBhvr additive="base">
                                        <p:cTn id="19" dur="500" fill="hold"/>
                                        <p:tgtEl>
                                          <p:spTgt spid="417798"/>
                                        </p:tgtEl>
                                        <p:attrNameLst>
                                          <p:attrName>ppt_x</p:attrName>
                                        </p:attrNameLst>
                                      </p:cBhvr>
                                      <p:tavLst>
                                        <p:tav tm="0">
                                          <p:val>
                                            <p:strVal val="#ppt_x"/>
                                          </p:val>
                                        </p:tav>
                                        <p:tav tm="100000">
                                          <p:val>
                                            <p:strVal val="#ppt_x"/>
                                          </p:val>
                                        </p:tav>
                                      </p:tavLst>
                                    </p:anim>
                                    <p:anim calcmode="lin" valueType="num">
                                      <p:cBhvr additive="base">
                                        <p:cTn id="20" dur="500" fill="hold"/>
                                        <p:tgtEl>
                                          <p:spTgt spid="4177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dirty="0" smtClean="0"/>
              <a:t>Left Ventricular Rupture</a:t>
            </a:r>
            <a:endParaRPr lang="ko-KR" altLang="en-US" dirty="0"/>
          </a:p>
        </p:txBody>
      </p:sp>
      <p:sp>
        <p:nvSpPr>
          <p:cNvPr id="3" name="내용 개체 틀 2"/>
          <p:cNvSpPr>
            <a:spLocks noGrp="1"/>
          </p:cNvSpPr>
          <p:nvPr>
            <p:ph idx="1"/>
          </p:nvPr>
        </p:nvSpPr>
        <p:spPr>
          <a:xfrm>
            <a:off x="395536" y="1268760"/>
            <a:ext cx="4968552" cy="5040560"/>
          </a:xfrm>
        </p:spPr>
        <p:txBody>
          <a:bodyPr>
            <a:normAutofit/>
          </a:bodyPr>
          <a:lstStyle/>
          <a:p>
            <a:r>
              <a:rPr lang="en-US" altLang="ko-KR" smtClean="0"/>
              <a:t>Why?</a:t>
            </a:r>
          </a:p>
          <a:p>
            <a:pPr lvl="1"/>
            <a:r>
              <a:rPr lang="en-US" altLang="ko-KR" smtClean="0"/>
              <a:t>Lesser subvalvular apparatus</a:t>
            </a:r>
          </a:p>
          <a:p>
            <a:pPr lvl="1"/>
            <a:r>
              <a:rPr lang="en-US" altLang="ko-KR" smtClean="0"/>
              <a:t>Should maintain annulopapillary continuity</a:t>
            </a:r>
          </a:p>
          <a:p>
            <a:endParaRPr lang="en-US" altLang="ko-KR" smtClean="0"/>
          </a:p>
          <a:p>
            <a:r>
              <a:rPr lang="en-US" altLang="ko-KR" smtClean="0"/>
              <a:t>Routinely preserve chordae or artificial chorae                          in A1/P1, A3/P3</a:t>
            </a:r>
          </a:p>
          <a:p>
            <a:endParaRPr lang="en-US" altLang="ko-KR" smtClean="0"/>
          </a:p>
          <a:p>
            <a:r>
              <a:rPr lang="en-US" altLang="ko-KR" smtClean="0"/>
              <a:t>No LV rupture since above procedure since 2009</a:t>
            </a:r>
          </a:p>
          <a:p>
            <a:r>
              <a:rPr lang="en-US" altLang="ko-KR" smtClean="0"/>
              <a:t>3 LV ruptures from 1998 to 2008</a:t>
            </a:r>
            <a:endParaRPr lang="ko-KR" altLang="en-US"/>
          </a:p>
        </p:txBody>
      </p:sp>
      <p:pic>
        <p:nvPicPr>
          <p:cNvPr id="416770" name="Picture 2" descr="C:\Documents and Settings\snuh\My Documents\내 스캔\2009-03 (3월)\스캔0004.jpg"/>
          <p:cNvPicPr>
            <a:picLocks noChangeAspect="1" noChangeArrowheads="1"/>
          </p:cNvPicPr>
          <p:nvPr/>
        </p:nvPicPr>
        <p:blipFill>
          <a:blip r:embed="rId3" cstate="email"/>
          <a:srcRect/>
          <a:stretch>
            <a:fillRect/>
          </a:stretch>
        </p:blipFill>
        <p:spPr bwMode="auto">
          <a:xfrm>
            <a:off x="5220072" y="1412776"/>
            <a:ext cx="3683000" cy="4392829"/>
          </a:xfrm>
          <a:prstGeom prst="rect">
            <a:avLst/>
          </a:prstGeom>
          <a:noFill/>
        </p:spPr>
      </p:pic>
    </p:spTree>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altLang="ko-KR" sz="3200" smtClean="0"/>
              <a:t>Preliminary Conditions for Valve Repair</a:t>
            </a:r>
            <a:endParaRPr lang="ko-KR" altLang="en-US" sz="3200" dirty="0"/>
          </a:p>
        </p:txBody>
      </p:sp>
      <p:sp>
        <p:nvSpPr>
          <p:cNvPr id="3" name="내용 개체 틀 2"/>
          <p:cNvSpPr>
            <a:spLocks noGrp="1"/>
          </p:cNvSpPr>
          <p:nvPr>
            <p:ph idx="1"/>
          </p:nvPr>
        </p:nvSpPr>
        <p:spPr>
          <a:xfrm>
            <a:off x="251520" y="1700808"/>
            <a:ext cx="8496944" cy="5040560"/>
          </a:xfrm>
        </p:spPr>
        <p:txBody>
          <a:bodyPr>
            <a:normAutofit/>
          </a:bodyPr>
          <a:lstStyle/>
          <a:p>
            <a:pPr>
              <a:lnSpc>
                <a:spcPct val="150000"/>
              </a:lnSpc>
            </a:pPr>
            <a:r>
              <a:rPr lang="en-US" altLang="ko-KR" smtClean="0"/>
              <a:t>Surgeon should be psychologically and technically prepared to carry on a valve reconstruction.</a:t>
            </a:r>
          </a:p>
          <a:p>
            <a:pPr>
              <a:lnSpc>
                <a:spcPct val="150000"/>
              </a:lnSpc>
            </a:pPr>
            <a:r>
              <a:rPr lang="en-US" altLang="ko-KR" smtClean="0"/>
              <a:t>Surgeon should understand the difference between “palliative techniques” and “reconstructive techniques”. </a:t>
            </a:r>
            <a:endParaRPr lang="en-US" altLang="ko-KR" dirty="0" smtClean="0"/>
          </a:p>
        </p:txBody>
      </p:sp>
    </p:spTree>
    <p:extLst>
      <p:ext uri="{BB962C8B-B14F-4D97-AF65-F5344CB8AC3E}">
        <p14:creationId xmlns="" xmlns:p14="http://schemas.microsoft.com/office/powerpoint/2010/main" val="779513190"/>
      </p:ext>
    </p:extLst>
  </p:cSld>
  <p:clrMapOvr>
    <a:masterClrMapping/>
  </p:clrMapOvr>
  <p:transition advTm="0"/>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31778" name="Picture 2" descr="C:\2011APCDE부산벡스코 MVRepair\수술사진모음\수술사진\ChordaeSparingMVR\DSC02532.JPG"/>
          <p:cNvPicPr>
            <a:picLocks noChangeAspect="1" noChangeArrowheads="1"/>
          </p:cNvPicPr>
          <p:nvPr/>
        </p:nvPicPr>
        <p:blipFill>
          <a:blip r:embed="rId4" cstate="email"/>
          <a:srcRect/>
          <a:stretch>
            <a:fillRect/>
          </a:stretch>
        </p:blipFill>
        <p:spPr bwMode="auto">
          <a:xfrm>
            <a:off x="0" y="0"/>
            <a:ext cx="9144000" cy="6858000"/>
          </a:xfrm>
          <a:prstGeom prst="rect">
            <a:avLst/>
          </a:prstGeom>
          <a:noFill/>
        </p:spPr>
      </p:pic>
      <p:pic>
        <p:nvPicPr>
          <p:cNvPr id="331779" name="Picture 3" descr="C:\2011APCDE부산벡스코 MVRepair\수술사진모음\수술사진\ChordaeSparingMVR\DSC01648.JPG"/>
          <p:cNvPicPr>
            <a:picLocks noChangeAspect="1" noChangeArrowheads="1"/>
          </p:cNvPicPr>
          <p:nvPr/>
        </p:nvPicPr>
        <p:blipFill>
          <a:blip r:embed="rId5" cstate="email"/>
          <a:srcRect/>
          <a:stretch>
            <a:fillRect/>
          </a:stretch>
        </p:blipFill>
        <p:spPr bwMode="auto">
          <a:xfrm>
            <a:off x="251520" y="260648"/>
            <a:ext cx="8424936" cy="6318702"/>
          </a:xfrm>
          <a:prstGeom prst="rect">
            <a:avLst/>
          </a:prstGeom>
          <a:noFill/>
        </p:spPr>
      </p:pic>
      <p:pic>
        <p:nvPicPr>
          <p:cNvPr id="331780" name="Picture 4" descr="C:\2011APCDE부산벡스코 MVRepair\수술사진모음\수술사진\ChordaeSparingMVR\DSC02910.JPG"/>
          <p:cNvPicPr>
            <a:picLocks noChangeAspect="1" noChangeArrowheads="1"/>
          </p:cNvPicPr>
          <p:nvPr/>
        </p:nvPicPr>
        <p:blipFill>
          <a:blip r:embed="rId6" cstate="email"/>
          <a:srcRect/>
          <a:stretch>
            <a:fillRect/>
          </a:stretch>
        </p:blipFill>
        <p:spPr bwMode="auto">
          <a:xfrm>
            <a:off x="611560" y="548680"/>
            <a:ext cx="7704856" cy="5778642"/>
          </a:xfrm>
          <a:prstGeom prst="rect">
            <a:avLst/>
          </a:prstGeom>
          <a:noFill/>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1779"/>
                                        </p:tgtEl>
                                        <p:attrNameLst>
                                          <p:attrName>style.visibility</p:attrName>
                                        </p:attrNameLst>
                                      </p:cBhvr>
                                      <p:to>
                                        <p:strVal val="visible"/>
                                      </p:to>
                                    </p:set>
                                    <p:anim calcmode="lin" valueType="num">
                                      <p:cBhvr additive="base">
                                        <p:cTn id="7" dur="500" fill="hold"/>
                                        <p:tgtEl>
                                          <p:spTgt spid="331779"/>
                                        </p:tgtEl>
                                        <p:attrNameLst>
                                          <p:attrName>ppt_x</p:attrName>
                                        </p:attrNameLst>
                                      </p:cBhvr>
                                      <p:tavLst>
                                        <p:tav tm="0">
                                          <p:val>
                                            <p:strVal val="#ppt_x"/>
                                          </p:val>
                                        </p:tav>
                                        <p:tav tm="100000">
                                          <p:val>
                                            <p:strVal val="#ppt_x"/>
                                          </p:val>
                                        </p:tav>
                                      </p:tavLst>
                                    </p:anim>
                                    <p:anim calcmode="lin" valueType="num">
                                      <p:cBhvr additive="base">
                                        <p:cTn id="8" dur="500" fill="hold"/>
                                        <p:tgtEl>
                                          <p:spTgt spid="33177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31780"/>
                                        </p:tgtEl>
                                        <p:attrNameLst>
                                          <p:attrName>style.visibility</p:attrName>
                                        </p:attrNameLst>
                                      </p:cBhvr>
                                      <p:to>
                                        <p:strVal val="visible"/>
                                      </p:to>
                                    </p:set>
                                    <p:anim calcmode="lin" valueType="num">
                                      <p:cBhvr additive="base">
                                        <p:cTn id="13" dur="500" fill="hold"/>
                                        <p:tgtEl>
                                          <p:spTgt spid="331780"/>
                                        </p:tgtEl>
                                        <p:attrNameLst>
                                          <p:attrName>ppt_x</p:attrName>
                                        </p:attrNameLst>
                                      </p:cBhvr>
                                      <p:tavLst>
                                        <p:tav tm="0">
                                          <p:val>
                                            <p:strVal val="#ppt_x"/>
                                          </p:val>
                                        </p:tav>
                                        <p:tav tm="100000">
                                          <p:val>
                                            <p:strVal val="#ppt_x"/>
                                          </p:val>
                                        </p:tav>
                                      </p:tavLst>
                                    </p:anim>
                                    <p:anim calcmode="lin" valueType="num">
                                      <p:cBhvr additive="base">
                                        <p:cTn id="14" dur="500" fill="hold"/>
                                        <p:tgtEl>
                                          <p:spTgt spid="3317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altLang="ko-KR" smtClean="0"/>
              <a:t>Common Situation of MV Replacement: Mitral Stenosis</a:t>
            </a:r>
            <a:endParaRPr lang="ko-KR" altLang="en-US"/>
          </a:p>
        </p:txBody>
      </p:sp>
      <p:sp>
        <p:nvSpPr>
          <p:cNvPr id="3" name="부제목 2"/>
          <p:cNvSpPr>
            <a:spLocks noGrp="1"/>
          </p:cNvSpPr>
          <p:nvPr>
            <p:ph type="subTitle" idx="1"/>
          </p:nvPr>
        </p:nvSpPr>
        <p:spPr/>
        <p:txBody>
          <a:bodyPr/>
          <a:lstStyle/>
          <a:p>
            <a:r>
              <a:rPr lang="en-US" altLang="ko-KR" smtClean="0">
                <a:solidFill>
                  <a:srgbClr val="C00000"/>
                </a:solidFill>
              </a:rPr>
              <a:t>Mitral Stensis, Atrial Fibrillation, Tricuspid Regurgitation</a:t>
            </a:r>
            <a:endParaRPr lang="ko-KR" altLang="en-US" smtClean="0">
              <a:solidFill>
                <a:srgbClr val="C00000"/>
              </a:solidFill>
            </a:endParaRPr>
          </a:p>
          <a:p>
            <a:endParaRPr lang="ko-KR" altLang="en-US"/>
          </a:p>
        </p:txBody>
      </p:sp>
    </p:spTree>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38947" name="Picture 3" descr="C:\Documents and Settings\snuh\바탕 화면\간호특강20101005\자료\윤영옥초진.jpg"/>
          <p:cNvPicPr>
            <a:picLocks noChangeAspect="1" noChangeArrowheads="1"/>
          </p:cNvPicPr>
          <p:nvPr/>
        </p:nvPicPr>
        <p:blipFill>
          <a:blip r:embed="rId2" cstate="email"/>
          <a:srcRect/>
          <a:stretch>
            <a:fillRect/>
          </a:stretch>
        </p:blipFill>
        <p:spPr bwMode="auto">
          <a:xfrm>
            <a:off x="0" y="0"/>
            <a:ext cx="9092331" cy="6858000"/>
          </a:xfrm>
          <a:prstGeom prst="rect">
            <a:avLst/>
          </a:prstGeom>
          <a:noFill/>
        </p:spPr>
      </p:pic>
      <p:sp>
        <p:nvSpPr>
          <p:cNvPr id="5" name="직사각형 4"/>
          <p:cNvSpPr/>
          <p:nvPr/>
        </p:nvSpPr>
        <p:spPr>
          <a:xfrm>
            <a:off x="3275856" y="620688"/>
            <a:ext cx="165618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직사각형 5"/>
          <p:cNvSpPr/>
          <p:nvPr/>
        </p:nvSpPr>
        <p:spPr>
          <a:xfrm>
            <a:off x="179512" y="980728"/>
            <a:ext cx="1656184" cy="2880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pic>
        <p:nvPicPr>
          <p:cNvPr id="7" name="Picture 2" descr="C:\Documents and Settings\snuh\바탕 화면\간호특강20101005\자료\윤영옥preopCPA.jpg"/>
          <p:cNvPicPr>
            <a:picLocks noChangeAspect="1" noChangeArrowheads="1"/>
          </p:cNvPicPr>
          <p:nvPr/>
        </p:nvPicPr>
        <p:blipFill>
          <a:blip r:embed="rId3" cstate="email"/>
          <a:srcRect/>
          <a:stretch>
            <a:fillRect/>
          </a:stretch>
        </p:blipFill>
        <p:spPr bwMode="auto">
          <a:xfrm>
            <a:off x="1547664" y="0"/>
            <a:ext cx="5924067" cy="6858000"/>
          </a:xfrm>
          <a:prstGeom prst="rect">
            <a:avLst/>
          </a:prstGeom>
          <a:noFill/>
        </p:spPr>
      </p:pic>
      <p:pic>
        <p:nvPicPr>
          <p:cNvPr id="8" name="Picture 3" descr="C:\Documents and Settings\snuh\바탕 화면\간호특강20101005\자료\윤영옥preopCT.jpg"/>
          <p:cNvPicPr>
            <a:picLocks noChangeAspect="1" noChangeArrowheads="1"/>
          </p:cNvPicPr>
          <p:nvPr/>
        </p:nvPicPr>
        <p:blipFill>
          <a:blip r:embed="rId4" cstate="email"/>
          <a:srcRect/>
          <a:stretch>
            <a:fillRect/>
          </a:stretch>
        </p:blipFill>
        <p:spPr bwMode="auto">
          <a:xfrm>
            <a:off x="1115616" y="17240"/>
            <a:ext cx="6840760" cy="684076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345090" name="Picture 2" descr="C:\Documents and Settings\snuh\바탕 화면\간호특강20101005\자료\20100421CryocathNo10 윤영옥24521589severeMSsevereTRspPMV1992AFibLAthrombiOnXMC3MazeIV\DSC09081.JPG"/>
          <p:cNvPicPr>
            <a:picLocks noChangeAspect="1" noChangeArrowheads="1"/>
          </p:cNvPicPr>
          <p:nvPr/>
        </p:nvPicPr>
        <p:blipFill>
          <a:blip r:embed="rId2" cstate="email"/>
          <a:srcRect/>
          <a:stretch>
            <a:fillRect/>
          </a:stretch>
        </p:blipFill>
        <p:spPr bwMode="auto">
          <a:xfrm>
            <a:off x="0" y="0"/>
            <a:ext cx="7620000" cy="5715000"/>
          </a:xfrm>
          <a:prstGeom prst="rect">
            <a:avLst/>
          </a:prstGeom>
          <a:noFill/>
        </p:spPr>
      </p:pic>
      <p:pic>
        <p:nvPicPr>
          <p:cNvPr id="345091" name="Picture 3" descr="C:\Documents and Settings\snuh\바탕 화면\간호특강20101005\자료\20100421CryocathNo10 윤영옥24521589severeMSsevereTRspPMV1992AFibLAthrombiOnXMC3MazeIV\DSC09087.JPG"/>
          <p:cNvPicPr>
            <a:picLocks noChangeAspect="1" noChangeArrowheads="1"/>
          </p:cNvPicPr>
          <p:nvPr/>
        </p:nvPicPr>
        <p:blipFill>
          <a:blip r:embed="rId3" cstate="email"/>
          <a:srcRect/>
          <a:stretch>
            <a:fillRect/>
          </a:stretch>
        </p:blipFill>
        <p:spPr bwMode="auto">
          <a:xfrm>
            <a:off x="251520" y="260648"/>
            <a:ext cx="7620000" cy="5715000"/>
          </a:xfrm>
          <a:prstGeom prst="rect">
            <a:avLst/>
          </a:prstGeom>
          <a:noFill/>
        </p:spPr>
      </p:pic>
      <p:pic>
        <p:nvPicPr>
          <p:cNvPr id="345092" name="Picture 4" descr="C:\Documents and Settings\snuh\바탕 화면\간호특강20101005\자료\20100421CryocathNo10 윤영옥24521589severeMSsevereTRspPMV1992AFibLAthrombiOnXMC3MazeIV\DSC09092.JPG"/>
          <p:cNvPicPr>
            <a:picLocks noChangeAspect="1" noChangeArrowheads="1"/>
          </p:cNvPicPr>
          <p:nvPr/>
        </p:nvPicPr>
        <p:blipFill>
          <a:blip r:embed="rId4" cstate="email"/>
          <a:srcRect/>
          <a:stretch>
            <a:fillRect/>
          </a:stretch>
        </p:blipFill>
        <p:spPr bwMode="auto">
          <a:xfrm>
            <a:off x="611560" y="476672"/>
            <a:ext cx="7620000" cy="5715000"/>
          </a:xfrm>
          <a:prstGeom prst="rect">
            <a:avLst/>
          </a:prstGeom>
          <a:noFill/>
        </p:spPr>
      </p:pic>
      <p:pic>
        <p:nvPicPr>
          <p:cNvPr id="345093" name="Picture 5" descr="C:\Documents and Settings\snuh\바탕 화면\간호특강20101005\자료\20100421CryocathNo10 윤영옥24521589severeMSsevereTRspPMV1992AFibLAthrombiOnXMC3MazeIV\DSC09100.JPG"/>
          <p:cNvPicPr>
            <a:picLocks noChangeAspect="1" noChangeArrowheads="1"/>
          </p:cNvPicPr>
          <p:nvPr/>
        </p:nvPicPr>
        <p:blipFill>
          <a:blip r:embed="rId5" cstate="email"/>
          <a:srcRect/>
          <a:stretch>
            <a:fillRect/>
          </a:stretch>
        </p:blipFill>
        <p:spPr bwMode="auto">
          <a:xfrm>
            <a:off x="971600" y="836712"/>
            <a:ext cx="7620000" cy="5715000"/>
          </a:xfrm>
          <a:prstGeom prst="rect">
            <a:avLst/>
          </a:prstGeom>
          <a:noFill/>
        </p:spPr>
      </p:pic>
      <p:pic>
        <p:nvPicPr>
          <p:cNvPr id="345094" name="Picture 6" descr="C:\Documents and Settings\snuh\바탕 화면\간호특강20101005\자료\20100421CryocathNo10 윤영옥24521589severeMSsevereTRspPMV1992AFibLAthrombiOnXMC3MazeIV\DSC09098.JPG"/>
          <p:cNvPicPr>
            <a:picLocks noChangeAspect="1" noChangeArrowheads="1"/>
          </p:cNvPicPr>
          <p:nvPr/>
        </p:nvPicPr>
        <p:blipFill>
          <a:blip r:embed="rId6" cstate="email"/>
          <a:srcRect/>
          <a:stretch>
            <a:fillRect/>
          </a:stretch>
        </p:blipFill>
        <p:spPr bwMode="auto">
          <a:xfrm>
            <a:off x="1524000" y="1143000"/>
            <a:ext cx="7620000" cy="5715000"/>
          </a:xfrm>
          <a:prstGeom prst="rect">
            <a:avLst/>
          </a:prstGeom>
          <a:noFill/>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45091"/>
                                        </p:tgtEl>
                                        <p:attrNameLst>
                                          <p:attrName>style.visibility</p:attrName>
                                        </p:attrNameLst>
                                      </p:cBhvr>
                                      <p:to>
                                        <p:strVal val="visible"/>
                                      </p:to>
                                    </p:set>
                                    <p:anim calcmode="lin" valueType="num">
                                      <p:cBhvr additive="base">
                                        <p:cTn id="7" dur="500" fill="hold"/>
                                        <p:tgtEl>
                                          <p:spTgt spid="345091"/>
                                        </p:tgtEl>
                                        <p:attrNameLst>
                                          <p:attrName>ppt_x</p:attrName>
                                        </p:attrNameLst>
                                      </p:cBhvr>
                                      <p:tavLst>
                                        <p:tav tm="0">
                                          <p:val>
                                            <p:strVal val="#ppt_x"/>
                                          </p:val>
                                        </p:tav>
                                        <p:tav tm="100000">
                                          <p:val>
                                            <p:strVal val="#ppt_x"/>
                                          </p:val>
                                        </p:tav>
                                      </p:tavLst>
                                    </p:anim>
                                    <p:anim calcmode="lin" valueType="num">
                                      <p:cBhvr additive="base">
                                        <p:cTn id="8" dur="500" fill="hold"/>
                                        <p:tgtEl>
                                          <p:spTgt spid="34509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45092"/>
                                        </p:tgtEl>
                                        <p:attrNameLst>
                                          <p:attrName>style.visibility</p:attrName>
                                        </p:attrNameLst>
                                      </p:cBhvr>
                                      <p:to>
                                        <p:strVal val="visible"/>
                                      </p:to>
                                    </p:set>
                                    <p:anim calcmode="lin" valueType="num">
                                      <p:cBhvr additive="base">
                                        <p:cTn id="13" dur="500" fill="hold"/>
                                        <p:tgtEl>
                                          <p:spTgt spid="345092"/>
                                        </p:tgtEl>
                                        <p:attrNameLst>
                                          <p:attrName>ppt_x</p:attrName>
                                        </p:attrNameLst>
                                      </p:cBhvr>
                                      <p:tavLst>
                                        <p:tav tm="0">
                                          <p:val>
                                            <p:strVal val="#ppt_x"/>
                                          </p:val>
                                        </p:tav>
                                        <p:tav tm="100000">
                                          <p:val>
                                            <p:strVal val="#ppt_x"/>
                                          </p:val>
                                        </p:tav>
                                      </p:tavLst>
                                    </p:anim>
                                    <p:anim calcmode="lin" valueType="num">
                                      <p:cBhvr additive="base">
                                        <p:cTn id="14" dur="500" fill="hold"/>
                                        <p:tgtEl>
                                          <p:spTgt spid="34509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45093"/>
                                        </p:tgtEl>
                                        <p:attrNameLst>
                                          <p:attrName>style.visibility</p:attrName>
                                        </p:attrNameLst>
                                      </p:cBhvr>
                                      <p:to>
                                        <p:strVal val="visible"/>
                                      </p:to>
                                    </p:set>
                                    <p:anim calcmode="lin" valueType="num">
                                      <p:cBhvr additive="base">
                                        <p:cTn id="19" dur="500" fill="hold"/>
                                        <p:tgtEl>
                                          <p:spTgt spid="345093"/>
                                        </p:tgtEl>
                                        <p:attrNameLst>
                                          <p:attrName>ppt_x</p:attrName>
                                        </p:attrNameLst>
                                      </p:cBhvr>
                                      <p:tavLst>
                                        <p:tav tm="0">
                                          <p:val>
                                            <p:strVal val="#ppt_x"/>
                                          </p:val>
                                        </p:tav>
                                        <p:tav tm="100000">
                                          <p:val>
                                            <p:strVal val="#ppt_x"/>
                                          </p:val>
                                        </p:tav>
                                      </p:tavLst>
                                    </p:anim>
                                    <p:anim calcmode="lin" valueType="num">
                                      <p:cBhvr additive="base">
                                        <p:cTn id="20" dur="500" fill="hold"/>
                                        <p:tgtEl>
                                          <p:spTgt spid="34509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45094"/>
                                        </p:tgtEl>
                                        <p:attrNameLst>
                                          <p:attrName>style.visibility</p:attrName>
                                        </p:attrNameLst>
                                      </p:cBhvr>
                                      <p:to>
                                        <p:strVal val="visible"/>
                                      </p:to>
                                    </p:set>
                                    <p:anim calcmode="lin" valueType="num">
                                      <p:cBhvr additive="base">
                                        <p:cTn id="25" dur="500" fill="hold"/>
                                        <p:tgtEl>
                                          <p:spTgt spid="345094"/>
                                        </p:tgtEl>
                                        <p:attrNameLst>
                                          <p:attrName>ppt_x</p:attrName>
                                        </p:attrNameLst>
                                      </p:cBhvr>
                                      <p:tavLst>
                                        <p:tav tm="0">
                                          <p:val>
                                            <p:strVal val="#ppt_x"/>
                                          </p:val>
                                        </p:tav>
                                        <p:tav tm="100000">
                                          <p:val>
                                            <p:strVal val="#ppt_x"/>
                                          </p:val>
                                        </p:tav>
                                      </p:tavLst>
                                    </p:anim>
                                    <p:anim calcmode="lin" valueType="num">
                                      <p:cBhvr additive="base">
                                        <p:cTn id="26" dur="500" fill="hold"/>
                                        <p:tgtEl>
                                          <p:spTgt spid="34509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027"/>
          <p:cNvSpPr>
            <a:spLocks noGrp="1" noChangeArrowheads="1"/>
          </p:cNvSpPr>
          <p:nvPr>
            <p:ph type="title"/>
          </p:nvPr>
        </p:nvSpPr>
        <p:spPr>
          <a:xfrm>
            <a:off x="68263" y="-381000"/>
            <a:ext cx="8421687" cy="1012825"/>
          </a:xfrm>
        </p:spPr>
        <p:txBody>
          <a:bodyPr>
            <a:normAutofit fontScale="90000"/>
          </a:bodyPr>
          <a:lstStyle/>
          <a:p>
            <a:r>
              <a:rPr lang="en-US" altLang="ko-KR" sz="4800">
                <a:solidFill>
                  <a:schemeClr val="folHlink"/>
                </a:solidFill>
              </a:rPr>
              <a:t/>
            </a:r>
            <a:br>
              <a:rPr lang="en-US" altLang="ko-KR" sz="4800">
                <a:solidFill>
                  <a:schemeClr val="folHlink"/>
                </a:solidFill>
              </a:rPr>
            </a:br>
            <a:r>
              <a:rPr lang="en-US" altLang="ko-KR" sz="4800">
                <a:solidFill>
                  <a:schemeClr val="tx1"/>
                </a:solidFill>
              </a:rPr>
              <a:t/>
            </a:r>
            <a:br>
              <a:rPr lang="en-US" altLang="ko-KR" sz="4800">
                <a:solidFill>
                  <a:schemeClr val="tx1"/>
                </a:solidFill>
              </a:rPr>
            </a:br>
            <a:r>
              <a:rPr lang="en-US" altLang="ko-KR" sz="5400" b="1">
                <a:solidFill>
                  <a:schemeClr val="accent2"/>
                </a:solidFill>
              </a:rPr>
              <a:t> </a:t>
            </a:r>
            <a:br>
              <a:rPr lang="en-US" altLang="ko-KR" sz="5400" b="1">
                <a:solidFill>
                  <a:schemeClr val="accent2"/>
                </a:solidFill>
              </a:rPr>
            </a:br>
            <a:endParaRPr lang="en-US" altLang="ko-KR"/>
          </a:p>
        </p:txBody>
      </p:sp>
      <p:sp>
        <p:nvSpPr>
          <p:cNvPr id="69636" name="Rectangle 1028"/>
          <p:cNvSpPr>
            <a:spLocks noGrp="1" noChangeArrowheads="1"/>
          </p:cNvSpPr>
          <p:nvPr>
            <p:ph type="body" idx="1"/>
          </p:nvPr>
        </p:nvSpPr>
        <p:spPr>
          <a:xfrm>
            <a:off x="539552" y="1340768"/>
            <a:ext cx="8194675" cy="4057650"/>
          </a:xfrm>
        </p:spPr>
        <p:txBody>
          <a:bodyPr/>
          <a:lstStyle/>
          <a:p>
            <a:pPr>
              <a:lnSpc>
                <a:spcPct val="150000"/>
              </a:lnSpc>
            </a:pPr>
            <a:r>
              <a:rPr lang="en-US" altLang="ko-KR"/>
              <a:t>Rheumatic  fever, rarely  congenital </a:t>
            </a:r>
          </a:p>
          <a:p>
            <a:pPr marL="912114" lvl="1" indent="-457200">
              <a:lnSpc>
                <a:spcPct val="150000"/>
              </a:lnSpc>
              <a:buAutoNum type="arabicParenR"/>
            </a:pPr>
            <a:r>
              <a:rPr lang="en-US" altLang="ko-KR" smtClean="0"/>
              <a:t>commissural </a:t>
            </a:r>
            <a:r>
              <a:rPr lang="en-US" altLang="ko-KR"/>
              <a:t>fusion </a:t>
            </a:r>
          </a:p>
          <a:p>
            <a:pPr marL="912114" lvl="1" indent="-457200">
              <a:lnSpc>
                <a:spcPct val="150000"/>
              </a:lnSpc>
              <a:buFontTx/>
              <a:buAutoNum type="arabicParenR"/>
            </a:pPr>
            <a:r>
              <a:rPr lang="en-US" altLang="ko-KR" smtClean="0"/>
              <a:t>fusion  </a:t>
            </a:r>
            <a:r>
              <a:rPr lang="en-US" altLang="ko-KR"/>
              <a:t>&amp;  shortening of  chordae  </a:t>
            </a:r>
            <a:endParaRPr lang="en-US" altLang="ko-KR" smtClean="0"/>
          </a:p>
          <a:p>
            <a:pPr marL="912114" lvl="1" indent="-457200">
              <a:lnSpc>
                <a:spcPct val="150000"/>
              </a:lnSpc>
              <a:buFontTx/>
              <a:buAutoNum type="arabicParenR"/>
            </a:pPr>
            <a:r>
              <a:rPr lang="en-US" altLang="ko-KR" smtClean="0"/>
              <a:t>fibrosis</a:t>
            </a:r>
            <a:r>
              <a:rPr lang="en-US" altLang="ko-KR"/>
              <a:t>,  stiffening, contraction  &amp;  calcification of leaflet</a:t>
            </a:r>
          </a:p>
          <a:p>
            <a:pPr>
              <a:lnSpc>
                <a:spcPct val="150000"/>
              </a:lnSpc>
            </a:pPr>
            <a:r>
              <a:rPr lang="en-US" altLang="ko-KR" smtClean="0"/>
              <a:t>It is an On-Going Process!!</a:t>
            </a:r>
            <a:endParaRPr lang="en-US" altLang="ko-KR"/>
          </a:p>
        </p:txBody>
      </p:sp>
      <p:sp>
        <p:nvSpPr>
          <p:cNvPr id="69637" name="Text Box 1029"/>
          <p:cNvSpPr txBox="1">
            <a:spLocks noChangeArrowheads="1"/>
          </p:cNvSpPr>
          <p:nvPr/>
        </p:nvSpPr>
        <p:spPr bwMode="auto">
          <a:xfrm>
            <a:off x="203200" y="215900"/>
            <a:ext cx="4440808" cy="707886"/>
          </a:xfrm>
          <a:prstGeom prst="rect">
            <a:avLst/>
          </a:prstGeom>
          <a:noFill/>
          <a:ln w="12700">
            <a:noFill/>
            <a:miter lim="800000"/>
            <a:headEnd type="none" w="sm" len="sm"/>
            <a:tailEnd type="none" w="sm" len="sm"/>
          </a:ln>
          <a:effectLst/>
        </p:spPr>
        <p:txBody>
          <a:bodyPr wrap="square">
            <a:spAutoFit/>
          </a:bodyPr>
          <a:lstStyle/>
          <a:p>
            <a:pPr>
              <a:spcBef>
                <a:spcPct val="50000"/>
              </a:spcBef>
            </a:pPr>
            <a:r>
              <a:rPr kumimoji="1" lang="en-US" altLang="ko-KR" sz="4000">
                <a:ln>
                  <a:solidFill>
                    <a:schemeClr val="accent1">
                      <a:lumMod val="60000"/>
                      <a:lumOff val="40000"/>
                    </a:schemeClr>
                  </a:solidFill>
                </a:ln>
                <a:solidFill>
                  <a:srgbClr val="FFFF00"/>
                </a:solidFill>
                <a:latin typeface="Franklin Gothic Heavy" pitchFamily="34" charset="0"/>
                <a:ea typeface="+mj-ea"/>
                <a:cs typeface="+mj-cs"/>
              </a:rPr>
              <a:t>Mitral Stenosis</a:t>
            </a: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15913" y="381000"/>
            <a:ext cx="8828087" cy="1241425"/>
          </a:xfrm>
        </p:spPr>
        <p:txBody>
          <a:bodyPr>
            <a:normAutofit fontScale="90000"/>
          </a:bodyPr>
          <a:lstStyle/>
          <a:p>
            <a:r>
              <a:rPr lang="en-US" altLang="ko-KR" sz="4000" b="1"/>
              <a:t>Possible Events after MV Replacement</a:t>
            </a:r>
          </a:p>
        </p:txBody>
      </p:sp>
      <p:sp>
        <p:nvSpPr>
          <p:cNvPr id="34819" name="Rectangle 3"/>
          <p:cNvSpPr>
            <a:spLocks noGrp="1" noChangeArrowheads="1"/>
          </p:cNvSpPr>
          <p:nvPr>
            <p:ph type="body" idx="1"/>
          </p:nvPr>
        </p:nvSpPr>
        <p:spPr>
          <a:xfrm>
            <a:off x="1149350" y="1844675"/>
            <a:ext cx="6662738" cy="3416300"/>
          </a:xfrm>
        </p:spPr>
        <p:txBody>
          <a:bodyPr>
            <a:normAutofit fontScale="92500" lnSpcReduction="10000"/>
          </a:bodyPr>
          <a:lstStyle/>
          <a:p>
            <a:pPr>
              <a:lnSpc>
                <a:spcPct val="110000"/>
              </a:lnSpc>
            </a:pPr>
            <a:r>
              <a:rPr lang="en-US" altLang="ko-KR" sz="2800"/>
              <a:t>Thromboembolism</a:t>
            </a:r>
          </a:p>
          <a:p>
            <a:pPr>
              <a:lnSpc>
                <a:spcPct val="110000"/>
              </a:lnSpc>
            </a:pPr>
            <a:r>
              <a:rPr lang="en-US" altLang="ko-KR" sz="2800"/>
              <a:t>Hemorrhage</a:t>
            </a:r>
          </a:p>
          <a:p>
            <a:pPr>
              <a:lnSpc>
                <a:spcPct val="110000"/>
              </a:lnSpc>
            </a:pPr>
            <a:r>
              <a:rPr lang="en-US" altLang="ko-KR" sz="2800"/>
              <a:t>Endocarditis</a:t>
            </a:r>
          </a:p>
          <a:p>
            <a:pPr>
              <a:lnSpc>
                <a:spcPct val="110000"/>
              </a:lnSpc>
            </a:pPr>
            <a:r>
              <a:rPr lang="en-US" altLang="ko-KR" sz="2800"/>
              <a:t>Arrhythmias</a:t>
            </a:r>
          </a:p>
          <a:p>
            <a:pPr>
              <a:lnSpc>
                <a:spcPct val="110000"/>
              </a:lnSpc>
            </a:pPr>
            <a:r>
              <a:rPr lang="en-US" altLang="ko-KR" sz="2800"/>
              <a:t>Prosthesis  malfunction</a:t>
            </a:r>
          </a:p>
          <a:p>
            <a:pPr>
              <a:lnSpc>
                <a:spcPct val="110000"/>
              </a:lnSpc>
            </a:pPr>
            <a:r>
              <a:rPr lang="en-US" altLang="ko-KR" sz="2800"/>
              <a:t>Late  cardiac  failure</a:t>
            </a:r>
          </a:p>
          <a:p>
            <a:pPr>
              <a:lnSpc>
                <a:spcPct val="110000"/>
              </a:lnSpc>
            </a:pPr>
            <a:r>
              <a:rPr lang="en-US" altLang="ko-KR" sz="2800"/>
              <a:t>LV  rupture: untethered loop theory</a:t>
            </a:r>
          </a:p>
        </p:txBody>
      </p:sp>
    </p:spTree>
  </p:cSld>
  <p:clrMapOvr>
    <a:masterClrMapping/>
  </p:clrMapOvr>
  <p:transition spd="med">
    <p:wipe dir="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4" name="Picture 2" descr="mechanicalvalve"/>
          <p:cNvPicPr>
            <a:picLocks noChangeAspect="1" noChangeArrowheads="1"/>
          </p:cNvPicPr>
          <p:nvPr/>
        </p:nvPicPr>
        <p:blipFill>
          <a:blip r:embed="rId2" cstate="email"/>
          <a:srcRect/>
          <a:stretch>
            <a:fillRect/>
          </a:stretch>
        </p:blipFill>
        <p:spPr bwMode="auto">
          <a:xfrm>
            <a:off x="0" y="38100"/>
            <a:ext cx="9144000" cy="6896100"/>
          </a:xfrm>
          <a:prstGeom prst="rect">
            <a:avLst/>
          </a:prstGeom>
          <a:noFill/>
          <a:ln w="38100">
            <a:solidFill>
              <a:srgbClr val="000000"/>
            </a:solidFill>
            <a:miter lim="800000"/>
            <a:headEnd/>
            <a:tailEnd/>
          </a:ln>
        </p:spPr>
      </p:pic>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p:cNvSpPr>
            <a:spLocks noGrp="1" noChangeArrowheads="1"/>
          </p:cNvSpPr>
          <p:nvPr>
            <p:ph type="title"/>
          </p:nvPr>
        </p:nvSpPr>
        <p:spPr>
          <a:xfrm>
            <a:off x="685800" y="228600"/>
            <a:ext cx="7772400" cy="1143000"/>
          </a:xfrm>
        </p:spPr>
        <p:txBody>
          <a:bodyPr/>
          <a:lstStyle/>
          <a:p>
            <a:r>
              <a:rPr lang="en-US" altLang="ko-KR" sz="4200" smtClean="0">
                <a:ea typeface="굴림" charset="-127"/>
              </a:rPr>
              <a:t>Prosthetic Valve Failure</a:t>
            </a:r>
            <a:endParaRPr lang="en-US" altLang="ko-KR" sz="3300">
              <a:ea typeface="굴림" charset="-127"/>
            </a:endParaRPr>
          </a:p>
        </p:txBody>
      </p:sp>
      <p:sp>
        <p:nvSpPr>
          <p:cNvPr id="280579" name="Rectangle 3"/>
          <p:cNvSpPr>
            <a:spLocks noGrp="1" noChangeArrowheads="1"/>
          </p:cNvSpPr>
          <p:nvPr>
            <p:ph type="body" idx="1"/>
          </p:nvPr>
        </p:nvSpPr>
        <p:spPr/>
        <p:txBody>
          <a:bodyPr/>
          <a:lstStyle/>
          <a:p>
            <a:endParaRPr lang="ko-KR" altLang="en-US">
              <a:ea typeface="굴림" charset="-127"/>
            </a:endParaRPr>
          </a:p>
        </p:txBody>
      </p:sp>
      <p:pic>
        <p:nvPicPr>
          <p:cNvPr id="280580" name="Picture 4" descr="valvfail"/>
          <p:cNvPicPr>
            <a:picLocks noChangeAspect="1" noChangeArrowheads="1"/>
          </p:cNvPicPr>
          <p:nvPr/>
        </p:nvPicPr>
        <p:blipFill>
          <a:blip r:embed="rId2" cstate="email"/>
          <a:srcRect/>
          <a:stretch>
            <a:fillRect/>
          </a:stretch>
        </p:blipFill>
        <p:spPr bwMode="auto">
          <a:xfrm>
            <a:off x="685800" y="1524000"/>
            <a:ext cx="7772400" cy="4627563"/>
          </a:xfrm>
          <a:prstGeom prst="rect">
            <a:avLst/>
          </a:prstGeom>
          <a:noFill/>
        </p:spPr>
      </p:pic>
    </p:spTree>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p:txBody>
          <a:bodyPr>
            <a:normAutofit fontScale="90000"/>
          </a:bodyPr>
          <a:lstStyle/>
          <a:p>
            <a:r>
              <a:rPr lang="en-US" altLang="ko-KR" sz="5600">
                <a:ea typeface="굴림" charset="-127"/>
              </a:rPr>
              <a:t>Prosthetic Valve </a:t>
            </a:r>
            <a:br>
              <a:rPr lang="en-US" altLang="ko-KR" sz="5600">
                <a:ea typeface="굴림" charset="-127"/>
              </a:rPr>
            </a:br>
            <a:r>
              <a:rPr lang="en-US" altLang="ko-KR" sz="3600">
                <a:ea typeface="굴림" charset="-127"/>
              </a:rPr>
              <a:t>1990’s –present</a:t>
            </a:r>
          </a:p>
        </p:txBody>
      </p:sp>
      <p:sp>
        <p:nvSpPr>
          <p:cNvPr id="240643" name="Rectangle 3"/>
          <p:cNvSpPr>
            <a:spLocks noGrp="1" noChangeArrowheads="1"/>
          </p:cNvSpPr>
          <p:nvPr>
            <p:ph type="body" idx="1"/>
          </p:nvPr>
        </p:nvSpPr>
        <p:spPr>
          <a:xfrm>
            <a:off x="368300" y="2117725"/>
            <a:ext cx="8562975" cy="4156075"/>
          </a:xfrm>
        </p:spPr>
        <p:txBody>
          <a:bodyPr>
            <a:normAutofit/>
          </a:bodyPr>
          <a:lstStyle/>
          <a:p>
            <a:pPr>
              <a:lnSpc>
                <a:spcPct val="90000"/>
              </a:lnSpc>
              <a:spcBef>
                <a:spcPct val="85000"/>
              </a:spcBef>
            </a:pPr>
            <a:r>
              <a:rPr lang="en-US" altLang="ko-KR">
                <a:ea typeface="굴림" charset="-127"/>
              </a:rPr>
              <a:t>Mechanical Valve</a:t>
            </a:r>
          </a:p>
          <a:p>
            <a:pPr lvl="1">
              <a:lnSpc>
                <a:spcPct val="90000"/>
              </a:lnSpc>
              <a:spcBef>
                <a:spcPct val="85000"/>
              </a:spcBef>
            </a:pPr>
            <a:r>
              <a:rPr lang="en-US" altLang="ko-KR">
                <a:ea typeface="굴림" charset="-127"/>
              </a:rPr>
              <a:t>St. Jude(Master, HP, Regent)</a:t>
            </a:r>
          </a:p>
          <a:p>
            <a:pPr lvl="1">
              <a:lnSpc>
                <a:spcPct val="90000"/>
              </a:lnSpc>
              <a:spcBef>
                <a:spcPct val="85000"/>
              </a:spcBef>
            </a:pPr>
            <a:r>
              <a:rPr lang="en-US" altLang="ko-KR">
                <a:ea typeface="굴림" charset="-127"/>
              </a:rPr>
              <a:t>On-X</a:t>
            </a:r>
          </a:p>
          <a:p>
            <a:pPr lvl="1">
              <a:lnSpc>
                <a:spcPct val="90000"/>
              </a:lnSpc>
              <a:spcBef>
                <a:spcPct val="85000"/>
              </a:spcBef>
            </a:pPr>
            <a:r>
              <a:rPr lang="en-US" altLang="ko-KR">
                <a:ea typeface="굴림" charset="-127"/>
              </a:rPr>
              <a:t>Carbomedics(Omnicarbon)</a:t>
            </a:r>
          </a:p>
          <a:p>
            <a:pPr lvl="1">
              <a:lnSpc>
                <a:spcPct val="90000"/>
              </a:lnSpc>
              <a:spcBef>
                <a:spcPct val="85000"/>
              </a:spcBef>
            </a:pPr>
            <a:r>
              <a:rPr lang="en-US" altLang="ko-KR">
                <a:ea typeface="굴림" charset="-127"/>
              </a:rPr>
              <a:t>Sorin</a:t>
            </a:r>
          </a:p>
          <a:p>
            <a:pPr lvl="1">
              <a:lnSpc>
                <a:spcPct val="90000"/>
              </a:lnSpc>
              <a:spcBef>
                <a:spcPct val="85000"/>
              </a:spcBef>
            </a:pPr>
            <a:r>
              <a:rPr lang="en-US" altLang="ko-KR" smtClean="0">
                <a:ea typeface="굴림" charset="-127"/>
              </a:rPr>
              <a:t>Medtronic-Hall</a:t>
            </a:r>
          </a:p>
          <a:p>
            <a:pPr lvl="1">
              <a:lnSpc>
                <a:spcPct val="90000"/>
              </a:lnSpc>
              <a:spcBef>
                <a:spcPct val="85000"/>
              </a:spcBef>
            </a:pPr>
            <a:r>
              <a:rPr lang="en-US" altLang="ko-KR" smtClean="0">
                <a:ea typeface="굴림" charset="-127"/>
              </a:rPr>
              <a:t>ATS</a:t>
            </a:r>
            <a:endParaRPr lang="en-US" altLang="ko-KR">
              <a:ea typeface="굴림" charset="-127"/>
            </a:endParaRPr>
          </a:p>
        </p:txBody>
      </p:sp>
      <p:pic>
        <p:nvPicPr>
          <p:cNvPr id="4" name="Picture 5" descr="C:\2004학생교육\전공의교육자료\SJimage.jpg"/>
          <p:cNvPicPr>
            <a:picLocks noChangeAspect="1" noChangeArrowheads="1"/>
          </p:cNvPicPr>
          <p:nvPr/>
        </p:nvPicPr>
        <p:blipFill>
          <a:blip r:embed="rId2" cstate="email"/>
          <a:srcRect/>
          <a:stretch>
            <a:fillRect/>
          </a:stretch>
        </p:blipFill>
        <p:spPr bwMode="auto">
          <a:xfrm>
            <a:off x="6156176" y="1916832"/>
            <a:ext cx="2520696" cy="2348880"/>
          </a:xfrm>
          <a:prstGeom prst="rect">
            <a:avLst/>
          </a:prstGeom>
          <a:noFill/>
        </p:spPr>
      </p:pic>
      <p:pic>
        <p:nvPicPr>
          <p:cNvPr id="5" name="Picture 6" descr="C:\2004학생교육\전공의교육자료\On-Ximage.jpg"/>
          <p:cNvPicPr>
            <a:picLocks noChangeAspect="1" noChangeArrowheads="1"/>
          </p:cNvPicPr>
          <p:nvPr/>
        </p:nvPicPr>
        <p:blipFill>
          <a:blip r:embed="rId3" cstate="email"/>
          <a:srcRect/>
          <a:stretch>
            <a:fillRect/>
          </a:stretch>
        </p:blipFill>
        <p:spPr bwMode="auto">
          <a:xfrm>
            <a:off x="5724128" y="4581128"/>
            <a:ext cx="3252172" cy="1611064"/>
          </a:xfrm>
          <a:prstGeom prst="rect">
            <a:avLst/>
          </a:prstGeom>
          <a:noFill/>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p:cNvSpPr>
            <a:spLocks noGrp="1" noChangeArrowheads="1"/>
          </p:cNvSpPr>
          <p:nvPr>
            <p:ph type="title"/>
          </p:nvPr>
        </p:nvSpPr>
        <p:spPr/>
        <p:txBody>
          <a:bodyPr>
            <a:normAutofit fontScale="90000"/>
          </a:bodyPr>
          <a:lstStyle/>
          <a:p>
            <a:r>
              <a:rPr lang="en-US" altLang="ko-KR" sz="5600">
                <a:ea typeface="굴림" charset="-127"/>
              </a:rPr>
              <a:t>Prosthetic Valve </a:t>
            </a:r>
            <a:br>
              <a:rPr lang="en-US" altLang="ko-KR" sz="5600">
                <a:ea typeface="굴림" charset="-127"/>
              </a:rPr>
            </a:br>
            <a:r>
              <a:rPr lang="en-US" altLang="ko-KR" sz="3600">
                <a:ea typeface="굴림" charset="-127"/>
              </a:rPr>
              <a:t>1990’s –present</a:t>
            </a:r>
          </a:p>
        </p:txBody>
      </p:sp>
      <p:sp>
        <p:nvSpPr>
          <p:cNvPr id="241667" name="Rectangle 3"/>
          <p:cNvSpPr>
            <a:spLocks noGrp="1" noChangeArrowheads="1"/>
          </p:cNvSpPr>
          <p:nvPr>
            <p:ph type="body" idx="1"/>
          </p:nvPr>
        </p:nvSpPr>
        <p:spPr>
          <a:xfrm>
            <a:off x="107504" y="2117725"/>
            <a:ext cx="8562975" cy="4156075"/>
          </a:xfrm>
        </p:spPr>
        <p:txBody>
          <a:bodyPr>
            <a:normAutofit/>
          </a:bodyPr>
          <a:lstStyle/>
          <a:p>
            <a:pPr>
              <a:spcBef>
                <a:spcPct val="85000"/>
              </a:spcBef>
            </a:pPr>
            <a:r>
              <a:rPr lang="en-US" altLang="ko-KR">
                <a:ea typeface="굴림" charset="-127"/>
              </a:rPr>
              <a:t>Bioprosthetic Valve</a:t>
            </a:r>
          </a:p>
          <a:p>
            <a:pPr lvl="1">
              <a:spcBef>
                <a:spcPct val="85000"/>
              </a:spcBef>
            </a:pPr>
            <a:r>
              <a:rPr lang="en-US" altLang="ko-KR" sz="2400" smtClean="0">
                <a:ea typeface="굴림" charset="-127"/>
              </a:rPr>
              <a:t>Carpentier-Edwards(perimount)</a:t>
            </a:r>
            <a:endParaRPr lang="en-US" altLang="ko-KR" sz="2400">
              <a:ea typeface="굴림" charset="-127"/>
            </a:endParaRPr>
          </a:p>
          <a:p>
            <a:pPr lvl="1">
              <a:spcBef>
                <a:spcPct val="85000"/>
              </a:spcBef>
            </a:pPr>
            <a:r>
              <a:rPr lang="en-US" altLang="ko-KR" sz="2400">
                <a:ea typeface="굴림" charset="-127"/>
              </a:rPr>
              <a:t>Hancock II(Cinch valve)</a:t>
            </a:r>
          </a:p>
          <a:p>
            <a:pPr lvl="1">
              <a:spcBef>
                <a:spcPct val="85000"/>
              </a:spcBef>
            </a:pPr>
            <a:r>
              <a:rPr lang="en-US" altLang="ko-KR" sz="2400">
                <a:ea typeface="굴림" charset="-127"/>
              </a:rPr>
              <a:t>St Jude </a:t>
            </a:r>
            <a:r>
              <a:rPr lang="en-US" altLang="ko-KR" sz="2400" smtClean="0">
                <a:ea typeface="굴림" charset="-127"/>
              </a:rPr>
              <a:t>Biocor, Epic Supra</a:t>
            </a:r>
          </a:p>
          <a:p>
            <a:pPr lvl="1">
              <a:spcBef>
                <a:spcPct val="85000"/>
              </a:spcBef>
            </a:pPr>
            <a:r>
              <a:rPr lang="en-US" altLang="ko-KR" sz="2400" smtClean="0">
                <a:ea typeface="굴림" charset="-127"/>
              </a:rPr>
              <a:t>Sorin</a:t>
            </a:r>
            <a:endParaRPr lang="en-US" altLang="ko-KR" sz="2400">
              <a:ea typeface="굴림" charset="-127"/>
            </a:endParaRPr>
          </a:p>
        </p:txBody>
      </p:sp>
      <p:pic>
        <p:nvPicPr>
          <p:cNvPr id="4" name="Picture 5" descr="C:\2004학생교육\전공의교육자료\CEperimountimage.jpg"/>
          <p:cNvPicPr>
            <a:picLocks noChangeAspect="1" noChangeArrowheads="1"/>
          </p:cNvPicPr>
          <p:nvPr/>
        </p:nvPicPr>
        <p:blipFill>
          <a:blip r:embed="rId2" cstate="email"/>
          <a:srcRect/>
          <a:stretch>
            <a:fillRect/>
          </a:stretch>
        </p:blipFill>
        <p:spPr bwMode="auto">
          <a:xfrm>
            <a:off x="6424816" y="908720"/>
            <a:ext cx="2719184" cy="1944216"/>
          </a:xfrm>
          <a:prstGeom prst="rect">
            <a:avLst/>
          </a:prstGeom>
          <a:noFill/>
        </p:spPr>
      </p:pic>
      <p:pic>
        <p:nvPicPr>
          <p:cNvPr id="5" name="Picture 6" descr="C:\2004학생교육\전공의교육자료\Cinch1.jpg"/>
          <p:cNvPicPr>
            <a:picLocks noChangeAspect="1" noChangeArrowheads="1"/>
          </p:cNvPicPr>
          <p:nvPr/>
        </p:nvPicPr>
        <p:blipFill>
          <a:blip r:embed="rId3" cstate="email"/>
          <a:srcRect/>
          <a:stretch>
            <a:fillRect/>
          </a:stretch>
        </p:blipFill>
        <p:spPr bwMode="auto">
          <a:xfrm>
            <a:off x="5076056" y="2852936"/>
            <a:ext cx="4067944" cy="2320925"/>
          </a:xfrm>
          <a:prstGeom prst="rect">
            <a:avLst/>
          </a:prstGeom>
          <a:noFill/>
        </p:spPr>
      </p:pic>
      <p:pic>
        <p:nvPicPr>
          <p:cNvPr id="6" name="Picture 3" descr="C:\Documents and Settings\snuh\바탕 화면\간호특강20101005\자료\PEic.bmp"/>
          <p:cNvPicPr>
            <a:picLocks noChangeAspect="1" noChangeArrowheads="1"/>
          </p:cNvPicPr>
          <p:nvPr/>
        </p:nvPicPr>
        <p:blipFill>
          <a:blip r:embed="rId4" cstate="email"/>
          <a:srcRect/>
          <a:stretch>
            <a:fillRect/>
          </a:stretch>
        </p:blipFill>
        <p:spPr bwMode="auto">
          <a:xfrm>
            <a:off x="6948264" y="4941168"/>
            <a:ext cx="2195736" cy="1916832"/>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G:\Carpentier Reconstructive Valve Surgery\Mitral Valve\Processed figures\Figure 08-01.tif"/>
          <p:cNvPicPr>
            <a:picLocks noChangeAspect="1" noChangeArrowheads="1"/>
          </p:cNvPicPr>
          <p:nvPr/>
        </p:nvPicPr>
        <p:blipFill>
          <a:blip r:embed="rId3" cstate="email">
            <a:extLst>
              <a:ext uri="{28A0092B-C50C-407E-A947-70E740481C1C}">
                <a14:useLocalDpi xmlns="" xmlns:a14="http://schemas.microsoft.com/office/drawing/2010/main"/>
              </a:ext>
            </a:extLst>
          </a:blip>
          <a:srcRect/>
          <a:stretch>
            <a:fillRect/>
          </a:stretch>
        </p:blipFill>
        <p:spPr bwMode="auto">
          <a:xfrm>
            <a:off x="1189782" y="200412"/>
            <a:ext cx="6838602" cy="64689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835696" y="260648"/>
            <a:ext cx="5400600" cy="461665"/>
          </a:xfrm>
          <a:prstGeom prst="rect">
            <a:avLst/>
          </a:prstGeom>
          <a:noFill/>
        </p:spPr>
        <p:txBody>
          <a:bodyPr wrap="square" rtlCol="0">
            <a:spAutoFit/>
          </a:bodyPr>
          <a:lstStyle/>
          <a:p>
            <a:pPr algn="ctr"/>
            <a:r>
              <a:rPr lang="en-US" altLang="ko-KR" sz="2400" b="1" smtClean="0">
                <a:solidFill>
                  <a:schemeClr val="bg1"/>
                </a:solidFill>
              </a:rPr>
              <a:t>1957-1965 Palliative Techniques</a:t>
            </a:r>
            <a:endParaRPr lang="ko-KR" altLang="en-US" sz="2400" b="1">
              <a:solidFill>
                <a:schemeClr val="bg1"/>
              </a:solidFill>
            </a:endParaRPr>
          </a:p>
        </p:txBody>
      </p:sp>
      <p:sp>
        <p:nvSpPr>
          <p:cNvPr id="4" name="직사각형 3"/>
          <p:cNvSpPr/>
          <p:nvPr/>
        </p:nvSpPr>
        <p:spPr>
          <a:xfrm>
            <a:off x="3779912" y="5157192"/>
            <a:ext cx="1872208" cy="151216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Tree>
    <p:extLst>
      <p:ext uri="{BB962C8B-B14F-4D97-AF65-F5344CB8AC3E}">
        <p14:creationId xmlns="" xmlns:p14="http://schemas.microsoft.com/office/powerpoint/2010/main" val="2725209841"/>
      </p:ext>
    </p:extLst>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457200" y="274638"/>
            <a:ext cx="8229600" cy="1143000"/>
          </a:xfrm>
          <a:noFill/>
          <a:ln w="9525"/>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40" tIns="45720" rIns="91440" bIns="45720" rtlCol="0">
            <a:norm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1" fontAlgn="auto" latinLnBrk="1" hangingPunct="1">
              <a:spcAft>
                <a:spcPts val="0"/>
              </a:spcAft>
              <a:defRPr/>
            </a:pPr>
            <a:r>
              <a:rPr lang="en-US" altLang="ko-KR" b="0" smtClean="0">
                <a:ln>
                  <a:solidFill>
                    <a:schemeClr val="accent1">
                      <a:lumMod val="60000"/>
                      <a:lumOff val="40000"/>
                    </a:schemeClr>
                  </a:solidFill>
                </a:ln>
                <a:solidFill>
                  <a:srgbClr val="FFFF00"/>
                </a:solidFill>
              </a:rPr>
              <a:t>Summary</a:t>
            </a:r>
            <a:endParaRPr lang="ko-KR" altLang="en-US" b="0" dirty="0">
              <a:ln>
                <a:solidFill>
                  <a:schemeClr val="accent1">
                    <a:lumMod val="60000"/>
                    <a:lumOff val="40000"/>
                  </a:schemeClr>
                </a:solidFill>
              </a:ln>
              <a:solidFill>
                <a:srgbClr val="FFFF00"/>
              </a:solidFill>
            </a:endParaRPr>
          </a:p>
        </p:txBody>
      </p:sp>
      <p:sp>
        <p:nvSpPr>
          <p:cNvPr id="3" name="내용 개체 틀 2"/>
          <p:cNvSpPr>
            <a:spLocks noGrp="1"/>
          </p:cNvSpPr>
          <p:nvPr>
            <p:ph idx="4294967295"/>
          </p:nvPr>
        </p:nvSpPr>
        <p:spPr>
          <a:xfrm>
            <a:off x="395536" y="1556792"/>
            <a:ext cx="8496944" cy="5040560"/>
          </a:xfrm>
        </p:spPr>
        <p:txBody>
          <a:bodyPr lIns="91440" tIns="45720" rIns="91440" bIns="45720">
            <a:normAutofit fontScale="77500" lnSpcReduction="20000"/>
          </a:bodyPr>
          <a:lstStyle/>
          <a:p>
            <a:pPr>
              <a:lnSpc>
                <a:spcPct val="200000"/>
              </a:lnSpc>
            </a:pPr>
            <a:r>
              <a:rPr lang="en-US" altLang="ko-KR" smtClean="0">
                <a:ea typeface="굴림" charset="-127"/>
              </a:rPr>
              <a:t>Adequate knowledge for MV is necessary. </a:t>
            </a:r>
          </a:p>
          <a:p>
            <a:pPr>
              <a:lnSpc>
                <a:spcPct val="200000"/>
              </a:lnSpc>
            </a:pPr>
            <a:r>
              <a:rPr lang="en-US" altLang="ko-KR" smtClean="0">
                <a:ea typeface="굴림" charset="-127"/>
              </a:rPr>
              <a:t>MV repair can </a:t>
            </a:r>
            <a:r>
              <a:rPr lang="en-US" altLang="ko-KR">
                <a:ea typeface="굴림" charset="-127"/>
              </a:rPr>
              <a:t>be performed with low mortality and </a:t>
            </a:r>
            <a:r>
              <a:rPr lang="en-US" altLang="ko-KR" smtClean="0">
                <a:ea typeface="굴림" charset="-127"/>
              </a:rPr>
              <a:t>morbidity.</a:t>
            </a:r>
          </a:p>
          <a:p>
            <a:pPr>
              <a:lnSpc>
                <a:spcPct val="200000"/>
              </a:lnSpc>
            </a:pPr>
            <a:r>
              <a:rPr lang="en-US" altLang="ko-KR" smtClean="0"/>
              <a:t>Repair in degenerative MR can be performed in about 90% of patients. </a:t>
            </a:r>
          </a:p>
          <a:p>
            <a:pPr>
              <a:lnSpc>
                <a:spcPct val="200000"/>
              </a:lnSpc>
            </a:pPr>
            <a:r>
              <a:rPr lang="en-US" altLang="ko-KR" sz="3200" smtClean="0">
                <a:ea typeface="굴림" charset="-127"/>
              </a:rPr>
              <a:t>Adequate ring annuloplasty is very important.</a:t>
            </a:r>
          </a:p>
          <a:p>
            <a:pPr>
              <a:lnSpc>
                <a:spcPct val="200000"/>
              </a:lnSpc>
            </a:pPr>
            <a:r>
              <a:rPr lang="en-US" altLang="ko-KR" smtClean="0"/>
              <a:t>Artificial chordae could make valve repair simple and easy.</a:t>
            </a:r>
          </a:p>
          <a:p>
            <a:pPr>
              <a:lnSpc>
                <a:spcPct val="200000"/>
              </a:lnSpc>
            </a:pPr>
            <a:r>
              <a:rPr lang="en-US" altLang="ko-KR" smtClean="0"/>
              <a:t>One lesion one technique principle should be kept.</a:t>
            </a:r>
            <a:endParaRPr lang="ko-KR" altLang="en-US">
              <a:ea typeface="굴림" charset="-127"/>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idx="4294967295"/>
          </p:nvPr>
        </p:nvSpPr>
        <p:spPr>
          <a:xfrm>
            <a:off x="457200" y="274638"/>
            <a:ext cx="8229600" cy="1143000"/>
          </a:xfrm>
          <a:noFill/>
          <a:ln w="9525"/>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lIns="91440" tIns="45720" rIns="91440" bIns="45720" rtlCol="0">
            <a:normAutofit/>
            <a:scene3d>
              <a:camera prst="orthographicFront"/>
              <a:lightRig rig="glow" dir="tl">
                <a:rot lat="0" lon="0" rev="5400000"/>
              </a:lightRig>
            </a:scene3d>
            <a:sp3d contourW="12700">
              <a:bevelT w="25400" h="25400"/>
              <a:contourClr>
                <a:schemeClr val="accent6">
                  <a:shade val="73000"/>
                </a:schemeClr>
              </a:contourClr>
            </a:sp3d>
          </a:bodyPr>
          <a:lstStyle/>
          <a:p>
            <a:pPr defTabSz="914400" eaLnBrk="1" fontAlgn="auto" latinLnBrk="1" hangingPunct="1">
              <a:spcAft>
                <a:spcPts val="0"/>
              </a:spcAft>
              <a:defRPr/>
            </a:pPr>
            <a:r>
              <a:rPr lang="en-US" altLang="ko-KR" b="0" smtClean="0">
                <a:ln>
                  <a:solidFill>
                    <a:schemeClr val="accent1">
                      <a:lumMod val="60000"/>
                      <a:lumOff val="40000"/>
                    </a:schemeClr>
                  </a:solidFill>
                </a:ln>
                <a:solidFill>
                  <a:srgbClr val="FFFF00"/>
                </a:solidFill>
              </a:rPr>
              <a:t>Summary</a:t>
            </a:r>
            <a:endParaRPr lang="ko-KR" altLang="en-US" b="0" dirty="0">
              <a:ln>
                <a:solidFill>
                  <a:schemeClr val="accent1">
                    <a:lumMod val="60000"/>
                    <a:lumOff val="40000"/>
                  </a:schemeClr>
                </a:solidFill>
              </a:ln>
              <a:solidFill>
                <a:srgbClr val="FFFF00"/>
              </a:solidFill>
            </a:endParaRPr>
          </a:p>
        </p:txBody>
      </p:sp>
      <p:sp>
        <p:nvSpPr>
          <p:cNvPr id="3" name="내용 개체 틀 2"/>
          <p:cNvSpPr>
            <a:spLocks noGrp="1"/>
          </p:cNvSpPr>
          <p:nvPr>
            <p:ph idx="4294967295"/>
          </p:nvPr>
        </p:nvSpPr>
        <p:spPr>
          <a:xfrm>
            <a:off x="251520" y="1340768"/>
            <a:ext cx="8748464" cy="5040560"/>
          </a:xfrm>
        </p:spPr>
        <p:txBody>
          <a:bodyPr lIns="91440" tIns="45720" rIns="91440" bIns="45720">
            <a:normAutofit/>
          </a:bodyPr>
          <a:lstStyle/>
          <a:p>
            <a:pPr>
              <a:lnSpc>
                <a:spcPct val="90000"/>
              </a:lnSpc>
            </a:pPr>
            <a:r>
              <a:rPr lang="en-US" altLang="ko-KR" sz="2800" smtClean="0">
                <a:ea typeface="굴림" charset="-127"/>
              </a:rPr>
              <a:t>In </a:t>
            </a:r>
            <a:r>
              <a:rPr lang="en-US" altLang="ko-KR" sz="2800">
                <a:ea typeface="굴림" charset="-127"/>
              </a:rPr>
              <a:t>rheumatic </a:t>
            </a:r>
            <a:r>
              <a:rPr lang="en-US" altLang="ko-KR" sz="2800" smtClean="0">
                <a:ea typeface="굴림" charset="-127"/>
              </a:rPr>
              <a:t>ds, </a:t>
            </a:r>
            <a:r>
              <a:rPr lang="en-US" altLang="ko-KR" sz="2800">
                <a:ea typeface="굴림" charset="-127"/>
              </a:rPr>
              <a:t>the </a:t>
            </a:r>
            <a:r>
              <a:rPr lang="en-US" altLang="ko-KR" sz="2800" smtClean="0">
                <a:ea typeface="굴림" charset="-127"/>
              </a:rPr>
              <a:t>reoperation risk may be higher </a:t>
            </a:r>
            <a:r>
              <a:rPr lang="en-US" altLang="ko-KR" sz="2800">
                <a:ea typeface="굴림" charset="-127"/>
              </a:rPr>
              <a:t>than in </a:t>
            </a:r>
            <a:r>
              <a:rPr lang="en-US" altLang="ko-KR" sz="2800" smtClean="0">
                <a:ea typeface="굴림" charset="-127"/>
              </a:rPr>
              <a:t>degenerative, however, repair is technically feasible.</a:t>
            </a:r>
            <a:endParaRPr lang="en-US" altLang="ko-KR" sz="2800">
              <a:ea typeface="굴림" charset="-127"/>
            </a:endParaRPr>
          </a:p>
          <a:p>
            <a:pPr>
              <a:lnSpc>
                <a:spcPct val="90000"/>
              </a:lnSpc>
            </a:pPr>
            <a:endParaRPr lang="en-US" altLang="ko-KR" sz="2800">
              <a:ea typeface="굴림" charset="-127"/>
            </a:endParaRPr>
          </a:p>
          <a:p>
            <a:pPr>
              <a:lnSpc>
                <a:spcPct val="90000"/>
              </a:lnSpc>
            </a:pPr>
            <a:r>
              <a:rPr lang="en-US" altLang="ko-KR" sz="2800" smtClean="0">
                <a:ea typeface="굴림" charset="-127"/>
              </a:rPr>
              <a:t>Chordae preserving valve replacement is acceptable treatment considering co-morbidities.</a:t>
            </a:r>
          </a:p>
          <a:p>
            <a:pPr>
              <a:lnSpc>
                <a:spcPct val="90000"/>
              </a:lnSpc>
            </a:pPr>
            <a:endParaRPr lang="en-US" altLang="ko-KR" sz="2800" smtClean="0">
              <a:ea typeface="굴림" charset="-127"/>
            </a:endParaRPr>
          </a:p>
          <a:p>
            <a:pPr>
              <a:lnSpc>
                <a:spcPct val="90000"/>
              </a:lnSpc>
            </a:pPr>
            <a:r>
              <a:rPr lang="en-US" altLang="ko-KR" sz="2800" smtClean="0">
                <a:ea typeface="굴림" charset="-127"/>
              </a:rPr>
              <a:t>Prosthetic valve replacement with chordae sparing or artificial chordae could be considered.</a:t>
            </a:r>
            <a:endParaRPr lang="en-US" altLang="ko-KR" sz="2800">
              <a:ea typeface="굴림" charset="-127"/>
            </a:endParaRPr>
          </a:p>
        </p:txBody>
      </p:sp>
    </p:spTree>
  </p:cSld>
  <p:clrMapOvr>
    <a:masterClrMapping/>
  </p:clrMapOvr>
  <p:transition/>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7"/>
</p:tagLst>
</file>

<file path=ppt/tags/tag10.xml><?xml version="1.0" encoding="utf-8"?>
<p:tagLst xmlns:a="http://schemas.openxmlformats.org/drawingml/2006/main" xmlns:r="http://schemas.openxmlformats.org/officeDocument/2006/relationships" xmlns:p="http://schemas.openxmlformats.org/presentationml/2006/main">
  <p:tag name="TIMING" val="|0|3|1.4|0.9|1|6.4"/>
</p:tagLst>
</file>

<file path=ppt/tags/tag11.xml><?xml version="1.0" encoding="utf-8"?>
<p:tagLst xmlns:a="http://schemas.openxmlformats.org/drawingml/2006/main" xmlns:r="http://schemas.openxmlformats.org/officeDocument/2006/relationships" xmlns:p="http://schemas.openxmlformats.org/presentationml/2006/main">
  <p:tag name="TIMING" val="|3.4|0.8|0.8"/>
</p:tagLst>
</file>

<file path=ppt/tags/tag12.xml><?xml version="1.0" encoding="utf-8"?>
<p:tagLst xmlns:a="http://schemas.openxmlformats.org/drawingml/2006/main" xmlns:r="http://schemas.openxmlformats.org/officeDocument/2006/relationships" xmlns:p="http://schemas.openxmlformats.org/presentationml/2006/main">
  <p:tag name="TIMING" val="|10.6"/>
</p:tagLst>
</file>

<file path=ppt/tags/tag13.xml><?xml version="1.0" encoding="utf-8"?>
<p:tagLst xmlns:a="http://schemas.openxmlformats.org/drawingml/2006/main" xmlns:r="http://schemas.openxmlformats.org/officeDocument/2006/relationships" xmlns:p="http://schemas.openxmlformats.org/presentationml/2006/main">
  <p:tag name="TIMING" val="|0.4|0.5|0|0.4"/>
</p:tagLst>
</file>

<file path=ppt/tags/tag14.xml><?xml version="1.0" encoding="utf-8"?>
<p:tagLst xmlns:a="http://schemas.openxmlformats.org/drawingml/2006/main" xmlns:r="http://schemas.openxmlformats.org/officeDocument/2006/relationships" xmlns:p="http://schemas.openxmlformats.org/presentationml/2006/main">
  <p:tag name="TIMING" val="|3|1.9"/>
</p:tagLst>
</file>

<file path=ppt/tags/tag2.xml><?xml version="1.0" encoding="utf-8"?>
<p:tagLst xmlns:a="http://schemas.openxmlformats.org/drawingml/2006/main" xmlns:r="http://schemas.openxmlformats.org/officeDocument/2006/relationships" xmlns:p="http://schemas.openxmlformats.org/presentationml/2006/main">
  <p:tag name="TIMING" val="|22.9"/>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Untitled-23.jpg"/>
</p:tagLst>
</file>

<file path=ppt/tags/tag4.xml><?xml version="1.0" encoding="utf-8"?>
<p:tagLst xmlns:a="http://schemas.openxmlformats.org/drawingml/2006/main" xmlns:r="http://schemas.openxmlformats.org/officeDocument/2006/relationships" xmlns:p="http://schemas.openxmlformats.org/presentationml/2006/main">
  <p:tag name="TIMING" val="|12.4|0.8|3.3"/>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cOS 3\Untitled-35.jpg"/>
</p:tagLst>
</file>

<file path=ppt/tags/tag6.xml><?xml version="1.0" encoding="utf-8"?>
<p:tagLst xmlns:a="http://schemas.openxmlformats.org/drawingml/2006/main" xmlns:r="http://schemas.openxmlformats.org/officeDocument/2006/relationships" xmlns:p="http://schemas.openxmlformats.org/presentationml/2006/main">
  <p:tag name="TIMING" val="|1.4|15.3|1.2|23|0.8|1"/>
</p:tagLst>
</file>

<file path=ppt/tags/tag7.xml><?xml version="1.0" encoding="utf-8"?>
<p:tagLst xmlns:a="http://schemas.openxmlformats.org/drawingml/2006/main" xmlns:r="http://schemas.openxmlformats.org/officeDocument/2006/relationships" xmlns:p="http://schemas.openxmlformats.org/presentationml/2006/main">
  <p:tag name="TIMING" val="|46.2|0.9"/>
</p:tagLst>
</file>

<file path=ppt/tags/tag8.xml><?xml version="1.0" encoding="utf-8"?>
<p:tagLst xmlns:a="http://schemas.openxmlformats.org/drawingml/2006/main" xmlns:r="http://schemas.openxmlformats.org/officeDocument/2006/relationships" xmlns:p="http://schemas.openxmlformats.org/presentationml/2006/main">
  <p:tag name="TIMING" val="|22.8|-22"/>
</p:tagLst>
</file>

<file path=ppt/tags/tag9.xml><?xml version="1.0" encoding="utf-8"?>
<p:tagLst xmlns:a="http://schemas.openxmlformats.org/drawingml/2006/main" xmlns:r="http://schemas.openxmlformats.org/officeDocument/2006/relationships" xmlns:p="http://schemas.openxmlformats.org/presentationml/2006/main">
  <p:tag name="TIMING" val="|3.2|1|0.9|0.8|20.2"/>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wilight">
  <a:themeElements>
    <a:clrScheme name="Twilight">
      <a:dk1>
        <a:sysClr val="windowText" lastClr="000000"/>
      </a:dk1>
      <a:lt1>
        <a:sysClr val="window" lastClr="FFFFFF"/>
      </a:lt1>
      <a:dk2>
        <a:srgbClr val="461455"/>
      </a:dk2>
      <a:lt2>
        <a:srgbClr val="FFFFD2"/>
      </a:lt2>
      <a:accent1>
        <a:srgbClr val="B94B2D"/>
      </a:accent1>
      <a:accent2>
        <a:srgbClr val="B95F91"/>
      </a:accent2>
      <a:accent3>
        <a:srgbClr val="C8AF3C"/>
      </a:accent3>
      <a:accent4>
        <a:srgbClr val="78AA64"/>
      </a:accent4>
      <a:accent5>
        <a:srgbClr val="8264AA"/>
      </a:accent5>
      <a:accent6>
        <a:srgbClr val="D29B46"/>
      </a:accent6>
      <a:hlink>
        <a:srgbClr val="0000FF"/>
      </a:hlink>
      <a:folHlink>
        <a:srgbClr val="800080"/>
      </a:folHlink>
    </a:clrScheme>
    <a:fontScheme name="Twilight">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orbel"/>
        <a:ea typeface=""/>
        <a:cs typeface=""/>
        <a:font script="Jpan" typeface="HGｺﾞｼｯｸM"/>
        <a:font script="Hang" typeface="맑은 고딕"/>
        <a:font script="Hans" typeface="宋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Twilight">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0" t="100000" r="5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0" t="100000" r="50000" b="10000"/>
          </a:path>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75000"/>
                <a:satMod val="105000"/>
              </a:schemeClr>
              <a:schemeClr val="phClr">
                <a:tint val="90000"/>
                <a:satMod val="200000"/>
              </a:schemeClr>
            </a:duotone>
          </a:blip>
          <a:tile tx="0" ty="0" sx="120000" sy="120000" flip="none" algn="tl"/>
        </a:blipFill>
      </a:bgFillStyleLst>
    </a:fmtScheme>
  </a:themeElements>
  <a:objectDefaults/>
  <a:extraClrScheme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맑은 고딕"/>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맑은 고딕"/>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TC010219415[[fn=황혼 테마]]</Template>
  <TotalTime>6141</TotalTime>
  <Words>4041</Words>
  <Application>Microsoft Office PowerPoint</Application>
  <PresentationFormat>화면 슬라이드 쇼(4:3)</PresentationFormat>
  <Paragraphs>676</Paragraphs>
  <Slides>91</Slides>
  <Notes>60</Notes>
  <HiddenSlides>0</HiddenSlides>
  <MMClips>1</MMClips>
  <ScaleCrop>false</ScaleCrop>
  <HeadingPairs>
    <vt:vector size="4" baseType="variant">
      <vt:variant>
        <vt:lpstr>테마</vt:lpstr>
      </vt:variant>
      <vt:variant>
        <vt:i4>1</vt:i4>
      </vt:variant>
      <vt:variant>
        <vt:lpstr>슬라이드 제목</vt:lpstr>
      </vt:variant>
      <vt:variant>
        <vt:i4>91</vt:i4>
      </vt:variant>
    </vt:vector>
  </HeadingPairs>
  <TitlesOfParts>
    <vt:vector size="92" baseType="lpstr">
      <vt:lpstr>Twilight</vt:lpstr>
      <vt:lpstr>Mitral  Valve:  When and How to repair and replace?</vt:lpstr>
      <vt:lpstr>Contents</vt:lpstr>
      <vt:lpstr>Mitral Valve Anatomy related to Repair Concept</vt:lpstr>
      <vt:lpstr>슬라이드 4</vt:lpstr>
      <vt:lpstr>슬라이드 5</vt:lpstr>
      <vt:lpstr>슬라이드 6</vt:lpstr>
      <vt:lpstr>The Valve Reconstruction Paradox</vt:lpstr>
      <vt:lpstr>Preliminary Conditions for Valve Repair</vt:lpstr>
      <vt:lpstr>슬라이드 9</vt:lpstr>
      <vt:lpstr>1983-Reconstructive Valve Surgery Three Fundamental Principles</vt:lpstr>
      <vt:lpstr>Reconstructive Valve Surgery Results</vt:lpstr>
      <vt:lpstr>Valve Reconstruction Made Simple</vt:lpstr>
      <vt:lpstr>Etiology of MR</vt:lpstr>
      <vt:lpstr>슬라이드 14</vt:lpstr>
      <vt:lpstr>Natural Course of MR</vt:lpstr>
      <vt:lpstr>Benefits of MV repair over MVR</vt:lpstr>
      <vt:lpstr>Excellent Contribution</vt:lpstr>
      <vt:lpstr>For Adequate Repair…</vt:lpstr>
      <vt:lpstr>Carpentier’s Classification(by Echo – Functional Classification)</vt:lpstr>
      <vt:lpstr>Use  of  TEE </vt:lpstr>
      <vt:lpstr>MV Repair and Use of Intraoperative TEE</vt:lpstr>
      <vt:lpstr>슬라이드 22</vt:lpstr>
      <vt:lpstr>Prolapse or Billowing?</vt:lpstr>
      <vt:lpstr>Valve Reconstruction Made Simple</vt:lpstr>
      <vt:lpstr>슬라이드 25</vt:lpstr>
      <vt:lpstr>2. Identify the lesions Intraoperative valve analysis: Lesions</vt:lpstr>
      <vt:lpstr>Mitral Ring Annuloplasty</vt:lpstr>
      <vt:lpstr>Annulus</vt:lpstr>
      <vt:lpstr>Fibrous Trigone</vt:lpstr>
      <vt:lpstr>Ring Sizing Easily and Rationally</vt:lpstr>
      <vt:lpstr>Where is trigone?</vt:lpstr>
      <vt:lpstr>슬라이드 32</vt:lpstr>
      <vt:lpstr>슬라이드 33</vt:lpstr>
      <vt:lpstr>Rings for MR : Etiology-specific</vt:lpstr>
      <vt:lpstr>슬라이드 35</vt:lpstr>
      <vt:lpstr>슬라이드 36</vt:lpstr>
      <vt:lpstr>Ring for Ischemic MR</vt:lpstr>
      <vt:lpstr>슬라이드 38</vt:lpstr>
      <vt:lpstr>슬라이드 39</vt:lpstr>
      <vt:lpstr>슬라이드 40</vt:lpstr>
      <vt:lpstr>Paramount Importance</vt:lpstr>
      <vt:lpstr>슬라이드 42</vt:lpstr>
      <vt:lpstr>Annuloplasty Sutures</vt:lpstr>
      <vt:lpstr>슬라이드 44</vt:lpstr>
      <vt:lpstr>슬라이드 45</vt:lpstr>
      <vt:lpstr>슬라이드 46</vt:lpstr>
      <vt:lpstr>Techniques of MV Repair</vt:lpstr>
      <vt:lpstr>For Posterior MV Prolapse…</vt:lpstr>
      <vt:lpstr>Sliding Annuloplasty Avoiding SAM</vt:lpstr>
      <vt:lpstr>SAM(Systolic Ant Motion)</vt:lpstr>
      <vt:lpstr>How to reduce SAM?? </vt:lpstr>
      <vt:lpstr>Case : F/75, Chronic MR(P2 prolapse)</vt:lpstr>
      <vt:lpstr>슬라이드 53</vt:lpstr>
      <vt:lpstr>“American” Correction</vt:lpstr>
      <vt:lpstr>For Ant MV Prolapse</vt:lpstr>
      <vt:lpstr>Technical Shift of AMVL Repair</vt:lpstr>
      <vt:lpstr>슬라이드 57</vt:lpstr>
      <vt:lpstr>Durability of MV repair  for Degenerative disease</vt:lpstr>
      <vt:lpstr>Outcomes of AMVL Repair </vt:lpstr>
      <vt:lpstr>Commissural Prolapse </vt:lpstr>
      <vt:lpstr>슬라이드 61</vt:lpstr>
      <vt:lpstr>Case : M/47, Research Dr, recent DOE</vt:lpstr>
      <vt:lpstr>슬라이드 63</vt:lpstr>
      <vt:lpstr>Armamentarium for MV Repair</vt:lpstr>
      <vt:lpstr>M/58, Acute MR(AC, A1, A2 chordae rupture) CHF, Pulmonary Edema</vt:lpstr>
      <vt:lpstr>Op finding</vt:lpstr>
      <vt:lpstr>Postop. study</vt:lpstr>
      <vt:lpstr>Durability of MV repair</vt:lpstr>
      <vt:lpstr>Increased Risk of Reoperation</vt:lpstr>
      <vt:lpstr>How to Repair MV  in Rheumatic MR?</vt:lpstr>
      <vt:lpstr>Repair in Rheumatic MR</vt:lpstr>
      <vt:lpstr>슬라이드 72</vt:lpstr>
      <vt:lpstr>슬라이드 73</vt:lpstr>
      <vt:lpstr>MV Repair for Rheumatic MR</vt:lpstr>
      <vt:lpstr>MV Repair for Rheumatic MR</vt:lpstr>
      <vt:lpstr>Whether to Repair or Replace</vt:lpstr>
      <vt:lpstr>Role of Valve Replacement in MR</vt:lpstr>
      <vt:lpstr>슬라이드 78</vt:lpstr>
      <vt:lpstr>Left Ventricular Rupture</vt:lpstr>
      <vt:lpstr>슬라이드 80</vt:lpstr>
      <vt:lpstr>Common Situation of MV Replacement: Mitral Stenosis</vt:lpstr>
      <vt:lpstr>슬라이드 82</vt:lpstr>
      <vt:lpstr>슬라이드 83</vt:lpstr>
      <vt:lpstr>    </vt:lpstr>
      <vt:lpstr>Possible Events after MV Replacement</vt:lpstr>
      <vt:lpstr>슬라이드 86</vt:lpstr>
      <vt:lpstr>Prosthetic Valve Failure</vt:lpstr>
      <vt:lpstr>Prosthetic Valve  1990’s –present</vt:lpstr>
      <vt:lpstr>Prosthetic Valve  1990’s –present</vt:lpstr>
      <vt:lpstr>Summary</vt:lpstr>
      <vt:lpstr>Summary</vt:lpstr>
    </vt:vector>
  </TitlesOfParts>
  <Company>Seoul National University Hospital</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프레젠테이션</dc:title>
  <dc:subject>Mitral valve repair - How to repair and What is reparable?</dc:subject>
  <dc:creator>Hyoung Woo Chang, MD;Kyung-Hwan Kim, MD, PhD</dc:creator>
  <dc:description>For presentation in APCDE 2011</dc:description>
  <cp:lastModifiedBy>bkkim</cp:lastModifiedBy>
  <cp:revision>275</cp:revision>
  <dcterms:created xsi:type="dcterms:W3CDTF">2011-03-28T11:22:32Z</dcterms:created>
  <dcterms:modified xsi:type="dcterms:W3CDTF">2012-09-14T08:11:20Z</dcterms:modified>
</cp:coreProperties>
</file>