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89" r:id="rId3"/>
    <p:sldId id="299" r:id="rId4"/>
    <p:sldId id="300" r:id="rId5"/>
    <p:sldId id="301" r:id="rId6"/>
    <p:sldId id="305" r:id="rId7"/>
    <p:sldId id="306" r:id="rId8"/>
    <p:sldId id="419" r:id="rId9"/>
    <p:sldId id="307" r:id="rId10"/>
    <p:sldId id="310" r:id="rId11"/>
    <p:sldId id="311" r:id="rId12"/>
    <p:sldId id="312" r:id="rId13"/>
    <p:sldId id="313" r:id="rId14"/>
    <p:sldId id="314" r:id="rId15"/>
    <p:sldId id="320" r:id="rId16"/>
    <p:sldId id="316" r:id="rId17"/>
    <p:sldId id="317" r:id="rId18"/>
    <p:sldId id="318" r:id="rId19"/>
    <p:sldId id="344" r:id="rId20"/>
    <p:sldId id="347" r:id="rId21"/>
    <p:sldId id="346" r:id="rId22"/>
    <p:sldId id="362" r:id="rId23"/>
    <p:sldId id="348" r:id="rId24"/>
    <p:sldId id="363" r:id="rId25"/>
    <p:sldId id="319" r:id="rId26"/>
    <p:sldId id="321" r:id="rId27"/>
    <p:sldId id="421" r:id="rId28"/>
    <p:sldId id="378" r:id="rId29"/>
    <p:sldId id="420" r:id="rId30"/>
    <p:sldId id="422" r:id="rId31"/>
    <p:sldId id="423" r:id="rId32"/>
    <p:sldId id="424" r:id="rId33"/>
    <p:sldId id="425" r:id="rId34"/>
    <p:sldId id="426" r:id="rId35"/>
    <p:sldId id="427" r:id="rId36"/>
    <p:sldId id="403" r:id="rId37"/>
    <p:sldId id="428" r:id="rId38"/>
    <p:sldId id="429" r:id="rId39"/>
    <p:sldId id="430" r:id="rId40"/>
    <p:sldId id="431" r:id="rId41"/>
    <p:sldId id="432" r:id="rId42"/>
    <p:sldId id="433" r:id="rId43"/>
    <p:sldId id="434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EF76D-919F-431A-8779-648FE434BEF1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4E1-764B-4C17-8711-8B67272014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363E177-4533-4575-A76A-2EEC93D298DF}" type="slidenum">
              <a:rPr lang="en-US" altLang="ko-KR">
                <a:latin typeface="바탕" pitchFamily="18" charset="-127"/>
                <a:ea typeface="바탕" pitchFamily="18" charset="-127"/>
              </a:rPr>
              <a:pPr>
                <a:buFont typeface="Times New Roman" pitchFamily="18" charset="0"/>
                <a:buNone/>
              </a:pPr>
              <a:t>2</a:t>
            </a:fld>
            <a:endParaRPr lang="en-US" altLang="ko-KR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ko-KR" altLang="ko-K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0D884-808D-453A-AF44-A9F040FAA657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6B37A-D1B6-440A-BCB2-2C5992051978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31FCC-CCC2-4130-859C-3AFE014D24A1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1513, Leonardo </a:t>
            </a:r>
            <a:r>
              <a:rPr lang="en-US" altLang="ko-KR" dirty="0" err="1"/>
              <a:t>da</a:t>
            </a:r>
            <a:r>
              <a:rPr lang="en-US" altLang="ko-KR" dirty="0"/>
              <a:t> Vinci : Vortex theory</a:t>
            </a:r>
          </a:p>
          <a:p>
            <a:r>
              <a:rPr lang="en-US" altLang="ko-KR" dirty="0"/>
              <a:t>1969, </a:t>
            </a:r>
            <a:r>
              <a:rPr lang="en-US" altLang="ko-KR" dirty="0" err="1"/>
              <a:t>Bellhouse</a:t>
            </a:r>
            <a:r>
              <a:rPr lang="en-US" altLang="ko-KR" dirty="0"/>
              <a:t> : Sinus ridge effect</a:t>
            </a:r>
          </a:p>
          <a:p>
            <a:r>
              <a:rPr lang="en-US" altLang="ko-KR" dirty="0"/>
              <a:t>1986, Thubrikar : Sinus effect of stress sharing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D0840-FD2B-434F-A6B5-0722784D05BC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73AF8F-57EB-4587-B4BA-E13720CEE676}" type="slidenum">
              <a:rPr lang="en-US" altLang="ko-KR">
                <a:latin typeface="바탕" pitchFamily="18" charset="-127"/>
                <a:ea typeface="바탕" pitchFamily="18" charset="-127"/>
              </a:rPr>
              <a:pPr>
                <a:buFont typeface="Times New Roman" pitchFamily="18" charset="0"/>
                <a:buNone/>
              </a:pPr>
              <a:t>36</a:t>
            </a:fld>
            <a:endParaRPr lang="en-US" altLang="ko-KR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ko-KR" altLang="ko-K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5715016"/>
            <a:ext cx="9144000" cy="1148150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5643578"/>
            <a:ext cx="9144000" cy="1214422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988579-C896-47CE-B666-E65BF4935092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03F2362-8DE4-4896-94FB-F89B3B0B9D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Ung Jin, MD, PhD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Department of Thoracic and Cardiovascular Surgery</a:t>
            </a:r>
          </a:p>
          <a:p>
            <a:r>
              <a:rPr lang="en-US" altLang="ko-KR" sz="2400" dirty="0" smtClean="0"/>
              <a:t>Ulsan Hospital</a:t>
            </a:r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Aortic Valve Surgery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7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8153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ko-KR" sz="2400" dirty="0"/>
              <a:t>Outward displacement of </a:t>
            </a:r>
            <a:r>
              <a:rPr lang="en-US" altLang="ko-KR" sz="2400" dirty="0" err="1"/>
              <a:t>commissures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000" dirty="0"/>
              <a:t>During systole : by pressure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/>
              <a:t>Tightening of leaflet : Less wrinkling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Triangular shape </a:t>
            </a:r>
            <a:r>
              <a:rPr lang="en-US" altLang="ko-KR" sz="2000" dirty="0">
                <a:sym typeface="Wingdings" pitchFamily="2" charset="2"/>
              </a:rPr>
              <a:t>of aortic opening</a:t>
            </a:r>
            <a:r>
              <a:rPr lang="en-US" altLang="ko-KR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/>
              <a:t>Linear flexion of leaflets 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>
                <a:sym typeface="Wingdings" pitchFamily="2" charset="2"/>
              </a:rPr>
              <a:t>Less stress than circular flexion (in </a:t>
            </a:r>
            <a:r>
              <a:rPr lang="en-US" altLang="ko-KR" sz="2000" dirty="0" err="1">
                <a:sym typeface="Wingdings" pitchFamily="2" charset="2"/>
              </a:rPr>
              <a:t>stented</a:t>
            </a:r>
            <a:r>
              <a:rPr lang="en-US" altLang="ko-KR" sz="2000" dirty="0">
                <a:sym typeface="Wingdings" pitchFamily="2" charset="2"/>
              </a:rPr>
              <a:t> tissue valve)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>
                <a:sym typeface="Wingdings" pitchFamily="2" charset="2"/>
              </a:rPr>
              <a:t>Ready to easier closure d/t effective Eddy’s flow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Late systole : lessening of outward pulling </a:t>
            </a:r>
            <a:r>
              <a:rPr lang="en-US" altLang="ko-KR" sz="2000" dirty="0">
                <a:sym typeface="Wingdings" pitchFamily="2" charset="2"/>
              </a:rPr>
              <a:t>(with Eddy’ </a:t>
            </a:r>
            <a:r>
              <a:rPr lang="en-US" altLang="ko-KR" sz="2000" dirty="0" err="1">
                <a:sym typeface="Wingdings" pitchFamily="2" charset="2"/>
              </a:rPr>
              <a:t>flow,SCD</a:t>
            </a:r>
            <a:r>
              <a:rPr lang="en-US" altLang="ko-KR" sz="2000" dirty="0">
                <a:sym typeface="Wingdings" pitchFamily="2" charset="2"/>
              </a:rPr>
              <a:t>) (?)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>
                <a:solidFill>
                  <a:srgbClr val="FFCC00"/>
                </a:solidFill>
              </a:rPr>
              <a:t>Initiation of closure</a:t>
            </a:r>
            <a:r>
              <a:rPr lang="en-US" altLang="ko-KR" sz="2000" dirty="0"/>
              <a:t> </a:t>
            </a:r>
            <a:r>
              <a:rPr lang="en-US" altLang="ko-KR" sz="2000" dirty="0">
                <a:sym typeface="Wingdings" pitchFamily="2" charset="2"/>
              </a:rPr>
              <a:t>less </a:t>
            </a:r>
            <a:r>
              <a:rPr lang="en-US" altLang="ko-KR" sz="2000" dirty="0" err="1">
                <a:sym typeface="Wingdings" pitchFamily="2" charset="2"/>
              </a:rPr>
              <a:t>regurgitant</a:t>
            </a:r>
            <a:r>
              <a:rPr lang="en-US" altLang="ko-KR" sz="2000" dirty="0">
                <a:sym typeface="Wingdings" pitchFamily="2" charset="2"/>
              </a:rPr>
              <a:t> flow</a:t>
            </a:r>
          </a:p>
          <a:p>
            <a:pPr>
              <a:lnSpc>
                <a:spcPct val="90000"/>
              </a:lnSpc>
            </a:pPr>
            <a:r>
              <a:rPr lang="en-US" altLang="ko-KR" sz="2400" dirty="0"/>
              <a:t>Inward displacement of </a:t>
            </a:r>
            <a:r>
              <a:rPr lang="en-US" altLang="ko-KR" sz="2400" dirty="0" err="1"/>
              <a:t>commissures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000" dirty="0"/>
              <a:t>During diastole : transferred from backward pressure on leaflets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/>
              <a:t>Late diastole : loss of pressure difference across the leaflet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ko-KR" sz="2000" dirty="0"/>
              <a:t>    </a:t>
            </a:r>
            <a:r>
              <a:rPr lang="en-US" altLang="ko-KR" sz="2000" dirty="0">
                <a:sym typeface="Wingdings" pitchFamily="2" charset="2"/>
              </a:rPr>
              <a:t> lessening of inward pulling : </a:t>
            </a:r>
            <a:r>
              <a:rPr lang="en-US" altLang="ko-KR" sz="2000" dirty="0">
                <a:solidFill>
                  <a:srgbClr val="FFCC00"/>
                </a:solidFill>
                <a:sym typeface="Wingdings" pitchFamily="2" charset="2"/>
              </a:rPr>
              <a:t>pre-opening before forward flow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ko-KR" sz="2000" dirty="0"/>
          </a:p>
          <a:p>
            <a:pPr lvl="2">
              <a:lnSpc>
                <a:spcPct val="90000"/>
              </a:lnSpc>
            </a:pPr>
            <a:endParaRPr lang="en-US" altLang="ko-KR" sz="2000" dirty="0"/>
          </a:p>
        </p:txBody>
      </p: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Movements of Commissures</a:t>
            </a:r>
            <a:br>
              <a:rPr lang="en-US" altLang="ko-KR"/>
            </a:br>
            <a:r>
              <a:rPr lang="en-US" altLang="ko-KR" sz="2400"/>
              <a:t>(Pull and Release Mechanism)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Dynamic Analysis of AV</a:t>
            </a:r>
            <a:br>
              <a:rPr lang="en-US" altLang="ko-KR"/>
            </a:br>
            <a:r>
              <a:rPr lang="en-US" altLang="ko-KR" sz="2800"/>
              <a:t>(Gnyaneshwar, 2002, India)</a:t>
            </a:r>
          </a:p>
        </p:txBody>
      </p:sp>
      <p:pic>
        <p:nvPicPr>
          <p:cNvPr id="243716" name="Picture 1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29000"/>
            <a:ext cx="362902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18" name="Text Box 1030"/>
          <p:cNvSpPr txBox="1">
            <a:spLocks noChangeArrowheads="1"/>
          </p:cNvSpPr>
          <p:nvPr/>
        </p:nvSpPr>
        <p:spPr bwMode="auto">
          <a:xfrm>
            <a:off x="4114800" y="2667000"/>
            <a:ext cx="3348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/>
              <a:t>Node A : </a:t>
            </a:r>
            <a:r>
              <a:rPr lang="en-US" altLang="ko-KR" dirty="0" err="1"/>
              <a:t>Arantius</a:t>
            </a:r>
            <a:r>
              <a:rPr lang="en-US" altLang="ko-KR" dirty="0"/>
              <a:t> nodule</a:t>
            </a:r>
          </a:p>
          <a:p>
            <a:r>
              <a:rPr lang="en-US" altLang="ko-KR" dirty="0"/>
              <a:t>Node B : </a:t>
            </a:r>
            <a:r>
              <a:rPr lang="en-US" altLang="ko-KR" dirty="0" err="1"/>
              <a:t>commissure</a:t>
            </a:r>
            <a:r>
              <a:rPr lang="en-US" altLang="ko-KR" dirty="0"/>
              <a:t> end</a:t>
            </a:r>
          </a:p>
        </p:txBody>
      </p:sp>
      <p:sp>
        <p:nvSpPr>
          <p:cNvPr id="243721" name="Text Box 1033"/>
          <p:cNvSpPr txBox="1">
            <a:spLocks noChangeArrowheads="1"/>
          </p:cNvSpPr>
          <p:nvPr/>
        </p:nvSpPr>
        <p:spPr bwMode="auto">
          <a:xfrm>
            <a:off x="2428860" y="1643050"/>
            <a:ext cx="6167842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Preopenning of AV before forward flow</a:t>
            </a:r>
          </a:p>
        </p:txBody>
      </p:sp>
      <p:pic>
        <p:nvPicPr>
          <p:cNvPr id="243722" name="Picture 10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524000"/>
            <a:ext cx="1381125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43724" name="AutoShape 1036"/>
          <p:cNvSpPr>
            <a:spLocks noChangeArrowheads="1"/>
          </p:cNvSpPr>
          <p:nvPr/>
        </p:nvSpPr>
        <p:spPr bwMode="auto">
          <a:xfrm rot="-946846">
            <a:off x="1905000" y="27432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3725" name="Oval 1037"/>
          <p:cNvSpPr>
            <a:spLocks noChangeArrowheads="1"/>
          </p:cNvSpPr>
          <p:nvPr/>
        </p:nvSpPr>
        <p:spPr bwMode="auto">
          <a:xfrm>
            <a:off x="1905000" y="3352800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2268538" y="4114800"/>
            <a:ext cx="6073775" cy="1477963"/>
            <a:chOff x="1429" y="2592"/>
            <a:chExt cx="3826" cy="931"/>
          </a:xfrm>
        </p:grpSpPr>
        <p:sp>
          <p:nvSpPr>
            <p:cNvPr id="243720" name="Text Box 1032"/>
            <p:cNvSpPr txBox="1">
              <a:spLocks noChangeArrowheads="1"/>
            </p:cNvSpPr>
            <p:nvPr/>
          </p:nvSpPr>
          <p:spPr bwMode="auto">
            <a:xfrm>
              <a:off x="2496" y="2592"/>
              <a:ext cx="2759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rgbClr val="FFCC00"/>
                  </a:solidFill>
                </a:rPr>
                <a:t>4 : </a:t>
              </a:r>
              <a:r>
                <a:rPr lang="en-US" altLang="ko-KR" dirty="0" err="1">
                  <a:solidFill>
                    <a:srgbClr val="FFCC00"/>
                  </a:solidFill>
                </a:rPr>
                <a:t>preopen</a:t>
              </a:r>
              <a:r>
                <a:rPr lang="en-US" altLang="ko-KR" dirty="0">
                  <a:solidFill>
                    <a:srgbClr val="FFCC00"/>
                  </a:solidFill>
                </a:rPr>
                <a:t> dilation of </a:t>
              </a:r>
              <a:r>
                <a:rPr lang="en-US" altLang="ko-KR" dirty="0" err="1">
                  <a:solidFill>
                    <a:srgbClr val="FFCC00"/>
                  </a:solidFill>
                </a:rPr>
                <a:t>commissures</a:t>
              </a:r>
              <a:endParaRPr lang="en-US" altLang="ko-KR" dirty="0">
                <a:solidFill>
                  <a:srgbClr val="FFCC00"/>
                </a:solidFill>
              </a:endParaRPr>
            </a:p>
            <a:p>
              <a:r>
                <a:rPr lang="en-US" altLang="ko-KR" dirty="0"/>
                <a:t>1 : </a:t>
              </a:r>
              <a:r>
                <a:rPr lang="en-US" altLang="ko-KR" dirty="0" err="1"/>
                <a:t>presystolic</a:t>
              </a:r>
              <a:r>
                <a:rPr lang="en-US" altLang="ko-KR" dirty="0"/>
                <a:t> valve opening</a:t>
              </a:r>
            </a:p>
            <a:p>
              <a:r>
                <a:rPr lang="en-US" altLang="ko-KR" dirty="0"/>
                <a:t>     </a:t>
              </a:r>
              <a:r>
                <a:rPr lang="en-US" altLang="ko-KR" sz="1800" dirty="0"/>
                <a:t>about 20 % of leaflet opening </a:t>
              </a:r>
              <a:endParaRPr lang="en-US" altLang="ko-KR" sz="1800" dirty="0" smtClean="0"/>
            </a:p>
            <a:p>
              <a:r>
                <a:rPr lang="en-US" altLang="ko-KR" dirty="0" smtClean="0"/>
                <a:t>     </a:t>
              </a:r>
              <a:r>
                <a:rPr lang="en-US" altLang="ko-KR" sz="1800" dirty="0" smtClean="0"/>
                <a:t>(</a:t>
              </a:r>
              <a:r>
                <a:rPr lang="en-US" altLang="ko-KR" sz="1800" dirty="0"/>
                <a:t>3mm/16mm)</a:t>
              </a:r>
            </a:p>
            <a:p>
              <a:endParaRPr lang="en-US" altLang="ko-KR" sz="1800" dirty="0"/>
            </a:p>
          </p:txBody>
        </p:sp>
        <p:sp>
          <p:nvSpPr>
            <p:cNvPr id="243727" name="Line 1039"/>
            <p:cNvSpPr>
              <a:spLocks noChangeShapeType="1"/>
            </p:cNvSpPr>
            <p:nvPr/>
          </p:nvSpPr>
          <p:spPr bwMode="auto">
            <a:xfrm flipV="1">
              <a:off x="1429" y="2750"/>
              <a:ext cx="1043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3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 animBg="1"/>
      <p:bldP spid="2437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981200"/>
            <a:ext cx="4114800" cy="4267200"/>
          </a:xfrm>
        </p:spPr>
        <p:txBody>
          <a:bodyPr/>
          <a:lstStyle/>
          <a:p>
            <a:r>
              <a:rPr lang="en-US" altLang="ko-KR"/>
              <a:t>Slow closure of AV in late systole period</a:t>
            </a:r>
          </a:p>
          <a:p>
            <a:endParaRPr lang="en-US" altLang="ko-KR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Slow Closing Displacement</a:t>
            </a:r>
            <a:br>
              <a:rPr lang="en-US" altLang="ko-KR"/>
            </a:br>
            <a:r>
              <a:rPr lang="en-US" altLang="ko-KR" sz="2800"/>
              <a:t>(2001, Paulis et al, Italy)</a:t>
            </a:r>
          </a:p>
        </p:txBody>
      </p:sp>
      <p:pic>
        <p:nvPicPr>
          <p:cNvPr id="278534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000240"/>
            <a:ext cx="4419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00108"/>
            <a:ext cx="8072494" cy="569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5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 sz="2800"/>
              <a:t>Role of Compliant Root on Leaflet Opening and Valve area </a:t>
            </a:r>
            <a:r>
              <a:rPr lang="en-US" altLang="ko-KR" sz="1800"/>
              <a:t>(2004, Sripathi et al, India)</a:t>
            </a:r>
          </a:p>
        </p:txBody>
      </p:sp>
      <p:sp>
        <p:nvSpPr>
          <p:cNvPr id="315400" name="Text Box 1032"/>
          <p:cNvSpPr txBox="1">
            <a:spLocks noChangeArrowheads="1"/>
          </p:cNvSpPr>
          <p:nvPr/>
        </p:nvSpPr>
        <p:spPr bwMode="auto">
          <a:xfrm>
            <a:off x="2500298" y="3071810"/>
            <a:ext cx="22891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65% of full dilation</a:t>
            </a:r>
          </a:p>
        </p:txBody>
      </p:sp>
      <p:cxnSp>
        <p:nvCxnSpPr>
          <p:cNvPr id="10" name="직선 연결선 9"/>
          <p:cNvCxnSpPr/>
          <p:nvPr/>
        </p:nvCxnSpPr>
        <p:spPr>
          <a:xfrm rot="16200000" flipH="1">
            <a:off x="3428992" y="4286257"/>
            <a:ext cx="3214711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5572132" y="2143116"/>
            <a:ext cx="1571636" cy="1500198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7772400" cy="1152525"/>
          </a:xfrm>
        </p:spPr>
        <p:txBody>
          <a:bodyPr>
            <a:normAutofit fontScale="92500"/>
          </a:bodyPr>
          <a:lstStyle/>
          <a:p>
            <a:r>
              <a:rPr lang="en-US" altLang="ko-KR"/>
              <a:t>3 phase of valve movement </a:t>
            </a:r>
          </a:p>
          <a:p>
            <a:pPr lvl="1"/>
            <a:r>
              <a:rPr lang="en-US" altLang="ko-KR"/>
              <a:t>rapid opening, slow closing, rapid closing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In Vivo AV Dynamics by 3D Echo</a:t>
            </a:r>
            <a:br>
              <a:rPr lang="en-US" altLang="ko-KR"/>
            </a:br>
            <a:r>
              <a:rPr lang="en-US" altLang="ko-KR" sz="2800"/>
              <a:t>(2003, Handke et al, Germany)</a:t>
            </a:r>
          </a:p>
        </p:txBody>
      </p: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636838"/>
            <a:ext cx="6705600" cy="3459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2051"/>
          <p:cNvSpPr>
            <a:spLocks noGrp="1" noChangeArrowheads="1"/>
          </p:cNvSpPr>
          <p:nvPr>
            <p:ph idx="1"/>
          </p:nvPr>
        </p:nvSpPr>
        <p:spPr>
          <a:xfrm>
            <a:off x="714348" y="1714488"/>
            <a:ext cx="7772400" cy="1676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External stiffening of root with glue at 40mmHg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No flow change but leaflet motion change to asynchronous and irregular pattern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Decreased diameter (11 % less than at 80mmHg)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Stiffness of aortic wall</a:t>
            </a:r>
          </a:p>
        </p:txBody>
      </p:sp>
      <p:sp>
        <p:nvSpPr>
          <p:cNvPr id="285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8573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Role of Sinus Wall Compliance</a:t>
            </a:r>
            <a:br>
              <a:rPr lang="en-US" altLang="ko-KR" dirty="0"/>
            </a:br>
            <a:r>
              <a:rPr lang="en-US" altLang="ko-KR" sz="2800" dirty="0"/>
              <a:t>(1999, Robiscek &amp; Thubrikar, NC)</a:t>
            </a:r>
          </a:p>
        </p:txBody>
      </p:sp>
      <p:grpSp>
        <p:nvGrpSpPr>
          <p:cNvPr id="2" name="Group 2055"/>
          <p:cNvGrpSpPr>
            <a:grpSpLocks/>
          </p:cNvGrpSpPr>
          <p:nvPr/>
        </p:nvGrpSpPr>
        <p:grpSpPr bwMode="auto">
          <a:xfrm>
            <a:off x="157194" y="3500438"/>
            <a:ext cx="8915400" cy="2825750"/>
            <a:chOff x="0" y="1981"/>
            <a:chExt cx="5616" cy="1780"/>
          </a:xfrm>
        </p:grpSpPr>
        <p:pic>
          <p:nvPicPr>
            <p:cNvPr id="285701" name="Picture 205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981"/>
              <a:ext cx="3120" cy="17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85702" name="Picture 205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20" y="1984"/>
              <a:ext cx="2496" cy="17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458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Eddy currents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ko-KR" sz="2000" dirty="0"/>
              <a:t>    ( in concert with </a:t>
            </a:r>
            <a:r>
              <a:rPr lang="en-US" altLang="ko-KR" sz="2000" dirty="0" err="1"/>
              <a:t>sinotubular</a:t>
            </a:r>
            <a:r>
              <a:rPr lang="en-US" altLang="ko-KR" sz="2000" dirty="0"/>
              <a:t> junction)</a:t>
            </a:r>
          </a:p>
          <a:p>
            <a:pPr>
              <a:buFontTx/>
              <a:buNone/>
            </a:pPr>
            <a:r>
              <a:rPr lang="en-US" altLang="ko-KR" sz="2000" dirty="0"/>
              <a:t>   1. Avoid impact of leaflet to aortic </a:t>
            </a:r>
            <a:r>
              <a:rPr lang="en-US" altLang="ko-KR" sz="2000" dirty="0" smtClean="0"/>
              <a:t>wall</a:t>
            </a:r>
          </a:p>
          <a:p>
            <a:pPr>
              <a:buFontTx/>
              <a:buNone/>
            </a:pPr>
            <a:r>
              <a:rPr lang="en-US" altLang="ko-KR" sz="2000" dirty="0" smtClean="0"/>
              <a:t>       Leaflet stress reduction</a:t>
            </a:r>
            <a:endParaRPr lang="en-US" altLang="ko-KR" sz="2000" dirty="0"/>
          </a:p>
          <a:p>
            <a:pPr>
              <a:buFontTx/>
              <a:buNone/>
            </a:pPr>
            <a:r>
              <a:rPr lang="en-US" altLang="ko-KR" sz="2000" dirty="0"/>
              <a:t>   2. Initiate valve </a:t>
            </a:r>
            <a:r>
              <a:rPr lang="en-US" altLang="ko-KR" sz="2000" dirty="0" smtClean="0"/>
              <a:t>closure</a:t>
            </a:r>
          </a:p>
          <a:p>
            <a:pPr>
              <a:buFontTx/>
              <a:buNone/>
            </a:pPr>
            <a:r>
              <a:rPr lang="en-US" altLang="ko-KR" sz="2000" dirty="0" smtClean="0"/>
              <a:t>       </a:t>
            </a:r>
            <a:r>
              <a:rPr lang="en-US" altLang="ko-KR" sz="2000" dirty="0" err="1" smtClean="0"/>
              <a:t>Regurgitant</a:t>
            </a:r>
            <a:r>
              <a:rPr lang="en-US" altLang="ko-KR" sz="2000" dirty="0" smtClean="0"/>
              <a:t> fraction : 23 </a:t>
            </a:r>
            <a:r>
              <a:rPr lang="en-US" altLang="ko-KR" sz="2000" dirty="0" smtClean="0">
                <a:sym typeface="Wingdings" pitchFamily="2" charset="2"/>
              </a:rPr>
              <a:t> 4%</a:t>
            </a:r>
            <a:endParaRPr lang="en-US" altLang="ko-KR" sz="2000" dirty="0"/>
          </a:p>
          <a:p>
            <a:pPr>
              <a:buFontTx/>
              <a:buNone/>
            </a:pPr>
            <a:r>
              <a:rPr lang="en-US" altLang="ko-KR" sz="2000" dirty="0"/>
              <a:t>   3. Promote coronary flow</a:t>
            </a:r>
          </a:p>
          <a:p>
            <a:pPr>
              <a:buFontTx/>
              <a:buNone/>
            </a:pPr>
            <a:r>
              <a:rPr lang="en-US" altLang="ko-KR" sz="2000" dirty="0"/>
              <a:t>   4. Assist </a:t>
            </a:r>
            <a:r>
              <a:rPr lang="en-US" altLang="ko-KR" sz="2000" dirty="0" err="1"/>
              <a:t>coaptation</a:t>
            </a:r>
            <a:endParaRPr lang="en-US" altLang="ko-KR" sz="2000" dirty="0"/>
          </a:p>
          <a:p>
            <a:pPr>
              <a:buFontTx/>
              <a:buNone/>
            </a:pPr>
            <a:r>
              <a:rPr lang="en-US" altLang="ko-KR" sz="2000" dirty="0"/>
              <a:t>   5. Ensure coordinated </a:t>
            </a:r>
            <a:r>
              <a:rPr lang="en-US" altLang="ko-KR" sz="2000" dirty="0" smtClean="0"/>
              <a:t>closure</a:t>
            </a:r>
          </a:p>
          <a:p>
            <a:pPr>
              <a:buFontTx/>
              <a:buNone/>
            </a:pPr>
            <a:endParaRPr lang="en-US" altLang="ko-KR" sz="2000" dirty="0"/>
          </a:p>
          <a:p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Curvilinear configuration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ko-KR" sz="2000" dirty="0"/>
              <a:t>    ; </a:t>
            </a:r>
            <a:r>
              <a:rPr lang="en-US" altLang="ko-KR" sz="2000" dirty="0">
                <a:solidFill>
                  <a:srgbClr val="FFCC00"/>
                </a:solidFill>
              </a:rPr>
              <a:t>Load and stress sharing between the aorta and leaflets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ko-KR" dirty="0"/>
              <a:t>Sinus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0" y="29718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chemeClr val="tx1"/>
                </a:solidFill>
              </a:rPr>
              <a:t>그림</a:t>
            </a:r>
          </a:p>
        </p:txBody>
      </p:sp>
      <p:pic>
        <p:nvPicPr>
          <p:cNvPr id="30725" name="Picture 5" descr="Image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214422"/>
            <a:ext cx="3067050" cy="3887787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4196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/>
              <a:t>Lamina </a:t>
            </a:r>
            <a:r>
              <a:rPr lang="en-US" altLang="ko-KR" sz="2000" dirty="0" err="1"/>
              <a:t>fibrosa</a:t>
            </a:r>
            <a:r>
              <a:rPr lang="en-US" altLang="ko-KR" sz="2000" dirty="0"/>
              <a:t> of leaflets </a:t>
            </a:r>
            <a:r>
              <a:rPr lang="en-US" altLang="ko-KR" sz="2000" dirty="0">
                <a:solidFill>
                  <a:srgbClr val="00B0F0"/>
                </a:solidFill>
              </a:rPr>
              <a:t>extends into sinus wall (F)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solidFill>
                  <a:srgbClr val="00B0F0"/>
                </a:solidFill>
              </a:rPr>
              <a:t>Stress transfer to sinus wall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err="1"/>
              <a:t>Fibroelastic</a:t>
            </a:r>
            <a:r>
              <a:rPr lang="en-US" altLang="ko-KR" sz="1800" dirty="0"/>
              <a:t> lamina (FE) at LV side of leaflet attachment site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Triangular wedge shaped area, loose sponge tissue (G)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    : between leaflet lining </a:t>
            </a:r>
            <a:r>
              <a:rPr lang="en-US" altLang="ko-KR" sz="2000" dirty="0" err="1"/>
              <a:t>fibrosa</a:t>
            </a:r>
            <a:r>
              <a:rPr lang="en-US" altLang="ko-KR" sz="2000" dirty="0"/>
              <a:t> &amp; sinus wall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Array of fibrous tissue in leaflets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    : parallel to free margin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  </a:t>
            </a:r>
            <a:r>
              <a:rPr lang="en-US" altLang="ko-KR" sz="2000" dirty="0">
                <a:sym typeface="Wingdings" pitchFamily="2" charset="2"/>
              </a:rPr>
              <a:t> circumferential stress 24.3g/mm</a:t>
            </a:r>
            <a:r>
              <a:rPr lang="en-US" altLang="ko-KR" sz="2000" baseline="30000" dirty="0">
                <a:sym typeface="Wingdings" pitchFamily="2" charset="2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sym typeface="Wingdings" pitchFamily="2" charset="2"/>
              </a:rPr>
              <a:t>       radial stress 12.1g/mm</a:t>
            </a:r>
            <a:r>
              <a:rPr lang="en-US" altLang="ko-KR" sz="2000" baseline="30000" dirty="0">
                <a:sym typeface="Wingdings" pitchFamily="2" charset="2"/>
              </a:rPr>
              <a:t>2</a:t>
            </a:r>
            <a:endParaRPr lang="en-US" altLang="ko-KR" sz="2000" baseline="30000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Histologic Features of leaflets &amp; Sinus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81000"/>
            <a:ext cx="4049713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Stress Sharing </a:t>
            </a:r>
            <a:br>
              <a:rPr lang="en-US" altLang="ko-KR" sz="3600"/>
            </a:br>
            <a:r>
              <a:rPr lang="en-US" altLang="ko-KR" sz="3600"/>
              <a:t>between Sinus &amp; Leaflets</a:t>
            </a:r>
            <a:endParaRPr lang="en-US" sz="3600"/>
          </a:p>
        </p:txBody>
      </p:sp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44675"/>
            <a:ext cx="5184775" cy="4090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4071934" y="6461125"/>
            <a:ext cx="4038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i="1" dirty="0"/>
              <a:t>Thubrikar MJ et al,  Annals 1986;434</a:t>
            </a:r>
            <a:endParaRPr lang="en-US" sz="2000" i="1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08625" y="1773238"/>
            <a:ext cx="3384550" cy="2520950"/>
            <a:chOff x="3470" y="1117"/>
            <a:chExt cx="2132" cy="1588"/>
          </a:xfrm>
        </p:grpSpPr>
        <p:sp>
          <p:nvSpPr>
            <p:cNvPr id="411656" name="AutoShape 8"/>
            <p:cNvSpPr>
              <a:spLocks noChangeArrowheads="1"/>
            </p:cNvSpPr>
            <p:nvPr/>
          </p:nvSpPr>
          <p:spPr bwMode="auto">
            <a:xfrm>
              <a:off x="3470" y="1117"/>
              <a:ext cx="2132" cy="1588"/>
            </a:xfrm>
            <a:prstGeom prst="flowChartAlternateProcess">
              <a:avLst/>
            </a:prstGeom>
            <a:solidFill>
              <a:srgbClr val="CCFF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800" b="1" dirty="0">
                  <a:solidFill>
                    <a:srgbClr val="00B050"/>
                  </a:solidFill>
                </a:rPr>
                <a:t>Leaflet + Sinus</a:t>
              </a:r>
            </a:p>
            <a:p>
              <a:pPr algn="ctr"/>
              <a:endParaRPr lang="en-US" altLang="ko-KR" sz="2800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800" b="1" dirty="0">
                  <a:solidFill>
                    <a:srgbClr val="00B050"/>
                  </a:solidFill>
                </a:rPr>
                <a:t>Symmetric Unit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11660" name="AutoShape 12"/>
            <p:cNvSpPr>
              <a:spLocks noChangeArrowheads="1"/>
            </p:cNvSpPr>
            <p:nvPr/>
          </p:nvSpPr>
          <p:spPr bwMode="auto">
            <a:xfrm>
              <a:off x="4422" y="1752"/>
              <a:ext cx="272" cy="363"/>
            </a:xfrm>
            <a:prstGeom prst="downArrow">
              <a:avLst>
                <a:gd name="adj1" fmla="val 50000"/>
                <a:gd name="adj2" fmla="val 33364"/>
              </a:avLst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11661" name="Oval 13"/>
          <p:cNvSpPr>
            <a:spLocks noChangeArrowheads="1"/>
          </p:cNvSpPr>
          <p:nvPr/>
        </p:nvSpPr>
        <p:spPr bwMode="auto">
          <a:xfrm>
            <a:off x="5795963" y="4652963"/>
            <a:ext cx="3097212" cy="1439862"/>
          </a:xfrm>
          <a:prstGeom prst="ellipse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1" dirty="0">
                <a:solidFill>
                  <a:srgbClr val="FFFF00"/>
                </a:solidFill>
              </a:rPr>
              <a:t>Even distribution</a:t>
            </a:r>
          </a:p>
          <a:p>
            <a:pPr algn="ctr"/>
            <a:r>
              <a:rPr lang="en-US" altLang="ko-KR" b="1" dirty="0">
                <a:solidFill>
                  <a:srgbClr val="FFFF00"/>
                </a:solidFill>
              </a:rPr>
              <a:t> of stress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Stress of Native Leaflets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444307"/>
          </a:xfrm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400" dirty="0" smtClean="0"/>
              <a:t>Aortic commissurotomy : Tuffier (1913)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000" dirty="0" smtClean="0"/>
              <a:t>10 years earlier than mitral commissurotomy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400" dirty="0" smtClean="0"/>
              <a:t>1950s : Aortic commissurotomy and debriment recommended → poor result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400" dirty="0" smtClean="0"/>
              <a:t>AR treatment before CPB → 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400" dirty="0" smtClean="0"/>
              <a:t>          bicuspidalization or circumclusion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400" dirty="0" smtClean="0"/>
              <a:t>Cusp enlargement (Ross) : 1963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ko-KR" sz="2400" dirty="0" smtClean="0"/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5145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dirty="0" smtClean="0">
                <a:ea typeface="굴림" pitchFamily="50" charset="-127"/>
              </a:rPr>
              <a:t>History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857488" y="6538286"/>
            <a:ext cx="6286512" cy="31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049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ko-KR" b="1" dirty="0">
                <a:solidFill>
                  <a:srgbClr val="000000"/>
                </a:solidFill>
              </a:rPr>
              <a:t>Duran. Op Tech Card Thor </a:t>
            </a:r>
            <a:r>
              <a:rPr lang="en-US" altLang="ko-KR" b="1" dirty="0" err="1">
                <a:solidFill>
                  <a:srgbClr val="000000"/>
                </a:solidFill>
              </a:rPr>
              <a:t>Surg</a:t>
            </a:r>
            <a:r>
              <a:rPr lang="en-US" altLang="ko-KR" b="1" dirty="0">
                <a:solidFill>
                  <a:srgbClr val="000000"/>
                </a:solidFill>
              </a:rPr>
              <a:t>  1996;1: 15-29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773238"/>
            <a:ext cx="8713788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1714480" y="214290"/>
            <a:ext cx="695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4000" b="1" dirty="0"/>
              <a:t>Root-Valve Relationship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8713788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5334000" y="1371600"/>
            <a:ext cx="2781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dirty="0"/>
              <a:t>Rapid Valve </a:t>
            </a:r>
            <a:r>
              <a:rPr lang="en-US" altLang="ko-KR" sz="1400" dirty="0" err="1"/>
              <a:t>openning</a:t>
            </a:r>
            <a:r>
              <a:rPr lang="en-US" altLang="ko-KR" sz="1400" dirty="0"/>
              <a:t> time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23.0</a:t>
            </a:r>
            <a:r>
              <a:rPr lang="en-US" altLang="ko-KR" sz="1400" dirty="0"/>
              <a:t> &lt;&lt; 43.0 &lt; </a:t>
            </a:r>
            <a:r>
              <a:rPr lang="en-US" altLang="ko-KR" sz="1400" dirty="0">
                <a:solidFill>
                  <a:srgbClr val="66FF33"/>
                </a:solidFill>
              </a:rPr>
              <a:t>57.5</a:t>
            </a:r>
            <a:r>
              <a:rPr lang="en-US" altLang="ko-KR" sz="1400" dirty="0"/>
              <a:t> (ms)</a:t>
            </a:r>
          </a:p>
          <a:p>
            <a:r>
              <a:rPr lang="en-US" altLang="ko-KR" sz="1400" dirty="0" err="1"/>
              <a:t>Openning</a:t>
            </a:r>
            <a:r>
              <a:rPr lang="en-US" altLang="ko-KR" sz="1400" dirty="0"/>
              <a:t> speed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58.3</a:t>
            </a:r>
            <a:r>
              <a:rPr lang="en-US" altLang="ko-KR" sz="1400" dirty="0"/>
              <a:t> &gt;&gt; 27.1 = </a:t>
            </a:r>
            <a:r>
              <a:rPr lang="en-US" altLang="ko-KR" sz="1400" dirty="0">
                <a:solidFill>
                  <a:srgbClr val="66FF33"/>
                </a:solidFill>
              </a:rPr>
              <a:t>20.9</a:t>
            </a:r>
            <a:r>
              <a:rPr lang="en-US" altLang="ko-KR" sz="1400" dirty="0"/>
              <a:t> (cm/s)</a:t>
            </a:r>
          </a:p>
          <a:p>
            <a:r>
              <a:rPr lang="en-US" altLang="ko-KR" sz="1400" dirty="0"/>
              <a:t>Maximal distance of leaflets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26.0</a:t>
            </a:r>
            <a:r>
              <a:rPr lang="en-US" altLang="ko-KR" sz="1400" dirty="0"/>
              <a:t> &gt;&gt; 21.1 = </a:t>
            </a:r>
            <a:r>
              <a:rPr lang="en-US" altLang="ko-KR" sz="1400" dirty="0">
                <a:solidFill>
                  <a:srgbClr val="66FF33"/>
                </a:solidFill>
              </a:rPr>
              <a:t>23.1</a:t>
            </a:r>
            <a:r>
              <a:rPr lang="en-US" altLang="ko-KR" sz="1400" dirty="0"/>
              <a:t> (mm)</a:t>
            </a:r>
          </a:p>
          <a:p>
            <a:r>
              <a:rPr lang="en-US" altLang="ko-KR" sz="1400" dirty="0"/>
              <a:t>Slow closing displacement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3.8%</a:t>
            </a:r>
            <a:r>
              <a:rPr lang="en-US" altLang="ko-KR" sz="1400" dirty="0"/>
              <a:t> &lt;&lt; 10.8% = </a:t>
            </a:r>
            <a:r>
              <a:rPr lang="en-US" altLang="ko-KR" sz="1400" dirty="0">
                <a:solidFill>
                  <a:srgbClr val="66FF33"/>
                </a:solidFill>
              </a:rPr>
              <a:t>12.5</a:t>
            </a:r>
            <a:r>
              <a:rPr lang="en-US" altLang="ko-KR" sz="1400" dirty="0"/>
              <a:t>%</a:t>
            </a:r>
          </a:p>
          <a:p>
            <a:r>
              <a:rPr lang="en-US" altLang="ko-KR" sz="1400" dirty="0"/>
              <a:t>Rapid Valve closing time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58.5</a:t>
            </a:r>
            <a:r>
              <a:rPr lang="en-US" altLang="ko-KR" sz="1400" dirty="0"/>
              <a:t> &gt;&gt; 31.5 &lt; </a:t>
            </a:r>
            <a:r>
              <a:rPr lang="en-US" altLang="ko-KR" sz="1400" dirty="0">
                <a:solidFill>
                  <a:srgbClr val="66FF33"/>
                </a:solidFill>
              </a:rPr>
              <a:t>39.5</a:t>
            </a:r>
            <a:r>
              <a:rPr lang="en-US" altLang="ko-KR" sz="1400" dirty="0"/>
              <a:t> (ms)</a:t>
            </a:r>
          </a:p>
          <a:p>
            <a:r>
              <a:rPr lang="en-US" altLang="ko-KR" sz="1400" dirty="0"/>
              <a:t>D2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25.0</a:t>
            </a:r>
            <a:r>
              <a:rPr lang="en-US" altLang="ko-KR" sz="1400" dirty="0"/>
              <a:t> &gt;&gt; 18.9 = </a:t>
            </a:r>
            <a:r>
              <a:rPr lang="en-US" altLang="ko-KR" sz="1400" dirty="0">
                <a:solidFill>
                  <a:srgbClr val="66FF33"/>
                </a:solidFill>
              </a:rPr>
              <a:t>20.5</a:t>
            </a:r>
            <a:r>
              <a:rPr lang="en-US" altLang="ko-KR" sz="1400" dirty="0"/>
              <a:t> (mm)</a:t>
            </a:r>
          </a:p>
          <a:p>
            <a:r>
              <a:rPr lang="en-US" altLang="ko-KR" sz="1400" dirty="0"/>
              <a:t>Closing speed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21.8</a:t>
            </a:r>
            <a:r>
              <a:rPr lang="en-US" altLang="ko-KR" sz="1400" dirty="0"/>
              <a:t> &lt; 32.4 &gt; </a:t>
            </a:r>
            <a:r>
              <a:rPr lang="en-US" altLang="ko-KR" sz="1400" dirty="0">
                <a:solidFill>
                  <a:srgbClr val="66FF33"/>
                </a:solidFill>
              </a:rPr>
              <a:t>26.3</a:t>
            </a:r>
            <a:r>
              <a:rPr lang="en-US" altLang="ko-KR" sz="1400" dirty="0"/>
              <a:t> (cm/s)</a:t>
            </a:r>
          </a:p>
          <a:p>
            <a:r>
              <a:rPr lang="en-US" altLang="ko-KR" sz="1400" dirty="0"/>
              <a:t>Ejection time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319 </a:t>
            </a:r>
            <a:r>
              <a:rPr lang="en-US" altLang="ko-KR" sz="1400" dirty="0"/>
              <a:t>&gt; 254 &lt; </a:t>
            </a:r>
            <a:r>
              <a:rPr lang="en-US" altLang="ko-KR" sz="1400" dirty="0">
                <a:solidFill>
                  <a:srgbClr val="66FF33"/>
                </a:solidFill>
              </a:rPr>
              <a:t>329</a:t>
            </a:r>
            <a:r>
              <a:rPr lang="en-US" altLang="ko-KR" sz="1400" dirty="0"/>
              <a:t> (ms)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Effects of Operation Types on The Mechanism of AV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371600"/>
            <a:ext cx="4267200" cy="4570413"/>
            <a:chOff x="384" y="1200"/>
            <a:chExt cx="2688" cy="287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200"/>
              <a:ext cx="2688" cy="2879"/>
              <a:chOff x="384" y="1200"/>
              <a:chExt cx="2688" cy="2879"/>
            </a:xfrm>
          </p:grpSpPr>
          <p:pic>
            <p:nvPicPr>
              <p:cNvPr id="459782" name="Picture 6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84" y="1200"/>
                <a:ext cx="2688" cy="15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459783" name="Picture 7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84" y="2472"/>
                <a:ext cx="2688" cy="1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59784" name="Text Box 8"/>
            <p:cNvSpPr txBox="1">
              <a:spLocks noChangeArrowheads="1"/>
            </p:cNvSpPr>
            <p:nvPr/>
          </p:nvSpPr>
          <p:spPr bwMode="auto">
            <a:xfrm>
              <a:off x="2544" y="2525"/>
              <a:ext cx="409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solidFill>
                    <a:srgbClr val="FF0000"/>
                  </a:solidFill>
                </a:rPr>
                <a:t>Reimp</a:t>
              </a:r>
            </a:p>
            <a:p>
              <a:r>
                <a:rPr lang="en-US" altLang="ko-KR" sz="1200" b="1">
                  <a:solidFill>
                    <a:schemeClr val="bg2"/>
                  </a:solidFill>
                </a:rPr>
                <a:t>Remod</a:t>
              </a:r>
            </a:p>
            <a:p>
              <a:r>
                <a:rPr lang="en-US" altLang="ko-KR" sz="1200" b="1">
                  <a:solidFill>
                    <a:srgbClr val="00CC00"/>
                  </a:solidFill>
                </a:rPr>
                <a:t>Contr</a:t>
              </a:r>
            </a:p>
          </p:txBody>
        </p:sp>
      </p:grp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357158" y="6143644"/>
            <a:ext cx="7214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 ** Contact of leaflet with graft in only reimplantation group</a:t>
            </a:r>
          </a:p>
        </p:txBody>
      </p:sp>
      <p:sp>
        <p:nvSpPr>
          <p:cNvPr id="459786" name="Rectangle 10"/>
          <p:cNvSpPr>
            <a:spLocks noChangeArrowheads="1"/>
          </p:cNvSpPr>
          <p:nvPr/>
        </p:nvSpPr>
        <p:spPr bwMode="auto">
          <a:xfrm>
            <a:off x="3071770" y="6470650"/>
            <a:ext cx="607223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000" i="1" dirty="0" err="1"/>
              <a:t>Yacoub</a:t>
            </a:r>
            <a:r>
              <a:rPr lang="en-US" altLang="ko-KR" sz="2000" i="1" dirty="0"/>
              <a:t> et al, Circulation 1999;100:2153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0350"/>
            <a:ext cx="7920038" cy="5927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2463800" y="280988"/>
            <a:ext cx="41513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/>
              <a:t>Flow Pattern In The Aortic Root</a:t>
            </a:r>
            <a:endParaRPr lang="en-US"/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4357686" y="6453188"/>
            <a:ext cx="38131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i="1" dirty="0" err="1"/>
              <a:t>Kvitting</a:t>
            </a:r>
            <a:r>
              <a:rPr lang="en-US" altLang="ko-KR" sz="2000" i="1" dirty="0"/>
              <a:t> et al, JTCS 2004;127:1602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447800"/>
            <a:ext cx="35814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 dirty="0"/>
              <a:t>Group A : Reimplantation</a:t>
            </a:r>
          </a:p>
          <a:p>
            <a:pPr>
              <a:buFontTx/>
              <a:buNone/>
            </a:pPr>
            <a:r>
              <a:rPr lang="en-US" altLang="ko-KR" sz="2400" dirty="0"/>
              <a:t>Group B : Remodeling</a:t>
            </a:r>
          </a:p>
          <a:p>
            <a:pPr>
              <a:buFontTx/>
              <a:buNone/>
            </a:pPr>
            <a:r>
              <a:rPr lang="en-US" altLang="ko-KR" sz="2400" dirty="0"/>
              <a:t>Group C : Control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Sinus Distensibility &amp; Coronary Flow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2" cstate="email"/>
          <a:srcRect l="10596" r="3311"/>
          <a:stretch>
            <a:fillRect/>
          </a:stretch>
        </p:blipFill>
        <p:spPr bwMode="auto">
          <a:xfrm>
            <a:off x="785786" y="1500174"/>
            <a:ext cx="3319456" cy="23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1524000" y="205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tx1"/>
                </a:solidFill>
              </a:rPr>
              <a:t>2.2%</a:t>
            </a: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457450" y="3397250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tx1"/>
                </a:solidFill>
              </a:rPr>
              <a:t>10.1%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149725"/>
            <a:ext cx="624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2495550" y="27876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tx1"/>
                </a:solidFill>
              </a:rPr>
              <a:t>9.6%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2743200" y="20828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tx1"/>
                </a:solidFill>
              </a:rPr>
              <a:t>2.7%</a:t>
            </a:r>
            <a:endParaRPr lang="en-US" altLang="ko-KR" sz="1400" b="1">
              <a:solidFill>
                <a:schemeClr val="tx1"/>
              </a:solidFill>
            </a:endParaRPr>
          </a:p>
        </p:txBody>
      </p:sp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3000364" y="6470650"/>
            <a:ext cx="6143636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000" i="1" dirty="0" err="1"/>
              <a:t>Yacoub</a:t>
            </a:r>
            <a:r>
              <a:rPr lang="en-US" altLang="ko-KR" sz="2000" i="1" dirty="0"/>
              <a:t> et al, Circulation 1999;100:2153</a:t>
            </a:r>
          </a:p>
        </p:txBody>
      </p:sp>
      <p:sp>
        <p:nvSpPr>
          <p:cNvPr id="460811" name="Oval 11"/>
          <p:cNvSpPr>
            <a:spLocks noChangeArrowheads="1"/>
          </p:cNvSpPr>
          <p:nvPr/>
        </p:nvSpPr>
        <p:spPr bwMode="auto">
          <a:xfrm>
            <a:off x="3276600" y="5013325"/>
            <a:ext cx="3168650" cy="129698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313"/>
            <a:ext cx="4679950" cy="3886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1525" y="1484313"/>
            <a:ext cx="4562475" cy="3887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1042988" y="5394325"/>
            <a:ext cx="75517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/>
              <a:t>Dilation more than 30% </a:t>
            </a:r>
            <a:r>
              <a:rPr lang="en-US" altLang="ko-KR">
                <a:sym typeface="Wingdings" pitchFamily="2" charset="2"/>
              </a:rPr>
              <a:t> stress sharing mechanism failure</a:t>
            </a:r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900113" y="188913"/>
            <a:ext cx="7704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4400" b="1">
                <a:solidFill>
                  <a:srgbClr val="FFCC00"/>
                </a:solidFill>
              </a:rPr>
              <a:t>Root Dilation &amp; Stress Sharing</a:t>
            </a:r>
            <a:endParaRPr lang="en-US" sz="4400" b="1">
              <a:solidFill>
                <a:srgbClr val="FFCC00"/>
              </a:solidFill>
            </a:endParaRP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3643306" y="6461125"/>
            <a:ext cx="42179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i="1" dirty="0"/>
              <a:t>Grande KJ et al, Annals 2000;69:1851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4" grpId="0"/>
      <p:bldP spid="416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3" name="AutoShape 11"/>
          <p:cNvSpPr>
            <a:spLocks noChangeArrowheads="1"/>
          </p:cNvSpPr>
          <p:nvPr/>
        </p:nvSpPr>
        <p:spPr bwMode="gray">
          <a:xfrm>
            <a:off x="1285852" y="3071810"/>
            <a:ext cx="2968625" cy="2089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kumimoji="0" lang="en-US" altLang="ko-KR" sz="2000" b="1">
                <a:solidFill>
                  <a:schemeClr val="tx2"/>
                </a:solidFill>
                <a:latin typeface="Arial" charset="0"/>
              </a:rPr>
              <a:t>Delicate Geometry</a:t>
            </a:r>
          </a:p>
        </p:txBody>
      </p:sp>
      <p:sp>
        <p:nvSpPr>
          <p:cNvPr id="474124" name="AutoShape 12"/>
          <p:cNvSpPr>
            <a:spLocks noChangeArrowheads="1"/>
          </p:cNvSpPr>
          <p:nvPr/>
        </p:nvSpPr>
        <p:spPr bwMode="gray">
          <a:xfrm>
            <a:off x="4929190" y="3071810"/>
            <a:ext cx="2968625" cy="2089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kumimoji="0" lang="en-US" altLang="ko-KR" sz="2000" b="1" dirty="0">
                <a:solidFill>
                  <a:schemeClr val="tx2"/>
                </a:solidFill>
                <a:latin typeface="Arial" charset="0"/>
              </a:rPr>
              <a:t>Adequate Compliance</a:t>
            </a:r>
          </a:p>
        </p:txBody>
      </p:sp>
      <p:sp>
        <p:nvSpPr>
          <p:cNvPr id="474126" name="AutoShape 14"/>
          <p:cNvSpPr>
            <a:spLocks noChangeArrowheads="1"/>
          </p:cNvSpPr>
          <p:nvPr/>
        </p:nvSpPr>
        <p:spPr bwMode="auto">
          <a:xfrm>
            <a:off x="1835150" y="476250"/>
            <a:ext cx="3168650" cy="1584325"/>
          </a:xfrm>
          <a:prstGeom prst="flowChartMagneticDisk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4127" name="AutoShape 15"/>
          <p:cNvSpPr>
            <a:spLocks noChangeArrowheads="1"/>
          </p:cNvSpPr>
          <p:nvPr/>
        </p:nvSpPr>
        <p:spPr bwMode="gray">
          <a:xfrm>
            <a:off x="714348" y="1500174"/>
            <a:ext cx="7775575" cy="2089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kumimoji="0" lang="en-US" altLang="ko-KR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</a:rPr>
              <a:t>Stress Sharing &amp; Normal AV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7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Grading of AV Disease</a:t>
            </a:r>
            <a:endParaRPr lang="ko-KR" alt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914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Aortic </a:t>
            </a:r>
            <a:r>
              <a:rPr lang="en-US" altLang="ko-KR" dirty="0" err="1" smtClean="0"/>
              <a:t>Stenosis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Gradual obstruction usually over decades.</a:t>
            </a:r>
          </a:p>
          <a:p>
            <a:r>
              <a:rPr lang="en-US" altLang="ko-KR" sz="2400" dirty="0" smtClean="0"/>
              <a:t>LV hypertrophy with afterload increment.</a:t>
            </a:r>
          </a:p>
          <a:p>
            <a:pPr lvl="1">
              <a:buNone/>
            </a:pPr>
            <a:r>
              <a:rPr lang="en-US" altLang="ko-KR" sz="2000" dirty="0" smtClean="0"/>
              <a:t>Increased LV mass (concentric) : volume/mass ratio </a:t>
            </a:r>
            <a:r>
              <a:rPr lang="en-US" altLang="ko-KR" sz="2000" dirty="0" smtClean="0">
                <a:latin typeface="바탕"/>
                <a:ea typeface="바탕"/>
              </a:rPr>
              <a:t>↓</a:t>
            </a:r>
          </a:p>
          <a:p>
            <a:pPr lvl="1"/>
            <a:r>
              <a:rPr lang="en-US" altLang="ko-KR" sz="2000" dirty="0" smtClean="0">
                <a:latin typeface="바탕"/>
                <a:ea typeface="바탕"/>
              </a:rPr>
              <a:t>Advantage : LV wall stress normal with normal EF</a:t>
            </a:r>
          </a:p>
          <a:p>
            <a:pPr lvl="1"/>
            <a:r>
              <a:rPr lang="en-US" altLang="ko-KR" sz="2000" dirty="0" smtClean="0">
                <a:latin typeface="바탕"/>
                <a:ea typeface="바탕"/>
              </a:rPr>
              <a:t>Disadvantage : diminished compliance</a:t>
            </a:r>
          </a:p>
          <a:p>
            <a:pPr lvl="1">
              <a:buNone/>
            </a:pPr>
            <a:r>
              <a:rPr lang="en-US" altLang="ko-KR" sz="2000" dirty="0" smtClean="0">
                <a:latin typeface="바탕"/>
                <a:ea typeface="바탕"/>
              </a:rPr>
              <a:t>                        </a:t>
            </a:r>
            <a:r>
              <a:rPr lang="en-US" altLang="ko-KR" sz="2000" dirty="0" smtClean="0">
                <a:latin typeface="바탕"/>
                <a:ea typeface="바탕"/>
                <a:sym typeface="Wingdings" pitchFamily="2" charset="2"/>
              </a:rPr>
              <a:t> increased LVEDP (LV diastolic failure)</a:t>
            </a:r>
          </a:p>
          <a:p>
            <a:pPr lvl="1">
              <a:buNone/>
            </a:pPr>
            <a:r>
              <a:rPr lang="en-US" altLang="ko-KR" sz="2000" dirty="0" smtClean="0">
                <a:latin typeface="바탕"/>
                <a:ea typeface="바탕"/>
                <a:sym typeface="Wingdings" pitchFamily="2" charset="2"/>
              </a:rPr>
              <a:t>                        </a:t>
            </a:r>
            <a:r>
              <a:rPr lang="en-US" altLang="ko-KR" sz="2000" dirty="0" err="1" smtClean="0">
                <a:latin typeface="바탕"/>
                <a:ea typeface="바탕"/>
                <a:sym typeface="Wingdings" pitchFamily="2" charset="2"/>
              </a:rPr>
              <a:t>cf</a:t>
            </a:r>
            <a:r>
              <a:rPr lang="en-US" altLang="ko-KR" sz="2000" dirty="0" smtClean="0">
                <a:latin typeface="바탕"/>
                <a:ea typeface="바탕"/>
                <a:sym typeface="Wingdings" pitchFamily="2" charset="2"/>
              </a:rPr>
              <a:t>) atrial kicking is critical</a:t>
            </a:r>
            <a:endParaRPr lang="en-US" altLang="ko-KR" sz="2000" dirty="0" smtClean="0"/>
          </a:p>
          <a:p>
            <a:r>
              <a:rPr lang="en-US" altLang="ko-KR" sz="2400" dirty="0" smtClean="0"/>
              <a:t>If LV hypertrophy fail to keep up afterload increase, then low EF develops.</a:t>
            </a:r>
          </a:p>
          <a:p>
            <a:r>
              <a:rPr lang="en-US" altLang="ko-KR" sz="2400" dirty="0" smtClean="0"/>
              <a:t>Low EF due to myocardial depression.</a:t>
            </a:r>
          </a:p>
          <a:p>
            <a:pPr>
              <a:buNone/>
            </a:pPr>
            <a:r>
              <a:rPr lang="en-US" altLang="ko-KR" sz="2400" dirty="0" smtClean="0"/>
              <a:t>              due to high afterload.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Pathophysiology of AS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571612"/>
            <a:ext cx="3417888" cy="4608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31805" name="Oval 29"/>
          <p:cNvSpPr>
            <a:spLocks noChangeArrowheads="1"/>
          </p:cNvSpPr>
          <p:nvPr/>
        </p:nvSpPr>
        <p:spPr bwMode="auto">
          <a:xfrm>
            <a:off x="8286776" y="3571876"/>
            <a:ext cx="144463" cy="287337"/>
          </a:xfrm>
          <a:prstGeom prst="ellipse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530350"/>
            <a:ext cx="5329237" cy="463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58888" y="1793875"/>
            <a:ext cx="3097212" cy="1490663"/>
            <a:chOff x="793" y="1130"/>
            <a:chExt cx="1951" cy="939"/>
          </a:xfrm>
        </p:grpSpPr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1144" y="1130"/>
              <a:ext cx="1071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</a:rPr>
                <a:t>commissures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1796" name="Line 20"/>
            <p:cNvSpPr>
              <a:spLocks noChangeShapeType="1"/>
            </p:cNvSpPr>
            <p:nvPr/>
          </p:nvSpPr>
          <p:spPr bwMode="auto">
            <a:xfrm flipH="1">
              <a:off x="793" y="1389"/>
              <a:ext cx="363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>
              <a:off x="2200" y="1389"/>
              <a:ext cx="544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31798" name="Text Box 22"/>
          <p:cNvSpPr txBox="1">
            <a:spLocks noChangeArrowheads="1"/>
          </p:cNvSpPr>
          <p:nvPr/>
        </p:nvSpPr>
        <p:spPr bwMode="auto">
          <a:xfrm>
            <a:off x="2751138" y="476250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4000" b="1" dirty="0">
                <a:solidFill>
                  <a:srgbClr val="FFCC00"/>
                </a:solidFill>
              </a:rPr>
              <a:t>Anatomy of Aortic Root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372225" y="1844675"/>
            <a:ext cx="1712912" cy="936625"/>
            <a:chOff x="4014" y="1162"/>
            <a:chExt cx="1079" cy="590"/>
          </a:xfrm>
        </p:grpSpPr>
        <p:sp>
          <p:nvSpPr>
            <p:cNvPr id="331789" name="Text Box 13"/>
            <p:cNvSpPr txBox="1">
              <a:spLocks noChangeArrowheads="1"/>
            </p:cNvSpPr>
            <p:nvPr/>
          </p:nvSpPr>
          <p:spPr bwMode="auto">
            <a:xfrm>
              <a:off x="4085" y="1162"/>
              <a:ext cx="1008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</a:rPr>
                <a:t>Sinotubular</a:t>
              </a:r>
              <a:r>
                <a:rPr lang="en-US" altLang="ko-KR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ko-KR" dirty="0">
                  <a:solidFill>
                    <a:srgbClr val="FF0000"/>
                  </a:solidFill>
                </a:rPr>
                <a:t>junction</a:t>
              </a:r>
            </a:p>
          </p:txBody>
        </p:sp>
        <p:sp>
          <p:nvSpPr>
            <p:cNvPr id="331790" name="Line 14"/>
            <p:cNvSpPr>
              <a:spLocks noChangeShapeType="1"/>
            </p:cNvSpPr>
            <p:nvPr/>
          </p:nvSpPr>
          <p:spPr bwMode="auto">
            <a:xfrm flipH="1">
              <a:off x="4014" y="1661"/>
              <a:ext cx="181" cy="91"/>
            </a:xfrm>
            <a:prstGeom prst="line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300788" y="3068638"/>
            <a:ext cx="831850" cy="1296988"/>
            <a:chOff x="3969" y="1933"/>
            <a:chExt cx="524" cy="817"/>
          </a:xfrm>
        </p:grpSpPr>
        <p:sp>
          <p:nvSpPr>
            <p:cNvPr id="331787" name="AutoShape 11"/>
            <p:cNvSpPr>
              <a:spLocks/>
            </p:cNvSpPr>
            <p:nvPr/>
          </p:nvSpPr>
          <p:spPr bwMode="auto">
            <a:xfrm>
              <a:off x="3969" y="1933"/>
              <a:ext cx="45" cy="817"/>
            </a:xfrm>
            <a:prstGeom prst="rightBracket">
              <a:avLst>
                <a:gd name="adj" fmla="val 151296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31788" name="Text Box 12"/>
            <p:cNvSpPr txBox="1">
              <a:spLocks noChangeArrowheads="1"/>
            </p:cNvSpPr>
            <p:nvPr/>
          </p:nvSpPr>
          <p:spPr bwMode="auto">
            <a:xfrm>
              <a:off x="4001" y="2173"/>
              <a:ext cx="492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sinus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227763" y="4365625"/>
            <a:ext cx="1966912" cy="1162050"/>
            <a:chOff x="3923" y="2750"/>
            <a:chExt cx="1239" cy="732"/>
          </a:xfrm>
        </p:grpSpPr>
        <p:sp>
          <p:nvSpPr>
            <p:cNvPr id="331784" name="Text Box 8"/>
            <p:cNvSpPr txBox="1">
              <a:spLocks noChangeArrowheads="1"/>
            </p:cNvSpPr>
            <p:nvPr/>
          </p:nvSpPr>
          <p:spPr bwMode="auto">
            <a:xfrm>
              <a:off x="4014" y="3249"/>
              <a:ext cx="114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0000"/>
                  </a:solidFill>
                </a:rPr>
                <a:t>aortic annulus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1786" name="Line 10"/>
            <p:cNvSpPr>
              <a:spLocks noChangeShapeType="1"/>
            </p:cNvSpPr>
            <p:nvPr/>
          </p:nvSpPr>
          <p:spPr bwMode="auto">
            <a:xfrm flipH="1" flipV="1">
              <a:off x="3923" y="2886"/>
              <a:ext cx="136" cy="4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4377" y="2750"/>
              <a:ext cx="526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0000"/>
                  </a:solidFill>
                </a:rPr>
                <a:t>cusps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31807" name="Text Box 31"/>
          <p:cNvSpPr txBox="1">
            <a:spLocks noChangeArrowheads="1"/>
          </p:cNvSpPr>
          <p:nvPr/>
        </p:nvSpPr>
        <p:spPr bwMode="auto">
          <a:xfrm>
            <a:off x="7359650" y="3017838"/>
            <a:ext cx="128112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coronary </a:t>
            </a:r>
          </a:p>
          <a:p>
            <a:r>
              <a:rPr lang="en-US" altLang="ko-KR">
                <a:solidFill>
                  <a:srgbClr val="FF0000"/>
                </a:solidFill>
              </a:rPr>
              <a:t>orifice</a:t>
            </a:r>
          </a:p>
        </p:txBody>
      </p:sp>
      <p:cxnSp>
        <p:nvCxnSpPr>
          <p:cNvPr id="25" name="직선 화살표 연결선 24"/>
          <p:cNvCxnSpPr>
            <a:endCxn id="331790" idx="1"/>
          </p:cNvCxnSpPr>
          <p:nvPr/>
        </p:nvCxnSpPr>
        <p:spPr>
          <a:xfrm rot="5400000">
            <a:off x="6367467" y="2576503"/>
            <a:ext cx="209557" cy="20003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Disadvantage of hypertrophied LV wall</a:t>
            </a:r>
          </a:p>
          <a:p>
            <a:pPr lvl="1"/>
            <a:r>
              <a:rPr lang="en-US" altLang="ko-KR" sz="2400" dirty="0" smtClean="0"/>
              <a:t>Reduced coronary flow / gram of muscle</a:t>
            </a:r>
          </a:p>
          <a:p>
            <a:pPr lvl="1"/>
            <a:r>
              <a:rPr lang="en-US" altLang="ko-KR" sz="2400" dirty="0" smtClean="0"/>
              <a:t>Limited coronary vasodilators reserve</a:t>
            </a:r>
          </a:p>
          <a:p>
            <a:pPr lvl="1"/>
            <a:r>
              <a:rPr lang="en-US" altLang="ko-KR" sz="2400" dirty="0" smtClean="0"/>
              <a:t>Exercise or tachycardia </a:t>
            </a:r>
            <a:r>
              <a:rPr lang="en-US" altLang="ko-KR" sz="2400" dirty="0" smtClean="0">
                <a:sym typeface="Wingdings" pitchFamily="2" charset="2"/>
              </a:rPr>
              <a:t> maldistribution of coronary flow: subendocardial ischemia.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Increased sensitivity to ischemia.</a:t>
            </a:r>
          </a:p>
          <a:p>
            <a:r>
              <a:rPr lang="en-US" altLang="ko-KR" sz="2800" dirty="0" smtClean="0">
                <a:sym typeface="Wingdings" pitchFamily="2" charset="2"/>
              </a:rPr>
              <a:t>Excessive hypertrophy (</a:t>
            </a:r>
            <a:r>
              <a:rPr lang="en-US" altLang="ko-KR" sz="2800" dirty="0" err="1" smtClean="0">
                <a:sym typeface="Wingdings" pitchFamily="2" charset="2"/>
              </a:rPr>
              <a:t>es</a:t>
            </a:r>
            <a:r>
              <a:rPr lang="en-US" altLang="ko-KR" sz="2800" dirty="0" smtClean="0">
                <a:sym typeface="Wingdings" pitchFamily="2" charset="2"/>
              </a:rPr>
              <a:t>, elderly, woman)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Low systolic wall stress and high EF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High perioperative morbidity and mortality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Ischemia and hypertrophy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Long latent period with low morbidity and mortality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Annual progress of mod. AS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Jet velocity : 0.3cm/sec per yr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Mean pr gradient : 7mmHg/yr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Valve area : 0.1cm2/yr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Definition of Rapid progression 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2000" dirty="0" smtClean="0"/>
              <a:t>Velocity &gt; 0.3cm/sec/yr, 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2000" dirty="0" smtClean="0"/>
              <a:t>valve area &gt; 0.1cm2/yr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ko-KR" sz="2000" dirty="0" smtClean="0"/>
              <a:t>Pressure gradient &gt; 7mmHg/yr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72386" cy="1000132"/>
          </a:xfrm>
        </p:spPr>
        <p:txBody>
          <a:bodyPr/>
          <a:lstStyle/>
          <a:p>
            <a:r>
              <a:rPr lang="en-US" altLang="ko-KR" dirty="0" smtClean="0"/>
              <a:t>Natural History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800" dirty="0" smtClean="0"/>
              <a:t>In severe AS without symptoms</a:t>
            </a:r>
          </a:p>
          <a:p>
            <a:pPr>
              <a:buNone/>
            </a:pPr>
            <a:r>
              <a:rPr lang="en-US" altLang="ko-KR" sz="2800" dirty="0" smtClean="0"/>
              <a:t>   : symptom free rate for 5 yrs &lt;50%</a:t>
            </a:r>
          </a:p>
          <a:p>
            <a:r>
              <a:rPr lang="en-US" altLang="ko-KR" sz="2800" dirty="0" smtClean="0"/>
              <a:t>If symptom develop </a:t>
            </a:r>
            <a:r>
              <a:rPr lang="en-US" altLang="ko-KR" sz="2800" dirty="0" smtClean="0">
                <a:sym typeface="Wingdings" pitchFamily="2" charset="2"/>
              </a:rPr>
              <a:t> average survival 2~3 yrs</a:t>
            </a:r>
          </a:p>
          <a:p>
            <a:pPr>
              <a:buNone/>
            </a:pPr>
            <a:r>
              <a:rPr lang="en-US" altLang="ko-KR" sz="2800" dirty="0" smtClean="0">
                <a:sym typeface="Wingdings" pitchFamily="2" charset="2"/>
              </a:rPr>
              <a:t>   :sudden death without prior symptoms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Subtle, subclinical symptom </a:t>
            </a:r>
            <a:r>
              <a:rPr lang="ko-KR" altLang="en-US" sz="2400" dirty="0" smtClean="0">
                <a:sym typeface="Wingdings" pitchFamily="2" charset="2"/>
              </a:rPr>
              <a:t>도 중요</a:t>
            </a:r>
            <a:r>
              <a:rPr lang="en-US" altLang="ko-KR" sz="2400" dirty="0" smtClean="0">
                <a:sym typeface="Wingdings" pitchFamily="2" charset="2"/>
              </a:rPr>
              <a:t>.</a:t>
            </a:r>
          </a:p>
          <a:p>
            <a:r>
              <a:rPr lang="en-US" altLang="ko-KR" dirty="0" smtClean="0">
                <a:sym typeface="Wingdings" pitchFamily="2" charset="2"/>
              </a:rPr>
              <a:t>Other finding of severe AS</a:t>
            </a:r>
          </a:p>
          <a:p>
            <a:pPr lvl="1"/>
            <a:r>
              <a:rPr lang="en-US" altLang="ko-KR" dirty="0" err="1" smtClean="0">
                <a:sym typeface="Wingdings" pitchFamily="2" charset="2"/>
              </a:rPr>
              <a:t>Plt</a:t>
            </a:r>
            <a:r>
              <a:rPr lang="en-US" altLang="ko-KR" dirty="0" smtClean="0">
                <a:sym typeface="Wingdings" pitchFamily="2" charset="2"/>
              </a:rPr>
              <a:t> dysfunction and decreased von Willebrand factor</a:t>
            </a:r>
          </a:p>
          <a:p>
            <a:pPr lvl="1">
              <a:buNone/>
            </a:pPr>
            <a:r>
              <a:rPr lang="en-US" altLang="ko-KR" dirty="0" smtClean="0">
                <a:sym typeface="Wingdings" pitchFamily="2" charset="2"/>
              </a:rPr>
              <a:t>  ; </a:t>
            </a:r>
            <a:r>
              <a:rPr lang="en-US" altLang="ko-KR" dirty="0" err="1" smtClean="0">
                <a:sym typeface="Wingdings" pitchFamily="2" charset="2"/>
              </a:rPr>
              <a:t>Epistaxis</a:t>
            </a:r>
            <a:r>
              <a:rPr lang="en-US" altLang="ko-KR" dirty="0" smtClean="0">
                <a:sym typeface="Wingdings" pitchFamily="2" charset="2"/>
              </a:rPr>
              <a:t> or </a:t>
            </a:r>
            <a:r>
              <a:rPr lang="en-US" altLang="ko-KR" dirty="0" err="1" smtClean="0">
                <a:sym typeface="Wingdings" pitchFamily="2" charset="2"/>
              </a:rPr>
              <a:t>ecchymosis</a:t>
            </a:r>
            <a:r>
              <a:rPr lang="en-US" altLang="ko-KR" dirty="0" smtClean="0">
                <a:sym typeface="Wingdings" pitchFamily="2" charset="2"/>
              </a:rPr>
              <a:t> in 20% of patients</a:t>
            </a:r>
          </a:p>
          <a:p>
            <a:pPr lvl="1">
              <a:buNone/>
            </a:pPr>
            <a:r>
              <a:rPr lang="en-US" altLang="ko-KR" dirty="0" smtClean="0">
                <a:sym typeface="Wingdings" pitchFamily="2" charset="2"/>
              </a:rPr>
              <a:t>    correlate with the severity of AS</a:t>
            </a:r>
          </a:p>
          <a:p>
            <a:pPr lvl="1">
              <a:buNone/>
            </a:pPr>
            <a:r>
              <a:rPr lang="en-US" altLang="ko-KR" dirty="0" smtClean="0">
                <a:sym typeface="Wingdings" pitchFamily="2" charset="2"/>
              </a:rPr>
              <a:t>   resolve after AVR</a:t>
            </a:r>
          </a:p>
          <a:p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Natural History of AS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AVR is indicated in all symptomatic patients with severe AS.</a:t>
            </a:r>
          </a:p>
          <a:p>
            <a:r>
              <a:rPr lang="en-US" altLang="ko-KR" dirty="0" smtClean="0"/>
              <a:t>In asymptomatic patients.</a:t>
            </a:r>
          </a:p>
          <a:p>
            <a:pPr lvl="1"/>
            <a:r>
              <a:rPr lang="en-US" altLang="ko-KR" dirty="0" smtClean="0"/>
              <a:t>EF&lt;50%, severe calcification, expectation of rapid progression</a:t>
            </a:r>
          </a:p>
          <a:p>
            <a:pPr lvl="1"/>
            <a:r>
              <a:rPr lang="en-US" altLang="ko-KR" dirty="0" smtClean="0"/>
              <a:t>Mod AS patient undergoing other OHS</a:t>
            </a:r>
          </a:p>
          <a:p>
            <a:pPr lvl="1"/>
            <a:r>
              <a:rPr lang="en-US" altLang="ko-KR" dirty="0" smtClean="0"/>
              <a:t>Mild AS patient with more than mod calcification of valve undergoing other OHS</a:t>
            </a:r>
          </a:p>
          <a:p>
            <a:r>
              <a:rPr lang="en-US" altLang="ko-KR" dirty="0" smtClean="0"/>
              <a:t>Extremely severe AS even if asymptomatic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Op Ix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If symptomatic, immediate operation</a:t>
            </a:r>
          </a:p>
          <a:p>
            <a:r>
              <a:rPr lang="en-US" altLang="ko-KR" dirty="0" smtClean="0"/>
              <a:t>Age is not a contraindication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LV function improves after AVR </a:t>
            </a:r>
            <a:r>
              <a:rPr lang="en-US" altLang="ko-KR" dirty="0" smtClean="0">
                <a:solidFill>
                  <a:srgbClr val="FFFF00"/>
                </a:solidFill>
              </a:rPr>
              <a:t>even there was moderate depression of contractile function.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en-US" altLang="ko-KR" sz="2000" i="1" dirty="0" smtClean="0">
                <a:solidFill>
                  <a:srgbClr val="00B0F0"/>
                </a:solidFill>
              </a:rPr>
              <a:t>(Release of afterload mismatch improves LV function)</a:t>
            </a:r>
            <a:endParaRPr lang="ko-KR" altLang="en-US" i="1" dirty="0">
              <a:solidFill>
                <a:srgbClr val="00B0F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About Operation for AS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Aortic Regurgitation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25145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dirty="0" smtClean="0">
                <a:ea typeface="굴림" pitchFamily="50" charset="-127"/>
              </a:rPr>
              <a:t>Classification of Aortic Leaflet Prolapse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57588" y="6538286"/>
            <a:ext cx="5286412" cy="31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049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ko-KR" b="1" dirty="0">
                <a:solidFill>
                  <a:srgbClr val="000000"/>
                </a:solidFill>
              </a:rPr>
              <a:t>Kerchove et al. EACTS 2008;34:785-91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0" y="1571612"/>
            <a:ext cx="9142560" cy="4372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400" dirty="0" smtClean="0"/>
              <a:t>Cause : mostly d/t dissection, infective </a:t>
            </a:r>
            <a:r>
              <a:rPr lang="en-US" altLang="ko-KR" sz="2400" dirty="0" err="1" smtClean="0"/>
              <a:t>endocarditis</a:t>
            </a:r>
            <a:endParaRPr lang="en-US" altLang="ko-KR" sz="2400" dirty="0" smtClean="0"/>
          </a:p>
          <a:p>
            <a:r>
              <a:rPr lang="en-US" altLang="ko-KR" sz="2400" dirty="0" smtClean="0"/>
              <a:t>Emergence operation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Pathophysiology</a:t>
            </a:r>
          </a:p>
          <a:p>
            <a:pPr lvl="1"/>
            <a:r>
              <a:rPr lang="en-US" altLang="ko-KR" sz="2000" dirty="0" smtClean="0"/>
              <a:t>Volume load </a:t>
            </a:r>
            <a:r>
              <a:rPr lang="en-US" altLang="ko-KR" sz="2000" dirty="0" smtClean="0">
                <a:sym typeface="Wingdings" pitchFamily="2" charset="2"/>
              </a:rPr>
              <a:t> increased LVEDP</a:t>
            </a:r>
          </a:p>
          <a:p>
            <a:pPr lvl="2"/>
            <a:r>
              <a:rPr lang="en-US" altLang="ko-KR" sz="2000" dirty="0" smtClean="0">
                <a:sym typeface="Wingdings" pitchFamily="2" charset="2"/>
              </a:rPr>
              <a:t>Increased LA pressure  pulmonary edema</a:t>
            </a:r>
          </a:p>
          <a:p>
            <a:pPr lvl="2"/>
            <a:r>
              <a:rPr lang="en-US" altLang="ko-KR" sz="2000" dirty="0" smtClean="0"/>
              <a:t>Thinning of LV wall (increased LV wall stress) </a:t>
            </a:r>
          </a:p>
          <a:p>
            <a:pPr lvl="2">
              <a:buNone/>
            </a:pPr>
            <a:r>
              <a:rPr lang="en-US" altLang="ko-KR" sz="2000" dirty="0" smtClean="0"/>
              <a:t>     </a:t>
            </a:r>
            <a:r>
              <a:rPr lang="en-US" altLang="ko-KR" sz="2000" dirty="0" smtClean="0">
                <a:sym typeface="Wingdings" pitchFamily="2" charset="2"/>
              </a:rPr>
              <a:t> O2 demand increase</a:t>
            </a:r>
          </a:p>
          <a:p>
            <a:pPr lvl="2"/>
            <a:r>
              <a:rPr lang="en-US" altLang="ko-KR" sz="2000" dirty="0" smtClean="0">
                <a:sym typeface="Wingdings" pitchFamily="2" charset="2"/>
              </a:rPr>
              <a:t>Decrease myocardial perfusion pressure  coronary flow </a:t>
            </a:r>
            <a:r>
              <a:rPr lang="en-US" altLang="ko-KR" sz="2000" dirty="0" smtClean="0">
                <a:latin typeface="바탕"/>
                <a:ea typeface="바탕"/>
                <a:sym typeface="Wingdings" pitchFamily="2" charset="2"/>
              </a:rPr>
              <a:t>↓ </a:t>
            </a:r>
            <a:r>
              <a:rPr lang="en-US" altLang="ko-KR" sz="2000" dirty="0" smtClean="0">
                <a:solidFill>
                  <a:srgbClr val="FFFF00"/>
                </a:solidFill>
                <a:latin typeface="바탕"/>
                <a:ea typeface="바탕"/>
                <a:sym typeface="Wingdings" pitchFamily="2" charset="2"/>
              </a:rPr>
              <a:t>More severe in non-compliant LV (</a:t>
            </a:r>
            <a:r>
              <a:rPr lang="en-US" altLang="ko-KR" sz="2000" dirty="0" err="1" smtClean="0">
                <a:solidFill>
                  <a:srgbClr val="FFFF00"/>
                </a:solidFill>
                <a:latin typeface="바탕"/>
                <a:ea typeface="바탕"/>
                <a:sym typeface="Wingdings" pitchFamily="2" charset="2"/>
              </a:rPr>
              <a:t>eg</a:t>
            </a:r>
            <a:r>
              <a:rPr lang="en-US" altLang="ko-KR" sz="2000" dirty="0" smtClean="0">
                <a:solidFill>
                  <a:srgbClr val="FFFF00"/>
                </a:solidFill>
                <a:latin typeface="바탕"/>
                <a:ea typeface="바탕"/>
                <a:sym typeface="Wingdings" pitchFamily="2" charset="2"/>
              </a:rPr>
              <a:t>, LV with AS)</a:t>
            </a:r>
          </a:p>
          <a:p>
            <a:pPr lvl="1"/>
            <a:r>
              <a:rPr lang="en-US" altLang="ko-KR" sz="2200" dirty="0" smtClean="0">
                <a:ea typeface="바탕"/>
                <a:sym typeface="Wingdings" pitchFamily="2" charset="2"/>
              </a:rPr>
              <a:t>Decreased diastolic flow  tachycardia to keep up CO  Increased myocardial o2 demand</a:t>
            </a:r>
            <a:endParaRPr lang="ko-KR" altLang="en-US" sz="2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Acute Aortic Regurgitation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Compensatory mechanism to volume load (Avoid LVEDP increase)</a:t>
            </a:r>
          </a:p>
          <a:p>
            <a:pPr lvl="1"/>
            <a:r>
              <a:rPr lang="en-US" altLang="ko-KR" dirty="0" smtClean="0"/>
              <a:t>Increase in end diastolic volume</a:t>
            </a:r>
          </a:p>
          <a:p>
            <a:pPr lvl="1"/>
            <a:r>
              <a:rPr lang="en-US" altLang="ko-KR" dirty="0" smtClean="0"/>
              <a:t>Increase in chamber compliance</a:t>
            </a:r>
          </a:p>
          <a:p>
            <a:r>
              <a:rPr lang="en-US" altLang="ko-KR" dirty="0" smtClean="0"/>
              <a:t>Maintain normal preload at sarcomere level &amp; large stroke volume to maintain forward stroke</a:t>
            </a:r>
          </a:p>
          <a:p>
            <a:r>
              <a:rPr lang="en-US" altLang="ko-KR" dirty="0" smtClean="0"/>
              <a:t>Increase chamber size, increased wall stress </a:t>
            </a:r>
            <a:r>
              <a:rPr lang="en-US" altLang="ko-KR" dirty="0" smtClean="0">
                <a:sym typeface="Wingdings" pitchFamily="2" charset="2"/>
              </a:rPr>
              <a:t> afterload increase  hypertrophy induced</a:t>
            </a:r>
          </a:p>
          <a:p>
            <a:r>
              <a:rPr lang="en-US" altLang="ko-KR" dirty="0" smtClean="0">
                <a:sym typeface="Wingdings" pitchFamily="2" charset="2"/>
              </a:rPr>
              <a:t>Eccentric + Concentric hypertrophy</a:t>
            </a:r>
          </a:p>
          <a:p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olidFill>
                  <a:srgbClr val="FFFF00"/>
                </a:solidFill>
                <a:sym typeface="Wingdings" pitchFamily="2" charset="2"/>
              </a:rPr>
              <a:t>AR is a condition with volume and pressure overload.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Pathophysiology of Chr. AR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5720" y="1428736"/>
            <a:ext cx="8858280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/>
              <a:t> With time, LV contraction depressed. </a:t>
            </a:r>
          </a:p>
          <a:p>
            <a:pPr lvl="1"/>
            <a:r>
              <a:rPr lang="en-US" altLang="ko-KR" sz="2400" dirty="0" smtClean="0"/>
              <a:t> Early LV dysfunction : reversible phenomenon related to afterload excess </a:t>
            </a:r>
            <a:r>
              <a:rPr lang="en-US" altLang="ko-KR" sz="2400" dirty="0" smtClean="0">
                <a:sym typeface="Wingdings" pitchFamily="2" charset="2"/>
              </a:rPr>
              <a:t> full recovery after AVR</a:t>
            </a:r>
          </a:p>
          <a:p>
            <a:pPr lvl="1">
              <a:buNone/>
            </a:pPr>
            <a:r>
              <a:rPr lang="en-US" altLang="ko-KR" sz="2400" dirty="0" smtClean="0">
                <a:sym typeface="Wingdings" pitchFamily="2" charset="2"/>
              </a:rPr>
              <a:t>-----------------------------------------------</a:t>
            </a:r>
          </a:p>
          <a:p>
            <a:pPr lvl="1"/>
            <a:r>
              <a:rPr lang="en-US" altLang="ko-KR" sz="2400" dirty="0" smtClean="0"/>
              <a:t> Ventricular enlargement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en-US" altLang="ko-KR" sz="2400" dirty="0" smtClean="0">
                <a:solidFill>
                  <a:srgbClr val="FFFF00"/>
                </a:solidFill>
                <a:sym typeface="Wingdings" pitchFamily="2" charset="2"/>
              </a:rPr>
              <a:t>spherical shape </a:t>
            </a:r>
            <a:r>
              <a:rPr lang="en-US" altLang="ko-KR" sz="2400" dirty="0" smtClean="0">
                <a:sym typeface="Wingdings" pitchFamily="2" charset="2"/>
              </a:rPr>
              <a:t> decreased contractility induce systolic dysfunction</a:t>
            </a:r>
          </a:p>
          <a:p>
            <a:pPr lvl="1"/>
            <a:endParaRPr lang="en-US" altLang="ko-KR" sz="2400" dirty="0" smtClean="0">
              <a:sym typeface="Wingdings" pitchFamily="2" charset="2"/>
            </a:endParaRPr>
          </a:p>
          <a:p>
            <a:r>
              <a:rPr lang="en-US" altLang="ko-KR" sz="2800" dirty="0" smtClean="0">
                <a:sym typeface="Wingdings" pitchFamily="2" charset="2"/>
              </a:rPr>
              <a:t> Op prognostic factor (high risk group)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 LV systolic function :EF &lt; 50%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 End systolic size : ESD &gt; 55mm, EDD &gt; 75mm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LV dysfunction in Chr. AR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9750" y="260350"/>
            <a:ext cx="77771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ko-KR" sz="3200">
                <a:solidFill>
                  <a:srgbClr val="66FFFF"/>
                </a:solidFill>
              </a:rPr>
              <a:t> Root Dimensions</a:t>
            </a:r>
            <a:endParaRPr lang="en-US" altLang="ko-KR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sz="2000">
                <a:solidFill>
                  <a:schemeClr val="tx1"/>
                </a:solidFill>
              </a:rPr>
              <a:t>     </a:t>
            </a:r>
            <a:r>
              <a:rPr lang="en-US" altLang="ko-KR"/>
              <a:t>Mean diameter : 23mm, valve area : 4.5 cm</a:t>
            </a:r>
            <a:r>
              <a:rPr lang="en-US" altLang="ko-KR" baseline="30000"/>
              <a:t>2</a:t>
            </a:r>
          </a:p>
          <a:p>
            <a:pPr>
              <a:lnSpc>
                <a:spcPct val="110000"/>
              </a:lnSpc>
            </a:pPr>
            <a:r>
              <a:rPr lang="en-US" altLang="ko-KR"/>
              <a:t>     Inlet diameter  : 10~20% larger than STJ</a:t>
            </a:r>
          </a:p>
          <a:p>
            <a:pPr>
              <a:lnSpc>
                <a:spcPct val="110000"/>
              </a:lnSpc>
            </a:pPr>
            <a:r>
              <a:rPr lang="en-US" altLang="ko-KR"/>
              <a:t>     Height : STJ </a:t>
            </a:r>
            <a:r>
              <a:rPr lang="ko-KR" altLang="en-US"/>
              <a:t>의 </a:t>
            </a:r>
            <a:r>
              <a:rPr lang="en-US" altLang="ko-KR"/>
              <a:t>80%</a:t>
            </a:r>
            <a:endParaRPr lang="en-US" altLang="ko-KR" sz="2000">
              <a:solidFill>
                <a:schemeClr val="tx1"/>
              </a:solidFill>
            </a:endParaRPr>
          </a:p>
        </p:txBody>
      </p:sp>
      <p:pic>
        <p:nvPicPr>
          <p:cNvPr id="196627" name="Picture 10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2205038"/>
            <a:ext cx="6911975" cy="3892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96628" name="Text Box 1044"/>
          <p:cNvSpPr txBox="1">
            <a:spLocks noChangeArrowheads="1"/>
          </p:cNvSpPr>
          <p:nvPr/>
        </p:nvSpPr>
        <p:spPr bwMode="auto">
          <a:xfrm>
            <a:off x="3929058" y="6381750"/>
            <a:ext cx="42052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i="1" dirty="0"/>
              <a:t>Kunzelman KS, JTCS 1994;107:162-70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 Chronic AR : angina, dyspnea</a:t>
            </a:r>
          </a:p>
          <a:p>
            <a:pPr lvl="1"/>
            <a:r>
              <a:rPr lang="en-US" altLang="ko-KR" dirty="0" smtClean="0"/>
              <a:t> Compensation lasts for decades without symptom</a:t>
            </a:r>
          </a:p>
          <a:p>
            <a:pPr lvl="1"/>
            <a:r>
              <a:rPr lang="en-US" altLang="ko-KR" dirty="0" smtClean="0"/>
              <a:t> Decreased LV function, symptoms develop</a:t>
            </a:r>
          </a:p>
          <a:p>
            <a:pPr lvl="1"/>
            <a:r>
              <a:rPr lang="en-US" altLang="ko-KR" dirty="0" smtClean="0"/>
              <a:t> Coronary angina d/t diminished coronary flow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00B0F0"/>
                </a:solidFill>
              </a:rPr>
              <a:t>More than ¼ die or LV dysfunction</a:t>
            </a:r>
          </a:p>
          <a:p>
            <a:pPr>
              <a:buNone/>
            </a:pPr>
            <a:r>
              <a:rPr lang="en-US" altLang="ko-KR" dirty="0" smtClean="0"/>
              <a:t>       before onset of symptoms.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Natural Course of Chr AR</a:t>
            </a:r>
            <a:endParaRPr lang="ko-KR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 Asmptomatic AR with LV failure</a:t>
            </a:r>
          </a:p>
          <a:p>
            <a:pPr>
              <a:buNone/>
            </a:pPr>
            <a:r>
              <a:rPr lang="en-US" altLang="ko-KR" dirty="0" smtClean="0"/>
              <a:t>    : symptoms in 2~3 years.</a:t>
            </a:r>
          </a:p>
          <a:p>
            <a:r>
              <a:rPr lang="en-US" altLang="ko-KR" dirty="0" smtClean="0"/>
              <a:t> All symptomatic patient : Op indicated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Annual mortality in pt with symptom</a:t>
            </a:r>
          </a:p>
          <a:p>
            <a:pPr lvl="1"/>
            <a:r>
              <a:rPr lang="en-US" altLang="ko-KR" dirty="0" smtClean="0"/>
              <a:t> with dyspnea : mortality &gt; 20% in a year</a:t>
            </a:r>
          </a:p>
          <a:p>
            <a:pPr lvl="1"/>
            <a:r>
              <a:rPr lang="en-US" altLang="ko-KR" dirty="0" smtClean="0"/>
              <a:t> with angina : mortality &gt; 10% in a year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 with LV dysfunction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52596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 Development of mild symptoms is an indication for AVR</a:t>
            </a:r>
          </a:p>
          <a:p>
            <a:r>
              <a:rPr lang="en-US" altLang="ko-KR" sz="2800" dirty="0" smtClean="0"/>
              <a:t> In asymptomatic patient</a:t>
            </a:r>
          </a:p>
          <a:p>
            <a:pPr lvl="1"/>
            <a:r>
              <a:rPr lang="en-US" altLang="ko-KR" sz="2400" dirty="0" smtClean="0"/>
              <a:t>If EF &lt; 50%</a:t>
            </a:r>
          </a:p>
          <a:p>
            <a:pPr lvl="1"/>
            <a:r>
              <a:rPr lang="en-US" altLang="ko-KR" sz="2400" dirty="0" smtClean="0"/>
              <a:t>LVESD &gt; 55mm or LVEDD &gt; 75mm even if EF&gt;50%</a:t>
            </a:r>
          </a:p>
          <a:p>
            <a:pPr lvl="1"/>
            <a:r>
              <a:rPr lang="en-US" altLang="ko-KR" sz="2400" dirty="0" smtClean="0"/>
              <a:t>LVESD &gt; 50mm or LVEDD &gt; 70mm</a:t>
            </a:r>
          </a:p>
          <a:p>
            <a:pPr lvl="2"/>
            <a:r>
              <a:rPr lang="en-US" altLang="ko-KR" sz="2000" dirty="0" smtClean="0"/>
              <a:t> With declining exercise tolerance</a:t>
            </a:r>
          </a:p>
          <a:p>
            <a:pPr lvl="2"/>
            <a:r>
              <a:rPr lang="en-US" altLang="ko-KR" sz="2000" dirty="0" smtClean="0"/>
              <a:t> WP&gt; 25mmHg with exercise</a:t>
            </a:r>
          </a:p>
          <a:p>
            <a:pPr lvl="2"/>
            <a:r>
              <a:rPr lang="en-US" altLang="ko-KR" sz="2000" dirty="0" smtClean="0"/>
              <a:t> Small sized patient</a:t>
            </a:r>
          </a:p>
          <a:p>
            <a:pPr lvl="1"/>
            <a:r>
              <a:rPr lang="en-US" altLang="ko-KR" sz="2400" dirty="0" smtClean="0"/>
              <a:t>Moderate AR pt undergoing other OHS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Op Ix</a:t>
            </a:r>
            <a:endParaRPr lang="ko-K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LV function will improve after AVR even in a patient with LV dysfunction if EF &gt; 25% and/or ESD &lt; 60mm</a:t>
            </a:r>
          </a:p>
          <a:p>
            <a:r>
              <a:rPr lang="en-US" altLang="ko-KR" sz="2800" dirty="0" smtClean="0"/>
              <a:t>After AVR, in 1 or 2 weeks, LVEDD reduced 80% of overall reduction during the long-term postoperative course : This relates EF improvement</a:t>
            </a:r>
          </a:p>
          <a:p>
            <a:r>
              <a:rPr lang="en-US" altLang="ko-KR" sz="2800" dirty="0" smtClean="0"/>
              <a:t>Better than medical treatment (even in worst case)</a:t>
            </a:r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About Operation for AR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76295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3200">
                <a:solidFill>
                  <a:srgbClr val="66FFFF"/>
                </a:solidFill>
              </a:rPr>
              <a:t>  Cusp Dimension</a:t>
            </a:r>
            <a:endParaRPr lang="en-US" altLang="ko-KR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/>
              <a:t>     Free margin length : 28 ~ 34 mm (average 32mm)</a:t>
            </a:r>
          </a:p>
          <a:p>
            <a:pPr>
              <a:lnSpc>
                <a:spcPct val="120000"/>
              </a:lnSpc>
            </a:pPr>
            <a:r>
              <a:rPr lang="en-US" altLang="ko-KR"/>
              <a:t>     Cusp height : less than 1/2 of FM length : 13 ~ 15mm</a:t>
            </a:r>
          </a:p>
          <a:p>
            <a:pPr>
              <a:lnSpc>
                <a:spcPct val="120000"/>
              </a:lnSpc>
            </a:pPr>
            <a:r>
              <a:rPr lang="en-US" altLang="ko-KR"/>
              <a:t>     Width</a:t>
            </a:r>
          </a:p>
          <a:p>
            <a:pPr>
              <a:lnSpc>
                <a:spcPct val="120000"/>
              </a:lnSpc>
            </a:pPr>
            <a:r>
              <a:rPr lang="en-US" altLang="ko-KR"/>
              <a:t>     Extra length : loss of extra length during aneurysm </a:t>
            </a:r>
            <a:r>
              <a:rPr lang="en-US" altLang="ko-KR">
                <a:sym typeface="Wingdings" pitchFamily="2" charset="2"/>
              </a:rPr>
              <a:t> AR</a:t>
            </a:r>
            <a:endParaRPr lang="en-US" altLang="ko-KR" sz="2000">
              <a:solidFill>
                <a:schemeClr val="tx1"/>
              </a:solidFill>
            </a:endParaRPr>
          </a:p>
          <a:p>
            <a:endParaRPr lang="en-US" altLang="ko-KR">
              <a:solidFill>
                <a:schemeClr val="tx1"/>
              </a:solidFill>
            </a:endParaRPr>
          </a:p>
        </p:txBody>
      </p:sp>
      <p:pic>
        <p:nvPicPr>
          <p:cNvPr id="165892" name="Picture 4" descr="q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000372"/>
            <a:ext cx="3505200" cy="2836862"/>
          </a:xfrm>
          <a:prstGeom prst="rect">
            <a:avLst/>
          </a:prstGeom>
          <a:noFill/>
          <a:effectLst/>
        </p:spPr>
      </p:pic>
      <p:pic>
        <p:nvPicPr>
          <p:cNvPr id="165896" name="Picture 8" descr="Image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3048000"/>
            <a:ext cx="2697163" cy="2743200"/>
          </a:xfrm>
          <a:prstGeom prst="rect">
            <a:avLst/>
          </a:prstGeom>
          <a:noFill/>
          <a:effectLst/>
        </p:spPr>
      </p:pic>
      <p:sp>
        <p:nvSpPr>
          <p:cNvPr id="165897" name="Line 9"/>
          <p:cNvSpPr>
            <a:spLocks noChangeShapeType="1"/>
          </p:cNvSpPr>
          <p:nvPr/>
        </p:nvSpPr>
        <p:spPr bwMode="auto">
          <a:xfrm rot="21462554">
            <a:off x="1600200" y="3810000"/>
            <a:ext cx="1905000" cy="1588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1676400" y="3886200"/>
            <a:ext cx="838200" cy="381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V="1">
            <a:off x="2514600" y="3810000"/>
            <a:ext cx="914400" cy="457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6629400" y="3886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5715008" y="2571744"/>
            <a:ext cx="170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/>
              <a:t>FM:B=1:1.5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7772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16% of diameter changed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      at </a:t>
            </a:r>
            <a:r>
              <a:rPr lang="en-US" altLang="ko-KR" sz="2000" dirty="0" err="1"/>
              <a:t>coaptation</a:t>
            </a:r>
            <a:r>
              <a:rPr lang="en-US" altLang="ko-KR" sz="2000" dirty="0"/>
              <a:t> level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altLang="ko-KR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During systole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/>
              <a:t>     </a:t>
            </a:r>
            <a:r>
              <a:rPr lang="en-US" altLang="ko-KR" sz="1800" dirty="0"/>
              <a:t>- ridge diameter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/>
              <a:t>         : </a:t>
            </a:r>
            <a:r>
              <a:rPr lang="en-US" altLang="ko-KR" sz="1800" dirty="0">
                <a:solidFill>
                  <a:srgbClr val="FFCC00"/>
                </a:solidFill>
              </a:rPr>
              <a:t>increment by increased pressure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/>
              <a:t>           pulling effect on </a:t>
            </a:r>
            <a:r>
              <a:rPr lang="en-US" altLang="ko-KR" sz="1800" dirty="0" err="1"/>
              <a:t>commissures</a:t>
            </a:r>
            <a:r>
              <a:rPr lang="en-US" altLang="ko-KR" sz="1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/>
              <a:t>           </a:t>
            </a:r>
            <a:r>
              <a:rPr lang="en-US" altLang="ko-KR" sz="1800" dirty="0">
                <a:sym typeface="Wingdings" pitchFamily="2" charset="2"/>
              </a:rPr>
              <a:t> triangular opening of AV</a:t>
            </a:r>
            <a:endParaRPr lang="en-US" altLang="ko-KR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/>
              <a:t>      - inlet diameter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/>
              <a:t>         : decrement by muscle contraction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/>
              <a:t>           </a:t>
            </a:r>
            <a:r>
              <a:rPr lang="en-US" altLang="ko-KR" sz="1800" dirty="0">
                <a:solidFill>
                  <a:srgbClr val="FFCC00"/>
                </a:solidFill>
              </a:rPr>
              <a:t>actually small increase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"/>
              </a:lnSpc>
              <a:buFontTx/>
              <a:buNone/>
            </a:pP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Overall change : cone --&gt; cylindrical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-</a:t>
            </a:r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more effective flow passage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- stress sharing effect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Dynamic Change of Aortic Root</a:t>
            </a:r>
          </a:p>
        </p:txBody>
      </p:sp>
      <p:pic>
        <p:nvPicPr>
          <p:cNvPr id="4100" name="Picture 4" descr="dynam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428736"/>
            <a:ext cx="3584807" cy="4108447"/>
          </a:xfrm>
          <a:prstGeom prst="rect">
            <a:avLst/>
          </a:prstGeom>
          <a:noFill/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41927" y="6450013"/>
            <a:ext cx="33162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i="1" dirty="0"/>
              <a:t>Brewer RJ. JTCS 1976;72:413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Crystals at </a:t>
            </a:r>
            <a:r>
              <a:rPr lang="en-US" altLang="ko-KR" sz="2400" dirty="0" err="1"/>
              <a:t>commissure</a:t>
            </a:r>
            <a:r>
              <a:rPr lang="en-US" altLang="ko-KR" sz="2400" dirty="0"/>
              <a:t>, STJ, nadir, </a:t>
            </a:r>
            <a:r>
              <a:rPr lang="en-US" altLang="ko-KR" sz="2400" dirty="0" err="1"/>
              <a:t>leflet</a:t>
            </a:r>
            <a:r>
              <a:rPr lang="en-US" altLang="ko-KR" sz="2400" dirty="0"/>
              <a:t> tips</a:t>
            </a:r>
          </a:p>
          <a:p>
            <a:r>
              <a:rPr lang="en-US" altLang="ko-KR" sz="2400" dirty="0"/>
              <a:t>3-D digital </a:t>
            </a:r>
            <a:r>
              <a:rPr lang="en-US" altLang="ko-KR" sz="2400" dirty="0" err="1"/>
              <a:t>sonomicrometry</a:t>
            </a:r>
            <a:endParaRPr lang="en-US" altLang="ko-KR" sz="2400" dirty="0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Aortic Root Volume Change</a:t>
            </a:r>
            <a:br>
              <a:rPr lang="en-US" altLang="ko-KR"/>
            </a:br>
            <a:r>
              <a:rPr lang="en-US" altLang="ko-KR" sz="2400"/>
              <a:t>(2000, Pang &amp; Duran, Montana)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571472" y="3071810"/>
            <a:ext cx="82089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2800" b="1" i="1" dirty="0"/>
              <a:t>    Systolic root expansion (40% of volume increase) and 12% leaflet opening </a:t>
            </a:r>
            <a:r>
              <a:rPr lang="en-US" altLang="ko-KR" sz="3600" b="1" i="1" dirty="0">
                <a:solidFill>
                  <a:srgbClr val="66FFFF"/>
                </a:solidFill>
              </a:rPr>
              <a:t>before ejection phase during </a:t>
            </a:r>
            <a:r>
              <a:rPr lang="en-US" altLang="ko-KR" sz="3600" b="1" i="1" dirty="0" err="1">
                <a:solidFill>
                  <a:srgbClr val="66FFFF"/>
                </a:solidFill>
              </a:rPr>
              <a:t>isovolumic</a:t>
            </a:r>
            <a:r>
              <a:rPr lang="en-US" altLang="ko-KR" sz="3600" b="1" i="1" dirty="0">
                <a:solidFill>
                  <a:srgbClr val="66FFFF"/>
                </a:solidFill>
              </a:rPr>
              <a:t>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  <p:bldP spid="2918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000100" y="1428736"/>
            <a:ext cx="7572428" cy="4643470"/>
            <a:chOff x="1295400" y="2819400"/>
            <a:chExt cx="6324600" cy="362426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95400" y="2819400"/>
              <a:ext cx="6324600" cy="36242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928794" y="3429000"/>
              <a:ext cx="4895850" cy="431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1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836613"/>
            <a:ext cx="7543800" cy="4659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80579" name="Oval 1027"/>
          <p:cNvSpPr>
            <a:spLocks noChangeArrowheads="1"/>
          </p:cNvSpPr>
          <p:nvPr/>
        </p:nvSpPr>
        <p:spPr bwMode="auto">
          <a:xfrm>
            <a:off x="4710113" y="3046413"/>
            <a:ext cx="3810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0581" name="Text Box 1029"/>
          <p:cNvSpPr txBox="1">
            <a:spLocks noChangeArrowheads="1"/>
          </p:cNvSpPr>
          <p:nvPr/>
        </p:nvSpPr>
        <p:spPr bwMode="auto">
          <a:xfrm>
            <a:off x="5165725" y="5756275"/>
            <a:ext cx="36861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/>
              <a:t>2002, Robicsek et al, Annals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869</TotalTime>
  <Words>1722</Words>
  <Application>Microsoft Office PowerPoint</Application>
  <PresentationFormat>화면 슬라이드 쇼(4:3)</PresentationFormat>
  <Paragraphs>289</Paragraphs>
  <Slides>43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고려청자</vt:lpstr>
      <vt:lpstr>Aortic Valve Surgery</vt:lpstr>
      <vt:lpstr>History</vt:lpstr>
      <vt:lpstr>슬라이드 3</vt:lpstr>
      <vt:lpstr>슬라이드 4</vt:lpstr>
      <vt:lpstr>슬라이드 5</vt:lpstr>
      <vt:lpstr>Dynamic Change of Aortic Root</vt:lpstr>
      <vt:lpstr>Aortic Root Volume Change (2000, Pang &amp; Duran, Montana)</vt:lpstr>
      <vt:lpstr>슬라이드 8</vt:lpstr>
      <vt:lpstr>슬라이드 9</vt:lpstr>
      <vt:lpstr>Movements of Commissures (Pull and Release Mechanism)</vt:lpstr>
      <vt:lpstr>Dynamic Analysis of AV (Gnyaneshwar, 2002, India)</vt:lpstr>
      <vt:lpstr>Slow Closing Displacement (2001, Paulis et al, Italy)</vt:lpstr>
      <vt:lpstr>Role of Compliant Root on Leaflet Opening and Valve area (2004, Sripathi et al, India)</vt:lpstr>
      <vt:lpstr>In Vivo AV Dynamics by 3D Echo (2003, Handke et al, Germany)</vt:lpstr>
      <vt:lpstr>Role of Sinus Wall Compliance (1999, Robiscek &amp; Thubrikar, NC)</vt:lpstr>
      <vt:lpstr>Sinus</vt:lpstr>
      <vt:lpstr>Histologic Features of leaflets &amp; Sinus</vt:lpstr>
      <vt:lpstr>Stress Sharing  between Sinus &amp; Leaflets</vt:lpstr>
      <vt:lpstr>Stress of Native Leaflets</vt:lpstr>
      <vt:lpstr>슬라이드 20</vt:lpstr>
      <vt:lpstr>슬라이드 21</vt:lpstr>
      <vt:lpstr>Effects of Operation Types on The Mechanism of AV</vt:lpstr>
      <vt:lpstr>슬라이드 23</vt:lpstr>
      <vt:lpstr>Sinus Distensibility &amp; Coronary Flow</vt:lpstr>
      <vt:lpstr>슬라이드 25</vt:lpstr>
      <vt:lpstr>슬라이드 26</vt:lpstr>
      <vt:lpstr>Grading of AV Disease</vt:lpstr>
      <vt:lpstr>Aortic Stenosis </vt:lpstr>
      <vt:lpstr>Pathophysiology of AS</vt:lpstr>
      <vt:lpstr>Ischemia and hypertrophy</vt:lpstr>
      <vt:lpstr>Natural History</vt:lpstr>
      <vt:lpstr>Natural History of AS</vt:lpstr>
      <vt:lpstr>Summary of Op Ix</vt:lpstr>
      <vt:lpstr>About Operation for AS</vt:lpstr>
      <vt:lpstr>Aortic Regurgitation</vt:lpstr>
      <vt:lpstr>Classification of Aortic Leaflet Prolapse</vt:lpstr>
      <vt:lpstr>Acute Aortic Regurgitation</vt:lpstr>
      <vt:lpstr>Pathophysiology of Chr. AR</vt:lpstr>
      <vt:lpstr>LV dysfunction in Chr. AR</vt:lpstr>
      <vt:lpstr>Natural Course of Chr AR</vt:lpstr>
      <vt:lpstr>AR with LV dysfunction</vt:lpstr>
      <vt:lpstr>Summary of Op Ix</vt:lpstr>
      <vt:lpstr>About Operation for 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Aortic Valve Surgery</dc:title>
  <dc:creator>Jin Ung</dc:creator>
  <cp:lastModifiedBy>bkkim</cp:lastModifiedBy>
  <cp:revision>75</cp:revision>
  <dcterms:created xsi:type="dcterms:W3CDTF">2011-04-18T02:33:42Z</dcterms:created>
  <dcterms:modified xsi:type="dcterms:W3CDTF">2012-09-14T08:11:45Z</dcterms:modified>
</cp:coreProperties>
</file>