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57" r:id="rId2"/>
    <p:sldId id="274" r:id="rId3"/>
    <p:sldId id="262" r:id="rId4"/>
    <p:sldId id="304" r:id="rId5"/>
    <p:sldId id="261" r:id="rId6"/>
    <p:sldId id="297" r:id="rId7"/>
    <p:sldId id="299" r:id="rId8"/>
    <p:sldId id="300" r:id="rId9"/>
    <p:sldId id="401" r:id="rId10"/>
    <p:sldId id="292" r:id="rId11"/>
    <p:sldId id="306" r:id="rId12"/>
    <p:sldId id="395" r:id="rId13"/>
    <p:sldId id="263" r:id="rId14"/>
    <p:sldId id="258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96" r:id="rId23"/>
    <p:sldId id="265" r:id="rId24"/>
    <p:sldId id="266" r:id="rId25"/>
    <p:sldId id="268" r:id="rId26"/>
    <p:sldId id="269" r:id="rId27"/>
    <p:sldId id="270" r:id="rId28"/>
    <p:sldId id="273" r:id="rId29"/>
    <p:sldId id="259" r:id="rId30"/>
    <p:sldId id="284" r:id="rId31"/>
    <p:sldId id="283" r:id="rId32"/>
    <p:sldId id="280" r:id="rId33"/>
    <p:sldId id="281" r:id="rId34"/>
    <p:sldId id="271" r:id="rId35"/>
    <p:sldId id="272" r:id="rId36"/>
    <p:sldId id="267" r:id="rId37"/>
    <p:sldId id="276" r:id="rId38"/>
    <p:sldId id="275" r:id="rId39"/>
    <p:sldId id="277" r:id="rId40"/>
    <p:sldId id="278" r:id="rId41"/>
    <p:sldId id="285" r:id="rId42"/>
    <p:sldId id="287" r:id="rId43"/>
    <p:sldId id="288" r:id="rId44"/>
    <p:sldId id="289" r:id="rId45"/>
    <p:sldId id="290" r:id="rId46"/>
    <p:sldId id="307" r:id="rId47"/>
    <p:sldId id="296" r:id="rId48"/>
    <p:sldId id="294" r:id="rId49"/>
    <p:sldId id="394" r:id="rId50"/>
    <p:sldId id="408" r:id="rId51"/>
    <p:sldId id="406" r:id="rId52"/>
    <p:sldId id="407" r:id="rId53"/>
    <p:sldId id="318" r:id="rId54"/>
    <p:sldId id="319" r:id="rId55"/>
    <p:sldId id="320" r:id="rId56"/>
    <p:sldId id="322" r:id="rId57"/>
    <p:sldId id="398" r:id="rId58"/>
    <p:sldId id="402" r:id="rId59"/>
    <p:sldId id="403" r:id="rId60"/>
    <p:sldId id="404" r:id="rId61"/>
    <p:sldId id="328" r:id="rId62"/>
    <p:sldId id="405" r:id="rId63"/>
    <p:sldId id="409" r:id="rId64"/>
    <p:sldId id="332" r:id="rId65"/>
    <p:sldId id="410" r:id="rId66"/>
    <p:sldId id="411" r:id="rId67"/>
    <p:sldId id="412" r:id="rId68"/>
    <p:sldId id="341" r:id="rId69"/>
    <p:sldId id="413" r:id="rId70"/>
    <p:sldId id="414" r:id="rId71"/>
    <p:sldId id="346" r:id="rId72"/>
    <p:sldId id="416" r:id="rId73"/>
    <p:sldId id="415" r:id="rId74"/>
    <p:sldId id="417" r:id="rId75"/>
    <p:sldId id="352" r:id="rId76"/>
    <p:sldId id="355" r:id="rId77"/>
    <p:sldId id="418" r:id="rId78"/>
    <p:sldId id="419" r:id="rId79"/>
    <p:sldId id="359" r:id="rId80"/>
    <p:sldId id="420" r:id="rId81"/>
    <p:sldId id="421" r:id="rId82"/>
    <p:sldId id="365" r:id="rId83"/>
    <p:sldId id="422" r:id="rId84"/>
    <p:sldId id="426" r:id="rId85"/>
    <p:sldId id="376" r:id="rId86"/>
    <p:sldId id="427" r:id="rId87"/>
    <p:sldId id="428" r:id="rId88"/>
    <p:sldId id="429" r:id="rId89"/>
    <p:sldId id="382" r:id="rId90"/>
    <p:sldId id="383" r:id="rId91"/>
    <p:sldId id="387" r:id="rId92"/>
    <p:sldId id="391" r:id="rId93"/>
    <p:sldId id="390" r:id="rId94"/>
    <p:sldId id="392" r:id="rId95"/>
    <p:sldId id="430" r:id="rId96"/>
    <p:sldId id="393" r:id="rId97"/>
    <p:sldId id="431" r:id="rId98"/>
    <p:sldId id="434" r:id="rId99"/>
    <p:sldId id="436" r:id="rId100"/>
    <p:sldId id="437" r:id="rId10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15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A2B59-61A6-4041-8928-500B56D5CE33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2DFC8-1FA7-455A-9B6D-F16839161B1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887CDB-447E-4DEE-90E4-C9F71B060B55}" type="slidenum">
              <a:rPr lang="en-US" altLang="ko-KR"/>
              <a:pPr/>
              <a:t>37</a:t>
            </a:fld>
            <a:endParaRPr lang="en-US" altLang="ko-KR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수기에 대하여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2DFC8-1FA7-455A-9B6D-F16839161B19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643866" cy="150019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7500990" cy="85725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00175"/>
            <a:ext cx="8229600" cy="462598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428736"/>
            <a:ext cx="8215370" cy="1588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5949"/>
            <a:ext cx="1500166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85728"/>
            <a:ext cx="1214446" cy="6286546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571481"/>
            <a:ext cx="7115196" cy="5715044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5" y="285728"/>
            <a:ext cx="8554805" cy="939784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9"/>
            <a:ext cx="456478" cy="6857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7715304" cy="1504952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500570"/>
            <a:ext cx="7715304" cy="164306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4429132"/>
            <a:ext cx="771530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85728"/>
            <a:ext cx="9144032" cy="114301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643050"/>
            <a:ext cx="3786218" cy="4429156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643050"/>
            <a:ext cx="3785616" cy="4429156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8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5429264"/>
            <a:ext cx="4005072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2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5429264"/>
            <a:ext cx="400052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63808"/>
            <a:ext cx="8858280" cy="66486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85728"/>
            <a:ext cx="8143932" cy="642942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1006230"/>
            <a:ext cx="2214578" cy="5351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4" y="1000108"/>
            <a:ext cx="5857875" cy="535783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3571876"/>
            <a:ext cx="9144000" cy="3286126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876"/>
            <a:ext cx="3286148" cy="11382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4714884"/>
            <a:ext cx="3286148" cy="11430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2977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1071546"/>
            <a:ext cx="4214842" cy="4714908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2380"/>
            <a:ext cx="9144000" cy="283348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3" y="274638"/>
            <a:ext cx="8545927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51A3930-94FF-4B20-A615-64E276E5E7F5}" type="datetimeFigureOut">
              <a:rPr lang="ko-KR" altLang="en-US" smtClean="0"/>
              <a:pPr/>
              <a:t>2012-09-14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72"/>
            <a:ext cx="2895600" cy="285752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B64E25C-7A06-49FF-99BD-777FA3287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www.med.virginia.edu/med-ed/mmdb/high/r/rad00101.jpg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ko-KR" altLang="en-US" smtClean="0">
                <a:latin typeface="Times New Roman" pitchFamily="18" charset="0"/>
                <a:ea typeface="궁서" pitchFamily="18" charset="-127"/>
              </a:rPr>
              <a:t>단순 흉부영상의 판독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울산의대 강릉 아산병원 영상의학과</a:t>
            </a:r>
          </a:p>
          <a:p>
            <a:pPr eaLnBrk="1" hangingPunct="1"/>
            <a:r>
              <a:rPr lang="ko-KR" altLang="en-US" dirty="0" smtClean="0">
                <a:latin typeface="궁서" pitchFamily="18" charset="-127"/>
                <a:ea typeface="궁서" pitchFamily="18" charset="-127"/>
              </a:rPr>
              <a:t>류대식</a:t>
            </a:r>
          </a:p>
          <a:p>
            <a:pPr eaLnBrk="1" hangingPunct="1"/>
            <a:endParaRPr lang="en-US" altLang="ko-KR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temp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92113"/>
            <a:ext cx="4654550" cy="6232525"/>
          </a:xfrm>
          <a:prstGeom prst="rect">
            <a:avLst/>
          </a:prstGeom>
          <a:noFill/>
        </p:spPr>
      </p:pic>
      <p:pic>
        <p:nvPicPr>
          <p:cNvPr id="457731" name="Picture 3" descr="temp1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25975" y="401638"/>
            <a:ext cx="4645025" cy="6221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Swan-</a:t>
            </a:r>
            <a:r>
              <a:rPr lang="en-US" altLang="ko-KR" dirty="0" err="1" smtClean="0"/>
              <a:t>Gantz</a:t>
            </a:r>
            <a:r>
              <a:rPr lang="en-US" altLang="ko-KR" dirty="0" smtClean="0"/>
              <a:t> catheter: </a:t>
            </a:r>
            <a:r>
              <a:rPr lang="ko-KR" altLang="en-US" dirty="0" err="1" smtClean="0"/>
              <a:t>근위부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폐동맥내</a:t>
            </a:r>
            <a:endParaRPr lang="en-US" altLang="ko-KR" dirty="0" smtClean="0"/>
          </a:p>
          <a:p>
            <a:r>
              <a:rPr lang="en-US" altLang="ko-KR" dirty="0" smtClean="0"/>
              <a:t>Cardiac pacemaker: </a:t>
            </a:r>
            <a:r>
              <a:rPr lang="ko-KR" altLang="en-US" dirty="0" smtClean="0"/>
              <a:t>우심실 </a:t>
            </a:r>
            <a:r>
              <a:rPr lang="ko-KR" altLang="en-US" dirty="0" err="1" smtClean="0"/>
              <a:t>음연의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전하방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심장윤곽의 최소한 </a:t>
            </a:r>
            <a:r>
              <a:rPr lang="en-US" altLang="ko-KR" dirty="0" smtClean="0"/>
              <a:t>3mm</a:t>
            </a:r>
            <a:r>
              <a:rPr lang="ko-KR" altLang="en-US" dirty="0" smtClean="0"/>
              <a:t>내</a:t>
            </a:r>
            <a:endParaRPr lang="en-US" altLang="ko-KR" dirty="0" smtClean="0"/>
          </a:p>
          <a:p>
            <a:r>
              <a:rPr lang="en-US" altLang="ko-KR" dirty="0" err="1" smtClean="0"/>
              <a:t>Nasogastric</a:t>
            </a:r>
            <a:r>
              <a:rPr lang="en-US" altLang="ko-KR" dirty="0" smtClean="0"/>
              <a:t> tube: </a:t>
            </a:r>
            <a:r>
              <a:rPr lang="ko-KR" altLang="en-US" dirty="0" err="1" smtClean="0"/>
              <a:t>위식도</a:t>
            </a:r>
            <a:r>
              <a:rPr lang="ko-KR" altLang="en-US" dirty="0" smtClean="0"/>
              <a:t>  </a:t>
            </a:r>
            <a:r>
              <a:rPr lang="ko-KR" altLang="en-US" dirty="0" err="1" smtClean="0"/>
              <a:t>경계부에서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10cm </a:t>
            </a:r>
            <a:r>
              <a:rPr lang="ko-KR" altLang="en-US" dirty="0" smtClean="0"/>
              <a:t>이상의 </a:t>
            </a:r>
            <a:r>
              <a:rPr lang="ko-KR" altLang="en-US" dirty="0" err="1" smtClean="0"/>
              <a:t>위장음영내</a:t>
            </a:r>
            <a:endParaRPr lang="en-US" altLang="ko-KR" dirty="0" smtClean="0"/>
          </a:p>
          <a:p>
            <a:r>
              <a:rPr lang="en-US" altLang="ko-KR" dirty="0" smtClean="0"/>
              <a:t>Intra-</a:t>
            </a:r>
            <a:r>
              <a:rPr lang="en-US" altLang="ko-KR" dirty="0" err="1" smtClean="0"/>
              <a:t>aoric</a:t>
            </a:r>
            <a:r>
              <a:rPr lang="en-US" altLang="ko-KR" dirty="0" smtClean="0"/>
              <a:t> counter-pulsation balloon: </a:t>
            </a:r>
            <a:r>
              <a:rPr lang="ko-KR" altLang="en-US" dirty="0" err="1" smtClean="0"/>
              <a:t>죄쇄골하동맥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기시부</a:t>
            </a:r>
            <a:r>
              <a:rPr lang="ko-KR" altLang="en-US" dirty="0" smtClean="0"/>
              <a:t> 직후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Line and tube</a:t>
            </a:r>
            <a:endParaRPr lang="ko-KR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temp3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9538" y="266700"/>
            <a:ext cx="6311900" cy="634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Low contrast.</a:t>
            </a:r>
          </a:p>
          <a:p>
            <a:r>
              <a:rPr lang="en-US" altLang="ko-KR" dirty="0" smtClean="0"/>
              <a:t>Large exposure latitude.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hlink"/>
                </a:solidFill>
                <a:latin typeface="Arial" pitchFamily="34" charset="0"/>
                <a:ea typeface="돋움" pitchFamily="50" charset="-127"/>
              </a:rPr>
              <a:t>High </a:t>
            </a:r>
            <a:r>
              <a:rPr lang="en-US" altLang="ko-KR" dirty="0" err="1" smtClean="0">
                <a:solidFill>
                  <a:schemeClr val="hlink"/>
                </a:solidFill>
                <a:latin typeface="Arial" pitchFamily="34" charset="0"/>
                <a:ea typeface="돋움" pitchFamily="50" charset="-127"/>
              </a:rPr>
              <a:t>kVp</a:t>
            </a:r>
            <a:r>
              <a:rPr lang="en-US" altLang="ko-KR" dirty="0" smtClean="0">
                <a:solidFill>
                  <a:schemeClr val="hlink"/>
                </a:solidFill>
                <a:latin typeface="Arial" pitchFamily="34" charset="0"/>
                <a:ea typeface="돋움" pitchFamily="50" charset="-127"/>
              </a:rPr>
              <a:t> technique</a:t>
            </a:r>
            <a:endParaRPr lang="ko-KR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smtClean="0"/>
              <a:t> 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Positioning</a:t>
            </a:r>
          </a:p>
        </p:txBody>
      </p:sp>
      <p:pic>
        <p:nvPicPr>
          <p:cNvPr id="26628" name="Picture 4" descr="PAsmal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2071678"/>
            <a:ext cx="32353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normal_p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48" y="2071678"/>
            <a:ext cx="4572000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스캔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28670"/>
            <a:ext cx="478188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A:\normal1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3879" y="1214422"/>
            <a:ext cx="4640121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 smtClean="0"/>
              <a:t>Always look at both views- PA and lateral.</a:t>
            </a:r>
          </a:p>
          <a:p>
            <a:r>
              <a:rPr lang="en-US" altLang="ko-KR" dirty="0" smtClean="0"/>
              <a:t>Right heart border is formed by the right atrium, RML lesion(silhouette sign+).</a:t>
            </a:r>
          </a:p>
          <a:p>
            <a:r>
              <a:rPr lang="en-US" altLang="ko-KR" dirty="0" smtClean="0"/>
              <a:t>Left heart border is formed by the left ventricle, </a:t>
            </a:r>
            <a:r>
              <a:rPr lang="en-US" altLang="ko-KR" dirty="0" err="1"/>
              <a:t>l</a:t>
            </a:r>
            <a:r>
              <a:rPr lang="en-US" altLang="ko-KR" dirty="0" err="1" smtClean="0"/>
              <a:t>ingular</a:t>
            </a:r>
            <a:r>
              <a:rPr lang="en-US" altLang="ko-KR" dirty="0" smtClean="0"/>
              <a:t> segment(silhouette sign+).</a:t>
            </a:r>
          </a:p>
          <a:p>
            <a:r>
              <a:rPr lang="en-US" altLang="ko-KR" dirty="0" smtClean="0"/>
              <a:t>Right diaphragm is 1.5-2cm higher than the left.</a:t>
            </a:r>
          </a:p>
          <a:p>
            <a:r>
              <a:rPr lang="en-US" altLang="ko-KR" dirty="0" smtClean="0"/>
              <a:t>Diaphragm  is obscured by lower lobe process.</a:t>
            </a: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Interpretation of the chest radiograph</a:t>
            </a:r>
            <a:endParaRPr lang="ko-KR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Major fissure  are seen on the lateral view from anterior diaphragm to level of aortic arch.</a:t>
            </a:r>
          </a:p>
          <a:p>
            <a:r>
              <a:rPr lang="en-US" altLang="ko-KR" dirty="0" smtClean="0"/>
              <a:t>Minor fissure is on right, seen on PA and lateral views.</a:t>
            </a:r>
          </a:p>
          <a:p>
            <a:r>
              <a:rPr lang="en-US" altLang="ko-KR" dirty="0" err="1" smtClean="0"/>
              <a:t>Hilar</a:t>
            </a:r>
            <a:r>
              <a:rPr lang="en-US" altLang="ko-KR" dirty="0" smtClean="0"/>
              <a:t> opacities are predominantly due to pulmonary arteries and should be symmetric in </a:t>
            </a:r>
            <a:r>
              <a:rPr lang="en-US" altLang="ko-KR" dirty="0" smtClean="0">
                <a:solidFill>
                  <a:srgbClr val="FF0000"/>
                </a:solidFill>
              </a:rPr>
              <a:t>size and density.</a:t>
            </a:r>
          </a:p>
          <a:p>
            <a:r>
              <a:rPr lang="en-US" altLang="ko-KR" dirty="0" smtClean="0"/>
              <a:t>Aortic arch or knob is above the left </a:t>
            </a:r>
            <a:r>
              <a:rPr lang="en-US" altLang="ko-KR" dirty="0" err="1" smtClean="0"/>
              <a:t>hilum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Interpretation of the chest radiograph</a:t>
            </a:r>
            <a:endParaRPr lang="ko-KR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Trachea is midline but may be deviated by to the right or forward from a tortuous aorta.</a:t>
            </a:r>
          </a:p>
          <a:p>
            <a:r>
              <a:rPr lang="en-US" altLang="ko-KR" dirty="0" smtClean="0"/>
              <a:t>The </a:t>
            </a:r>
            <a:r>
              <a:rPr lang="en-US" altLang="ko-KR" dirty="0" err="1" smtClean="0"/>
              <a:t>costophrenic</a:t>
            </a:r>
            <a:r>
              <a:rPr lang="en-US" altLang="ko-KR" dirty="0" smtClean="0"/>
              <a:t> angles should be sharp, except severe emphysema.</a:t>
            </a:r>
          </a:p>
          <a:p>
            <a:r>
              <a:rPr lang="en-US" altLang="ko-KR" dirty="0" smtClean="0"/>
              <a:t>With good inspiration, </a:t>
            </a:r>
            <a:r>
              <a:rPr lang="en-US" altLang="ko-KR" dirty="0" err="1" smtClean="0"/>
              <a:t>caridothoracic</a:t>
            </a:r>
            <a:r>
              <a:rPr lang="en-US" altLang="ko-KR" dirty="0" smtClean="0"/>
              <a:t> ratio less than 50%.</a:t>
            </a:r>
          </a:p>
          <a:p>
            <a:r>
              <a:rPr lang="en-US" altLang="ko-KR" dirty="0" smtClean="0"/>
              <a:t>RML and left </a:t>
            </a:r>
            <a:r>
              <a:rPr lang="en-US" altLang="ko-KR" dirty="0" err="1" smtClean="0"/>
              <a:t>lingular</a:t>
            </a:r>
            <a:r>
              <a:rPr lang="en-US" altLang="ko-KR" dirty="0" smtClean="0"/>
              <a:t> segment are projected over the heart on the lateral view.</a:t>
            </a: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Interpretation of the chest radiograph</a:t>
            </a:r>
            <a:endParaRPr lang="ko-KR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 inflate the lungs to the level of</a:t>
            </a:r>
            <a:r>
              <a:rPr lang="ko-KR" altLang="en-US" dirty="0" smtClean="0"/>
              <a:t> </a:t>
            </a:r>
            <a:r>
              <a:rPr lang="en-US" altLang="ko-KR" dirty="0" smtClean="0"/>
              <a:t>the 10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rib </a:t>
            </a:r>
            <a:r>
              <a:rPr lang="en-US" altLang="ko-KR" dirty="0" err="1" smtClean="0"/>
              <a:t>posteriorly</a:t>
            </a:r>
            <a:r>
              <a:rPr lang="en-US" altLang="ko-KR" dirty="0" smtClean="0"/>
              <a:t> or 6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rib </a:t>
            </a:r>
            <a:r>
              <a:rPr lang="en-US" altLang="ko-KR" dirty="0" err="1" smtClean="0"/>
              <a:t>anteriorly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Normal right and left lung </a:t>
            </a:r>
            <a:r>
              <a:rPr lang="en-US" altLang="ko-KR" dirty="0" err="1" smtClean="0"/>
              <a:t>opacification</a:t>
            </a:r>
            <a:r>
              <a:rPr lang="en-US" altLang="ko-KR" dirty="0" smtClean="0"/>
              <a:t> should be symmetric</a:t>
            </a:r>
          </a:p>
          <a:p>
            <a:r>
              <a:rPr lang="en-US" altLang="ko-KR" dirty="0" smtClean="0"/>
              <a:t>Stomach bubble is under the left </a:t>
            </a:r>
            <a:r>
              <a:rPr lang="en-US" altLang="ko-KR" dirty="0" err="1" smtClean="0"/>
              <a:t>hemidiaphragm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Don’t forget to look at the bone and soft tissue.</a:t>
            </a: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Interpretation of the chest radiograph</a:t>
            </a:r>
            <a:endParaRPr lang="ko-KR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Hilar</a:t>
            </a:r>
            <a:r>
              <a:rPr lang="en-US" altLang="ko-KR" dirty="0" smtClean="0"/>
              <a:t> height: left </a:t>
            </a:r>
            <a:r>
              <a:rPr lang="en-US" altLang="ko-KR" dirty="0" err="1" smtClean="0"/>
              <a:t>hilum</a:t>
            </a:r>
            <a:r>
              <a:rPr lang="en-US" altLang="ko-KR" dirty="0" smtClean="0"/>
              <a:t> 2cm higher than right.</a:t>
            </a:r>
          </a:p>
          <a:p>
            <a:r>
              <a:rPr lang="en-US" altLang="ko-KR" dirty="0" err="1" smtClean="0"/>
              <a:t>Arteriobronchial</a:t>
            </a:r>
            <a:r>
              <a:rPr lang="en-US" altLang="ko-KR" dirty="0" smtClean="0"/>
              <a:t>: artery and bronchus </a:t>
            </a:r>
            <a:r>
              <a:rPr lang="en-US" altLang="ko-KR" dirty="0" err="1" smtClean="0"/>
              <a:t>shoud</a:t>
            </a:r>
            <a:r>
              <a:rPr lang="en-US" altLang="ko-KR" dirty="0" smtClean="0"/>
              <a:t> be the same size.</a:t>
            </a:r>
          </a:p>
          <a:p>
            <a:r>
              <a:rPr lang="en-US" altLang="ko-KR" dirty="0" smtClean="0"/>
              <a:t>Right lower lobe artery to trachea: the width of the right lower lobe artery should not be wider than width of trachea</a:t>
            </a: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Size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Characteristic and Technique.</a:t>
            </a:r>
          </a:p>
          <a:p>
            <a:r>
              <a:rPr lang="en-US" altLang="ko-KR" dirty="0" smtClean="0"/>
              <a:t>Anatomy and basic interpretation.</a:t>
            </a:r>
          </a:p>
          <a:p>
            <a:r>
              <a:rPr lang="en-US" altLang="ko-KR" dirty="0" err="1" smtClean="0"/>
              <a:t>Mediastinal</a:t>
            </a:r>
            <a:r>
              <a:rPr lang="en-US" altLang="ko-KR" dirty="0" smtClean="0"/>
              <a:t> interface.</a:t>
            </a:r>
          </a:p>
          <a:p>
            <a:r>
              <a:rPr lang="en-US" altLang="ko-KR" dirty="0" smtClean="0"/>
              <a:t>Line</a:t>
            </a:r>
            <a:r>
              <a:rPr lang="ko-KR" altLang="en-US" dirty="0" smtClean="0"/>
              <a:t> </a:t>
            </a:r>
            <a:r>
              <a:rPr lang="en-US" altLang="ko-KR" dirty="0" smtClean="0"/>
              <a:t>and tube in ICU films.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Tracheobronchial</a:t>
            </a:r>
            <a:r>
              <a:rPr lang="en-US" altLang="ko-KR" dirty="0" smtClean="0"/>
              <a:t> wall to lumen: the wall of the trachea or bronchus  should not be thicker than one eighth of the diameter of the lumen.</a:t>
            </a:r>
          </a:p>
          <a:p>
            <a:r>
              <a:rPr lang="en-US" altLang="ko-KR" dirty="0" err="1" smtClean="0"/>
              <a:t>Azygotracheal</a:t>
            </a:r>
            <a:r>
              <a:rPr lang="en-US" altLang="ko-KR" dirty="0" smtClean="0"/>
              <a:t>: </a:t>
            </a:r>
            <a:r>
              <a:rPr lang="en-US" altLang="ko-KR" dirty="0" err="1" smtClean="0"/>
              <a:t>azygs</a:t>
            </a:r>
            <a:r>
              <a:rPr lang="en-US" altLang="ko-KR" dirty="0" smtClean="0"/>
              <a:t> vein should be no wider than one half the width of the </a:t>
            </a:r>
            <a:r>
              <a:rPr lang="en-US" altLang="ko-KR" dirty="0" err="1" smtClean="0"/>
              <a:t>treachea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Size</a:t>
            </a:r>
            <a:endParaRPr lang="ko-KR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Cardiohepatic</a:t>
            </a:r>
            <a:r>
              <a:rPr lang="en-US" altLang="ko-KR" dirty="0" smtClean="0"/>
              <a:t>: the heart should be about half as dense as the middle of the liver.</a:t>
            </a:r>
          </a:p>
          <a:p>
            <a:r>
              <a:rPr lang="en-US" altLang="ko-KR" dirty="0" err="1" smtClean="0"/>
              <a:t>Intracardiac</a:t>
            </a:r>
            <a:r>
              <a:rPr lang="en-US" altLang="ko-KR" dirty="0" smtClean="0"/>
              <a:t>: the heart should be the same density on each side of the spine.</a:t>
            </a:r>
          </a:p>
          <a:p>
            <a:r>
              <a:rPr lang="en-US" altLang="ko-KR" dirty="0" err="1" smtClean="0"/>
              <a:t>Intrahepatic</a:t>
            </a:r>
            <a:r>
              <a:rPr lang="en-US" altLang="ko-KR" dirty="0" smtClean="0"/>
              <a:t> : the top of the liver should be about half as dense as the middle.</a:t>
            </a:r>
          </a:p>
          <a:p>
            <a:r>
              <a:rPr lang="en-US" altLang="ko-KR" dirty="0" err="1" smtClean="0"/>
              <a:t>Hila</a:t>
            </a:r>
            <a:r>
              <a:rPr lang="en-US" altLang="ko-KR" dirty="0" smtClean="0"/>
              <a:t> should be the same density.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Density</a:t>
            </a:r>
            <a:endParaRPr lang="ko-KR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스캔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28670"/>
            <a:ext cx="478188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A:\normal1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3879" y="1214422"/>
            <a:ext cx="4640121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/>
              <a:t> 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Positioning</a:t>
            </a:r>
          </a:p>
        </p:txBody>
      </p:sp>
      <p:pic>
        <p:nvPicPr>
          <p:cNvPr id="28676" name="Picture 4" descr="P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800" y="2074863"/>
            <a:ext cx="7239000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/>
              <a:t>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Positioning</a:t>
            </a:r>
          </a:p>
        </p:txBody>
      </p:sp>
      <p:pic>
        <p:nvPicPr>
          <p:cNvPr id="29700" name="Picture 4" descr="supin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0013" y="1714500"/>
            <a:ext cx="38639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2012-04-30 오후 14-58 비율로 스캔 (26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85786" y="1071546"/>
            <a:ext cx="3714776" cy="5297401"/>
          </a:xfrm>
          <a:prstGeom prst="rect">
            <a:avLst/>
          </a:prstGeom>
        </p:spPr>
      </p:pic>
      <p:pic>
        <p:nvPicPr>
          <p:cNvPr id="4" name="그림 3" descr="2012-04-30 오후 14-58 비율로 스캔 (27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43437" y="1071546"/>
            <a:ext cx="3656973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ppp-supine-vs-D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2400" y="2057400"/>
            <a:ext cx="4702175" cy="4114800"/>
          </a:xfrm>
          <a:noFill/>
          <a:ln/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ko-KR"/>
          </a:p>
        </p:txBody>
      </p:sp>
      <p:pic>
        <p:nvPicPr>
          <p:cNvPr id="53253" name="Picture 5" descr="ppp-supine-vs-D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43400" y="2057400"/>
            <a:ext cx="4572000" cy="400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사본 -2012-04-30 오후 14-58 비율로 스캔 (25)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2844" y="1571612"/>
            <a:ext cx="9001156" cy="450319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ko-KR" smtClean="0"/>
              <a:t>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ko-KR" smtClean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Positioning</a:t>
            </a:r>
          </a:p>
        </p:txBody>
      </p:sp>
      <p:pic>
        <p:nvPicPr>
          <p:cNvPr id="27652" name="Picture 4" descr="normal_la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2" y="1785926"/>
            <a:ext cx="44989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latera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0" y="1676400"/>
            <a:ext cx="35083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스캔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70075" y="0"/>
            <a:ext cx="5403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간호1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381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간호2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381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본 -2012-04-30 오후 14-58 비율로 스캔 (16)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00232" y="285728"/>
            <a:ext cx="5072098" cy="62223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2012-04-30 오후 14-58 비율로 스캔 (17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1472" y="785794"/>
            <a:ext cx="7706618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2-04-30 오후 14-58 비율로 스캔 (15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57356" y="571480"/>
            <a:ext cx="5072098" cy="590272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2-04-30 오후 14-58 비율로 스캔 (14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857752" y="857232"/>
            <a:ext cx="3859408" cy="5572164"/>
          </a:xfrm>
          <a:prstGeom prst="rect">
            <a:avLst/>
          </a:prstGeom>
        </p:spPr>
      </p:pic>
      <p:pic>
        <p:nvPicPr>
          <p:cNvPr id="3" name="그림 2" descr="2012-04-30 오후 14-58 비율로 스캔 (13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857232"/>
            <a:ext cx="4543926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2012-04-30 오후 14-58 비율로 스캔 (19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857364"/>
            <a:ext cx="5727130" cy="2786082"/>
          </a:xfrm>
          <a:prstGeom prst="rect">
            <a:avLst/>
          </a:prstGeom>
        </p:spPr>
      </p:pic>
      <p:pic>
        <p:nvPicPr>
          <p:cNvPr id="4" name="그림 3" descr="2012-04-30 오후 14-58 비율로 스캔 (21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5007" y="1857363"/>
            <a:ext cx="3287413" cy="464347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2-04-30 오후 14-58 비율로 스캔 (20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42908" y="2143116"/>
            <a:ext cx="5846876" cy="2500330"/>
          </a:xfrm>
          <a:prstGeom prst="rect">
            <a:avLst/>
          </a:prstGeom>
        </p:spPr>
      </p:pic>
      <p:pic>
        <p:nvPicPr>
          <p:cNvPr id="3" name="그림 2" descr="2012-04-30 오후 14-58 비율로 스캔 (24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5008" y="1500174"/>
            <a:ext cx="3355706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Positioning</a:t>
            </a:r>
          </a:p>
        </p:txBody>
      </p:sp>
      <p:pic>
        <p:nvPicPr>
          <p:cNvPr id="30724" name="Picture 4" descr="RLD-techniqu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62200"/>
            <a:ext cx="457200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hydropneumo_lld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9200" y="2362200"/>
            <a:ext cx="32766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ko-KR" altLang="en-US" sz="2800">
                <a:latin typeface="Arial" pitchFamily="34" charset="0"/>
              </a:rPr>
              <a:t>정확한 </a:t>
            </a:r>
            <a:r>
              <a:rPr lang="en-US" altLang="ko-KR" sz="2800">
                <a:latin typeface="Arial" pitchFamily="34" charset="0"/>
              </a:rPr>
              <a:t>tube</a:t>
            </a:r>
            <a:r>
              <a:rPr lang="ko-KR" altLang="en-US" sz="2800">
                <a:latin typeface="Arial" pitchFamily="34" charset="0"/>
              </a:rPr>
              <a:t>의 중심정렬 및 피폭자의 자세 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800">
                <a:latin typeface="Arial" pitchFamily="34" charset="0"/>
              </a:rPr>
              <a:t>		</a:t>
            </a:r>
            <a:r>
              <a:rPr lang="en-US" altLang="ko-KR" sz="2800">
                <a:latin typeface="Arial" pitchFamily="34" charset="0"/>
              </a:rPr>
              <a:t>1) X-ray tube</a:t>
            </a:r>
            <a:r>
              <a:rPr lang="ko-KR" altLang="en-US" sz="2800">
                <a:latin typeface="Arial" pitchFamily="34" charset="0"/>
              </a:rPr>
              <a:t>의 중심과 필름 중심의 일치 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800">
                <a:latin typeface="Arial" pitchFamily="34" charset="0"/>
              </a:rPr>
              <a:t>		</a:t>
            </a:r>
            <a:r>
              <a:rPr lang="en-US" altLang="ko-KR" sz="2800">
                <a:latin typeface="Arial" pitchFamily="34" charset="0"/>
              </a:rPr>
              <a:t>2) X-ray beam </a:t>
            </a:r>
            <a:r>
              <a:rPr lang="ko-KR" altLang="en-US" sz="2800">
                <a:latin typeface="Arial" pitchFamily="34" charset="0"/>
              </a:rPr>
              <a:t>은 평행하게 진행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800">
                <a:latin typeface="Arial" pitchFamily="34" charset="0"/>
              </a:rPr>
              <a:t>		</a:t>
            </a:r>
            <a:r>
              <a:rPr lang="en-US" altLang="ko-KR" sz="2800">
                <a:latin typeface="Arial" pitchFamily="34" charset="0"/>
              </a:rPr>
              <a:t>3) </a:t>
            </a:r>
            <a:r>
              <a:rPr lang="ko-KR" altLang="en-US" sz="2800">
                <a:latin typeface="Arial" pitchFamily="34" charset="0"/>
              </a:rPr>
              <a:t>양측 견갑골은 폐야의 밖으로 위치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800">
                <a:latin typeface="Arial" pitchFamily="34" charset="0"/>
              </a:rPr>
              <a:t>		</a:t>
            </a:r>
            <a:r>
              <a:rPr lang="en-US" altLang="ko-KR" sz="2800">
                <a:latin typeface="Arial" pitchFamily="34" charset="0"/>
              </a:rPr>
              <a:t>4) </a:t>
            </a:r>
            <a:r>
              <a:rPr lang="ko-KR" altLang="en-US" sz="2800">
                <a:latin typeface="Arial" pitchFamily="34" charset="0"/>
              </a:rPr>
              <a:t>최대 흡기 시 촬영 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ko-KR" altLang="en-US" sz="2800">
                <a:latin typeface="Arial" pitchFamily="34" charset="0"/>
              </a:rPr>
              <a:t>		</a:t>
            </a:r>
            <a:r>
              <a:rPr lang="en-US" altLang="ko-KR" sz="2800">
                <a:latin typeface="Arial" pitchFamily="34" charset="0"/>
              </a:rPr>
              <a:t>5) </a:t>
            </a:r>
            <a:r>
              <a:rPr lang="ko-KR" altLang="en-US" sz="2800">
                <a:latin typeface="Arial" pitchFamily="34" charset="0"/>
              </a:rPr>
              <a:t>상의는 모두 탈의 후 촬영 가운을 착용</a:t>
            </a:r>
          </a:p>
        </p:txBody>
      </p:sp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hlink"/>
                </a:solidFill>
                <a:latin typeface="Arial" pitchFamily="34" charset="0"/>
              </a:rPr>
              <a:t>Technique</a:t>
            </a:r>
            <a:endParaRPr lang="en-US" altLang="ko-KR" dirty="0">
              <a:solidFill>
                <a:schemeClr val="hlin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solidFill>
                  <a:schemeClr val="hlink"/>
                </a:solidFill>
                <a:latin typeface="Arial" pitchFamily="34" charset="0"/>
              </a:rPr>
              <a:t>Technically adequate</a:t>
            </a:r>
          </a:p>
        </p:txBody>
      </p:sp>
      <p:pic>
        <p:nvPicPr>
          <p:cNvPr id="462852" name="Picture 4" descr="hypoinspiratio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981200"/>
            <a:ext cx="4572000" cy="4610100"/>
          </a:xfrm>
          <a:prstGeom prst="rect">
            <a:avLst/>
          </a:prstGeom>
          <a:noFill/>
        </p:spPr>
      </p:pic>
      <p:pic>
        <p:nvPicPr>
          <p:cNvPr id="462853" name="Picture 5" descr="hypoinspirationpos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95800" y="2057400"/>
            <a:ext cx="46482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solidFill>
                  <a:schemeClr val="hlink"/>
                </a:solidFill>
                <a:latin typeface="Arial" pitchFamily="34" charset="0"/>
              </a:rPr>
              <a:t>Rotation</a:t>
            </a:r>
          </a:p>
        </p:txBody>
      </p:sp>
      <p:pic>
        <p:nvPicPr>
          <p:cNvPr id="494596" name="Picture 4" descr="clavicle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09800"/>
            <a:ext cx="4572000" cy="1884363"/>
          </a:xfrm>
          <a:prstGeom prst="rect">
            <a:avLst/>
          </a:prstGeom>
          <a:noFill/>
        </p:spPr>
      </p:pic>
      <p:pic>
        <p:nvPicPr>
          <p:cNvPr id="494597" name="Picture 5" descr="clavicle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209800"/>
            <a:ext cx="4572000" cy="1884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temp3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9538" y="266700"/>
            <a:ext cx="6311900" cy="634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사본 -2012-04-30 오후 14-58 비율로 스캔 (9)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2843" y="2000240"/>
            <a:ext cx="3013157" cy="3857652"/>
          </a:xfrm>
          <a:prstGeom prst="rect">
            <a:avLst/>
          </a:prstGeom>
        </p:spPr>
      </p:pic>
      <p:pic>
        <p:nvPicPr>
          <p:cNvPr id="3" name="그림 2" descr="2012-04-30 오후 14-58 비율로 스캔 (8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43240" y="2214554"/>
            <a:ext cx="597188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사본 -2012-04-30 오후 14-58 비율로 스캔 (10)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71604" y="714356"/>
            <a:ext cx="3286148" cy="3175779"/>
          </a:xfrm>
          <a:prstGeom prst="rect">
            <a:avLst/>
          </a:prstGeom>
        </p:spPr>
      </p:pic>
      <p:pic>
        <p:nvPicPr>
          <p:cNvPr id="3" name="그림 2" descr="사본 -2012-04-30 오후 14-58 비율로 스캔 (11)-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43438" y="714356"/>
            <a:ext cx="2921270" cy="3143272"/>
          </a:xfrm>
          <a:prstGeom prst="rect">
            <a:avLst/>
          </a:prstGeom>
        </p:spPr>
      </p:pic>
      <p:pic>
        <p:nvPicPr>
          <p:cNvPr id="4" name="그림 3" descr="사본 -2012-04-30 오후 14-58 비율로 스캔 (12)-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43174" y="3929066"/>
            <a:ext cx="3607515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 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Lung anatomy</a:t>
            </a:r>
          </a:p>
        </p:txBody>
      </p:sp>
      <p:pic>
        <p:nvPicPr>
          <p:cNvPr id="31748" name="Picture 4" descr="The Segmental Anatomy of the Lu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714488"/>
            <a:ext cx="799136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Lobe and Fissure</a:t>
            </a:r>
          </a:p>
        </p:txBody>
      </p:sp>
      <p:pic>
        <p:nvPicPr>
          <p:cNvPr id="32772" name="Picture 4" descr="fissures-and-lobar-ana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905000"/>
            <a:ext cx="36623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lobar-ana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905000"/>
            <a:ext cx="3697288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 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Lung anatomy</a:t>
            </a:r>
          </a:p>
        </p:txBody>
      </p:sp>
      <p:pic>
        <p:nvPicPr>
          <p:cNvPr id="33796" name="Picture 4" descr="Right Lung: 3 Lob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33600" y="1828800"/>
            <a:ext cx="3973513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 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Lung anatomy</a:t>
            </a:r>
          </a:p>
        </p:txBody>
      </p:sp>
      <p:pic>
        <p:nvPicPr>
          <p:cNvPr id="34820" name="Picture 4" descr="Left Lung: Has Two Lob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67000" y="2011363"/>
            <a:ext cx="40005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The length of the tangent along the path of the X ray beam is a major determinant of the line or edge.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Laws of tangent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:\Untitled-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609600"/>
            <a:ext cx="4424363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ko-KR"/>
          </a:p>
        </p:txBody>
      </p:sp>
      <p:pic>
        <p:nvPicPr>
          <p:cNvPr id="92164" name="Picture 4" descr="A:\normal1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71588" y="152400"/>
            <a:ext cx="6599237" cy="6705600"/>
          </a:xfrm>
          <a:prstGeom prst="rect">
            <a:avLst/>
          </a:prstGeom>
          <a:noFill/>
        </p:spPr>
      </p:pic>
      <p:sp>
        <p:nvSpPr>
          <p:cNvPr id="92165" name="Line 5"/>
          <p:cNvSpPr>
            <a:spLocks noChangeShapeType="1"/>
          </p:cNvSpPr>
          <p:nvPr/>
        </p:nvSpPr>
        <p:spPr bwMode="auto">
          <a:xfrm flipV="1">
            <a:off x="3505200" y="3200400"/>
            <a:ext cx="2286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H="1">
            <a:off x="5638800" y="2590800"/>
            <a:ext cx="1524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>
            <a:off x="3886200" y="2133600"/>
            <a:ext cx="304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343400" y="1981200"/>
            <a:ext cx="76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4114800" y="2514600"/>
            <a:ext cx="76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4114800" y="4038600"/>
            <a:ext cx="457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 flipH="1">
            <a:off x="5105400" y="4343400"/>
            <a:ext cx="609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 flipH="1">
            <a:off x="6172200" y="304800"/>
            <a:ext cx="76200" cy="381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H="1">
            <a:off x="3352800" y="533400"/>
            <a:ext cx="76200" cy="304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3810000" y="1828800"/>
            <a:ext cx="304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 flipH="1">
            <a:off x="4953000" y="1905000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6" name="Line 16"/>
          <p:cNvSpPr>
            <a:spLocks noChangeShapeType="1"/>
          </p:cNvSpPr>
          <p:nvPr/>
        </p:nvSpPr>
        <p:spPr bwMode="auto">
          <a:xfrm flipH="1">
            <a:off x="5181600" y="2209800"/>
            <a:ext cx="3048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7" name="Line 17"/>
          <p:cNvSpPr>
            <a:spLocks noChangeShapeType="1"/>
          </p:cNvSpPr>
          <p:nvPr/>
        </p:nvSpPr>
        <p:spPr bwMode="auto">
          <a:xfrm flipH="1">
            <a:off x="5257800" y="2514600"/>
            <a:ext cx="2286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8" name="Line 18"/>
          <p:cNvSpPr>
            <a:spLocks noChangeShapeType="1"/>
          </p:cNvSpPr>
          <p:nvPr/>
        </p:nvSpPr>
        <p:spPr bwMode="auto">
          <a:xfrm flipV="1">
            <a:off x="4419600" y="2438400"/>
            <a:ext cx="304800" cy="457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9" name="Line 19"/>
          <p:cNvSpPr>
            <a:spLocks noChangeShapeType="1"/>
          </p:cNvSpPr>
          <p:nvPr/>
        </p:nvSpPr>
        <p:spPr bwMode="auto">
          <a:xfrm flipH="1" flipV="1">
            <a:off x="4724400" y="1447800"/>
            <a:ext cx="76200" cy="228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80" name="Line 20"/>
          <p:cNvSpPr>
            <a:spLocks noChangeShapeType="1"/>
          </p:cNvSpPr>
          <p:nvPr/>
        </p:nvSpPr>
        <p:spPr bwMode="auto">
          <a:xfrm flipH="1">
            <a:off x="5029200" y="4038600"/>
            <a:ext cx="3810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/>
              <a:t> 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Opacity</a:t>
            </a:r>
          </a:p>
        </p:txBody>
      </p:sp>
      <p:pic>
        <p:nvPicPr>
          <p:cNvPr id="60420" name="Picture 4" descr="pp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2133600"/>
            <a:ext cx="4417300" cy="408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LUL%20Pneumonia%20P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76799" y="2133600"/>
            <a:ext cx="3976617" cy="41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Air structure.</a:t>
            </a:r>
          </a:p>
          <a:p>
            <a:r>
              <a:rPr lang="en-US" altLang="ko-KR"/>
              <a:t>General outline</a:t>
            </a:r>
          </a:p>
          <a:p>
            <a:r>
              <a:rPr lang="en-US" altLang="ko-KR"/>
              <a:t>Cheap</a:t>
            </a:r>
          </a:p>
          <a:p>
            <a:r>
              <a:rPr lang="en-US" altLang="ko-KR"/>
              <a:t>Easy follow up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Advantage of chest film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직접징후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엽사위틈새의</a:t>
            </a:r>
            <a:r>
              <a:rPr lang="ko-KR" altLang="en-US" dirty="0" smtClean="0"/>
              <a:t> 전위</a:t>
            </a:r>
            <a:r>
              <a:rPr lang="en-US" altLang="ko-KR" dirty="0" smtClean="0"/>
              <a:t> ,</a:t>
            </a:r>
            <a:r>
              <a:rPr lang="ko-KR" altLang="en-US" dirty="0" err="1" smtClean="0"/>
              <a:t>폐엽의</a:t>
            </a:r>
            <a:r>
              <a:rPr lang="ko-KR" altLang="en-US" dirty="0" smtClean="0"/>
              <a:t> 음영증가 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기관지혈관의 </a:t>
            </a:r>
            <a:r>
              <a:rPr lang="ko-KR" altLang="en-US" dirty="0" err="1" smtClean="0"/>
              <a:t>집속</a:t>
            </a:r>
            <a:endParaRPr lang="en-US" altLang="ko-KR" dirty="0" smtClean="0"/>
          </a:p>
          <a:p>
            <a:r>
              <a:rPr lang="ko-KR" altLang="en-US" dirty="0" smtClean="0"/>
              <a:t>간접 징후</a:t>
            </a:r>
            <a:r>
              <a:rPr lang="en-US" altLang="ko-KR" dirty="0" smtClean="0"/>
              <a:t>: , </a:t>
            </a:r>
            <a:r>
              <a:rPr lang="ko-KR" altLang="en-US" dirty="0" smtClean="0"/>
              <a:t>폐문의 이동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동측</a:t>
            </a:r>
            <a:r>
              <a:rPr lang="ko-KR" altLang="en-US" dirty="0" smtClean="0"/>
              <a:t> 가로막의 상승</a:t>
            </a:r>
            <a:r>
              <a:rPr lang="en-US" altLang="ko-KR" dirty="0" smtClean="0"/>
              <a:t> , </a:t>
            </a:r>
            <a:r>
              <a:rPr lang="ko-KR" altLang="en-US" dirty="0" smtClean="0"/>
              <a:t>기관 또는 </a:t>
            </a:r>
            <a:r>
              <a:rPr lang="ko-KR" altLang="en-US" dirty="0" err="1" smtClean="0"/>
              <a:t>종격의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동측전위</a:t>
            </a:r>
            <a:r>
              <a:rPr lang="ko-KR" altLang="en-US" dirty="0" smtClean="0"/>
              <a:t> 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보상성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과팽창</a:t>
            </a:r>
            <a:r>
              <a:rPr lang="ko-KR" altLang="en-US" dirty="0" smtClean="0"/>
              <a:t> 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동측</a:t>
            </a:r>
            <a:r>
              <a:rPr lang="ko-KR" altLang="en-US" dirty="0" smtClean="0"/>
              <a:t> 흉곽크기의 감소 와 </a:t>
            </a:r>
            <a:r>
              <a:rPr lang="ko-KR" altLang="en-US" dirty="0" err="1" smtClean="0"/>
              <a:t>늑간의</a:t>
            </a:r>
            <a:r>
              <a:rPr lang="ko-KR" altLang="en-US" dirty="0" smtClean="0"/>
              <a:t> 협소화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가로막근접정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무기폐</a:t>
            </a:r>
            <a:endParaRPr lang="ko-KR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LLL Atelectasis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/>
              <a:t> </a:t>
            </a:r>
          </a:p>
        </p:txBody>
      </p:sp>
      <p:pic>
        <p:nvPicPr>
          <p:cNvPr id="62468" name="Picture 4" descr="LLL%20atelectasis%20op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90763" y="1905000"/>
            <a:ext cx="45608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LLL Atelectasis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ko-KR" smtClean="0"/>
              <a:t> </a:t>
            </a:r>
          </a:p>
        </p:txBody>
      </p:sp>
      <p:pic>
        <p:nvPicPr>
          <p:cNvPr id="63492" name="Picture 4" descr="atelectasisLL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6700" y="1828800"/>
            <a:ext cx="86106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http://www.med-ed.virginia.edu/courses/rad/cxr/web%20images/mediastinal%20margins%20-%20lung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357298"/>
            <a:ext cx="4508012" cy="4972072"/>
          </a:xfrm>
          <a:noFill/>
          <a:ln/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Lung and </a:t>
            </a:r>
            <a:r>
              <a:rPr lang="en-US" altLang="ko-KR" dirty="0" err="1" smtClean="0"/>
              <a:t>mediastinum</a:t>
            </a:r>
            <a:endParaRPr lang="en-US" altLang="ko-KR" dirty="0"/>
          </a:p>
        </p:txBody>
      </p:sp>
      <p:pic>
        <p:nvPicPr>
          <p:cNvPr id="4" name="Picture 4" descr="http://www.med-ed.virginia.edu/courses/rad/cxr/web%20images/mediastinal%20contents%20PA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15756" y="1357298"/>
            <a:ext cx="4728244" cy="5214974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http://www.med-ed.virginia.edu/courses/rad/cxr/web%20images/color-outliine_P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20230" y="1600200"/>
            <a:ext cx="4480662" cy="4941906"/>
          </a:xfrm>
          <a:noFill/>
          <a:ln/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Lines and interface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2800"/>
              <a:t>Lines: less than 1mm in wide, thin intervening tissue.</a:t>
            </a:r>
          </a:p>
          <a:p>
            <a:pPr>
              <a:lnSpc>
                <a:spcPct val="90000"/>
              </a:lnSpc>
            </a:pPr>
            <a:r>
              <a:rPr lang="en-US" altLang="ko-KR" sz="2800"/>
              <a:t>Stripes: thicker lines formed by air outlining thicker intervening soft tissue( both paratracheal stripe, posterior tracheal stripe)</a:t>
            </a:r>
          </a:p>
          <a:p>
            <a:pPr>
              <a:lnSpc>
                <a:spcPct val="90000"/>
              </a:lnSpc>
            </a:pPr>
            <a:r>
              <a:rPr lang="en-US" altLang="ko-KR" sz="2800"/>
              <a:t>Interfaces: formed when structures of different densitis come in contact with one another ( paraspinal lines and azygoesophageal recess)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Line and interface</a:t>
            </a:r>
            <a:endParaRPr lang="en-US" altLang="ko-K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Superior and inferior recess of anterior junctional reflection(V-shaped, and inverted V shape)</a:t>
            </a:r>
          </a:p>
          <a:p>
            <a:r>
              <a:rPr lang="en-US" altLang="ko-KR"/>
              <a:t>24.5-57%</a:t>
            </a:r>
          </a:p>
          <a:p>
            <a:r>
              <a:rPr lang="en-US" altLang="ko-KR"/>
              <a:t>Anterior mediastinal mass(thyroid,LN,neoplasm thymic mass, lipomatosis) or volume loss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Anterior </a:t>
            </a:r>
            <a:r>
              <a:rPr lang="en-US" altLang="ko-KR" dirty="0" err="1"/>
              <a:t>junctional</a:t>
            </a:r>
            <a:r>
              <a:rPr lang="en-US" altLang="ko-KR" dirty="0"/>
              <a:t> line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Anterior </a:t>
            </a:r>
            <a:r>
              <a:rPr lang="en-US" altLang="ko-KR" dirty="0" err="1" smtClean="0"/>
              <a:t>junctional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00174"/>
            <a:ext cx="3995956" cy="4880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496" y="1500174"/>
            <a:ext cx="4870125" cy="4616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Anterior </a:t>
            </a:r>
            <a:r>
              <a:rPr lang="en-US" altLang="ko-KR" dirty="0" err="1" smtClean="0"/>
              <a:t>junctional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0838" y="1600200"/>
            <a:ext cx="548232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Anterior </a:t>
            </a:r>
            <a:r>
              <a:rPr lang="en-US" altLang="ko-KR" dirty="0" err="1" smtClean="0"/>
              <a:t>junctional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00174"/>
            <a:ext cx="4401640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6861" y="1571612"/>
            <a:ext cx="5217139" cy="4268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latin typeface="Times New Roman" pitchFamily="18" charset="0"/>
              </a:rPr>
              <a:t>Air</a:t>
            </a:r>
          </a:p>
          <a:p>
            <a:pPr eaLnBrk="1" hangingPunct="1"/>
            <a:r>
              <a:rPr lang="en-US" altLang="ko-KR" dirty="0" smtClean="0">
                <a:latin typeface="Times New Roman" pitchFamily="18" charset="0"/>
              </a:rPr>
              <a:t>Fat</a:t>
            </a:r>
          </a:p>
          <a:p>
            <a:pPr eaLnBrk="1" hangingPunct="1"/>
            <a:r>
              <a:rPr lang="en-US" altLang="ko-KR" dirty="0" smtClean="0">
                <a:latin typeface="Times New Roman" pitchFamily="18" charset="0"/>
              </a:rPr>
              <a:t>Water</a:t>
            </a:r>
          </a:p>
          <a:p>
            <a:pPr eaLnBrk="1" hangingPunct="1"/>
            <a:r>
              <a:rPr lang="en-US" altLang="ko-KR" b="1" dirty="0" smtClean="0">
                <a:latin typeface="Times New Roman" pitchFamily="18" charset="0"/>
              </a:rPr>
              <a:t>B</a:t>
            </a:r>
            <a:r>
              <a:rPr lang="en-US" altLang="ko-KR" dirty="0" smtClean="0">
                <a:latin typeface="Times New Roman" pitchFamily="18" charset="0"/>
              </a:rPr>
              <a:t>one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latin typeface="Times New Roman" pitchFamily="18" charset="0"/>
              </a:rPr>
              <a:t>Perception of the contrast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Posterior </a:t>
            </a:r>
            <a:r>
              <a:rPr lang="en-US" altLang="ko-KR" dirty="0" err="1" smtClean="0"/>
              <a:t>junctional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643050"/>
            <a:ext cx="370563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1643050"/>
            <a:ext cx="4643438" cy="4835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Superior and inferior recess</a:t>
            </a:r>
          </a:p>
          <a:p>
            <a:r>
              <a:rPr lang="en-US" altLang="ko-KR"/>
              <a:t>32%</a:t>
            </a:r>
          </a:p>
          <a:p>
            <a:r>
              <a:rPr lang="en-US" altLang="ko-KR"/>
              <a:t>Abnormal bulging or convexity; Posterior mass, esophageal mass,LN, aortic disease, neurogenic tumor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Posterior junctional line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Posterior </a:t>
            </a:r>
            <a:r>
              <a:rPr lang="en-US" altLang="ko-KR" dirty="0" err="1" smtClean="0"/>
              <a:t>junctional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74406" y="1600200"/>
            <a:ext cx="539518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Right </a:t>
            </a:r>
            <a:r>
              <a:rPr lang="en-US" altLang="ko-KR" dirty="0" err="1" smtClean="0"/>
              <a:t>paratracheal</a:t>
            </a:r>
            <a:r>
              <a:rPr lang="en-US" altLang="ko-KR" dirty="0" smtClean="0"/>
              <a:t>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00174"/>
            <a:ext cx="370563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1500174"/>
            <a:ext cx="472721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/>
              <a:t>RUL and right lateral border of the trachea</a:t>
            </a:r>
          </a:p>
          <a:p>
            <a:pPr>
              <a:lnSpc>
                <a:spcPct val="90000"/>
              </a:lnSpc>
            </a:pPr>
            <a:r>
              <a:rPr lang="en-US" altLang="ko-KR"/>
              <a:t>4mm</a:t>
            </a:r>
          </a:p>
          <a:p>
            <a:pPr>
              <a:lnSpc>
                <a:spcPct val="90000"/>
              </a:lnSpc>
            </a:pPr>
            <a:r>
              <a:rPr lang="en-US" altLang="ko-KR"/>
              <a:t>97% most commonly seen</a:t>
            </a:r>
          </a:p>
          <a:p>
            <a:pPr>
              <a:lnSpc>
                <a:spcPct val="90000"/>
              </a:lnSpc>
            </a:pPr>
            <a:r>
              <a:rPr lang="en-US" altLang="ko-KR"/>
              <a:t>Paratracheal LN, thyroid, parathyroid neoplasm, tracheal Ca or stenosis, pleural disease(effusion and thickening)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Right </a:t>
            </a:r>
            <a:r>
              <a:rPr lang="en-US" altLang="ko-KR" dirty="0" err="1"/>
              <a:t>paratracheal</a:t>
            </a:r>
            <a:r>
              <a:rPr lang="en-US" altLang="ko-KR" dirty="0"/>
              <a:t> stripe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Right </a:t>
            </a:r>
            <a:r>
              <a:rPr lang="en-US" altLang="ko-KR" dirty="0" err="1" smtClean="0"/>
              <a:t>paratracheal</a:t>
            </a:r>
            <a:r>
              <a:rPr lang="en-US" altLang="ko-KR" dirty="0" smtClean="0"/>
              <a:t>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58901" y="1600200"/>
            <a:ext cx="562619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Right </a:t>
            </a:r>
            <a:r>
              <a:rPr lang="en-US" altLang="ko-KR" dirty="0" err="1" smtClean="0"/>
              <a:t>paratracheal</a:t>
            </a:r>
            <a:r>
              <a:rPr lang="en-US" altLang="ko-KR" dirty="0" smtClean="0"/>
              <a:t> stripe</a:t>
            </a:r>
            <a:endParaRPr lang="ko-KR" altLang="en-US" dirty="0"/>
          </a:p>
        </p:txBody>
      </p:sp>
      <p:pic>
        <p:nvPicPr>
          <p:cNvPr id="4" name="Picture 2" descr="A:\cat3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785926"/>
            <a:ext cx="3705368" cy="4525963"/>
          </a:xfrm>
          <a:prstGeom prst="rect">
            <a:avLst/>
          </a:prstGeom>
          <a:noFill/>
        </p:spPr>
      </p:pic>
      <p:pic>
        <p:nvPicPr>
          <p:cNvPr id="5" name="Picture 2" descr="A:\cat1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2" y="1785926"/>
            <a:ext cx="4429124" cy="4429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Left </a:t>
            </a:r>
            <a:r>
              <a:rPr lang="en-US" altLang="ko-KR" dirty="0" err="1" smtClean="0"/>
              <a:t>paratracheal</a:t>
            </a:r>
            <a:r>
              <a:rPr lang="en-US" altLang="ko-KR" dirty="0" smtClean="0"/>
              <a:t>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00174"/>
            <a:ext cx="3709168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1500174"/>
            <a:ext cx="5022467" cy="471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Left upper lobe and left tracheal wall</a:t>
            </a:r>
          </a:p>
          <a:p>
            <a:r>
              <a:rPr lang="en-US" altLang="ko-KR"/>
              <a:t>21-31%</a:t>
            </a:r>
          </a:p>
          <a:p>
            <a:r>
              <a:rPr lang="en-US" altLang="ko-KR"/>
              <a:t>Left pleural effusion. Paratracheal LN, neoplasm, hematoma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Left paratracheal stripe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Left </a:t>
            </a:r>
            <a:r>
              <a:rPr lang="en-US" altLang="ko-KR" dirty="0" err="1" smtClean="0"/>
              <a:t>paratracheal</a:t>
            </a:r>
            <a:r>
              <a:rPr lang="en-US" altLang="ko-KR" dirty="0" smtClean="0"/>
              <a:t>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571612"/>
            <a:ext cx="564569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386" y="2786058"/>
            <a:ext cx="4427614" cy="355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liplma1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44700" y="342900"/>
            <a:ext cx="50530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Line 5"/>
          <p:cNvSpPr>
            <a:spLocks noChangeShapeType="1"/>
          </p:cNvSpPr>
          <p:nvPr/>
        </p:nvSpPr>
        <p:spPr bwMode="auto">
          <a:xfrm>
            <a:off x="5486400" y="4343400"/>
            <a:ext cx="76200" cy="381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7348" name="Line 6"/>
          <p:cNvSpPr>
            <a:spLocks noChangeShapeType="1"/>
          </p:cNvSpPr>
          <p:nvPr/>
        </p:nvSpPr>
        <p:spPr bwMode="auto">
          <a:xfrm flipH="1">
            <a:off x="6400800" y="4800600"/>
            <a:ext cx="457200" cy="228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Aortic-pulmonary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500174"/>
            <a:ext cx="3709168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24487" y="1571612"/>
            <a:ext cx="5319513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Pleura of the anterior left lung coming in contact with  and tagengetially reflecting over the mediastinal fat antrolateral to the left pulmonary artery and aortic arch.</a:t>
            </a:r>
          </a:p>
          <a:p>
            <a:r>
              <a:rPr lang="en-US" altLang="ko-KR"/>
              <a:t>Thyorid, thymic mass , prevascular LN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Aortic-pulmonary stripe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Aortic-pulmonary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13352" y="1600200"/>
            <a:ext cx="511729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Aortic-pulmonary stripe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428736"/>
            <a:ext cx="4857549" cy="354331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3214686"/>
            <a:ext cx="4637211" cy="335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Aortopulmonary</a:t>
            </a:r>
            <a:r>
              <a:rPr lang="en-US" altLang="ko-KR" dirty="0" smtClean="0"/>
              <a:t> window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500174"/>
            <a:ext cx="2743236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500174"/>
            <a:ext cx="5876921" cy="4978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Posterior to the aortic-pulmonary stripe.</a:t>
            </a:r>
          </a:p>
          <a:p>
            <a:r>
              <a:rPr lang="en-US" altLang="ko-KR"/>
              <a:t>Left lung extends into the space connecting the aortic arch and the left pulmonary artery, thereby forming the normal concave reflections. </a:t>
            </a:r>
          </a:p>
          <a:p>
            <a:endParaRPr lang="en-US" altLang="ko-KR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Aortopulmonary</a:t>
            </a:r>
            <a:r>
              <a:rPr lang="en-US" altLang="ko-KR" dirty="0"/>
              <a:t> window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Inferior wall of aortic arch, superior wall of the left pulmonary artery, the posterior wall of the ascending aorta, anterior wall of the descending aorta</a:t>
            </a:r>
          </a:p>
          <a:p>
            <a:r>
              <a:rPr lang="en-US" altLang="ko-KR"/>
              <a:t>Left recurrent laryngeal nerve, left vagus nerve, ligamentum arteriosum, mediastinal fat, LN, left bronchial arteries, aorta.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Aortopulmonary window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Aortopulmonary</a:t>
            </a:r>
            <a:r>
              <a:rPr lang="en-US" altLang="ko-KR" dirty="0" smtClean="0"/>
              <a:t> window</a:t>
            </a:r>
            <a:endParaRPr lang="ko-KR" alt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71612"/>
            <a:ext cx="4963573" cy="452596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2285992"/>
            <a:ext cx="4572032" cy="4345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Right </a:t>
            </a:r>
            <a:r>
              <a:rPr lang="en-US" altLang="ko-KR" dirty="0" err="1" smtClean="0"/>
              <a:t>paraspinal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214422"/>
            <a:ext cx="3744527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496" y="1214422"/>
            <a:ext cx="3786214" cy="357009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57884" y="4071942"/>
            <a:ext cx="2992432" cy="2440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/>
              <a:t>Right lung and the posterior mediastinal fat and soft tissue.</a:t>
            </a:r>
          </a:p>
          <a:p>
            <a:pPr>
              <a:lnSpc>
                <a:spcPct val="90000"/>
              </a:lnSpc>
            </a:pPr>
            <a:r>
              <a:rPr lang="en-US" altLang="ko-KR"/>
              <a:t>8-12</a:t>
            </a:r>
            <a:r>
              <a:rPr lang="en-US" altLang="ko-KR" baseline="30000"/>
              <a:t>th</a:t>
            </a:r>
            <a:r>
              <a:rPr lang="en-US" altLang="ko-KR"/>
              <a:t> T spine</a:t>
            </a:r>
          </a:p>
          <a:p>
            <a:pPr>
              <a:lnSpc>
                <a:spcPct val="90000"/>
              </a:lnSpc>
            </a:pPr>
            <a:r>
              <a:rPr lang="en-US" altLang="ko-KR"/>
              <a:t>23%</a:t>
            </a:r>
          </a:p>
          <a:p>
            <a:pPr>
              <a:lnSpc>
                <a:spcPct val="90000"/>
              </a:lnSpc>
            </a:pPr>
            <a:r>
              <a:rPr lang="en-US" altLang="ko-KR"/>
              <a:t>Osteophyte, mediastinal fat.</a:t>
            </a:r>
          </a:p>
          <a:p>
            <a:pPr>
              <a:lnSpc>
                <a:spcPct val="90000"/>
              </a:lnSpc>
            </a:pPr>
            <a:r>
              <a:rPr lang="en-US" altLang="ko-KR"/>
              <a:t>Posterior mediastinal mass, hematoma, extramedullary hematopoiesis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Right </a:t>
            </a:r>
            <a:r>
              <a:rPr lang="en-US" altLang="ko-KR" dirty="0" err="1"/>
              <a:t>paraspinal</a:t>
            </a:r>
            <a:r>
              <a:rPr lang="en-US" altLang="ko-KR" dirty="0"/>
              <a:t> line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iplma2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6238" y="503238"/>
            <a:ext cx="58515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876800" y="4343400"/>
            <a:ext cx="3048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H="1">
            <a:off x="6248400" y="4724400"/>
            <a:ext cx="304800" cy="304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Right </a:t>
            </a:r>
            <a:r>
              <a:rPr lang="en-US" altLang="ko-KR" dirty="0" err="1" smtClean="0"/>
              <a:t>paraspinal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643050"/>
            <a:ext cx="2783467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16" y="1785926"/>
            <a:ext cx="5355457" cy="4411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Left </a:t>
            </a:r>
            <a:r>
              <a:rPr lang="en-US" altLang="ko-KR" dirty="0" err="1" smtClean="0"/>
              <a:t>paraspinal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71934" y="1643050"/>
            <a:ext cx="436881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71546"/>
            <a:ext cx="4473575" cy="5402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Positive Mach band</a:t>
            </a:r>
          </a:p>
          <a:p>
            <a:r>
              <a:rPr lang="en-US" altLang="ko-KR"/>
              <a:t>41%</a:t>
            </a:r>
          </a:p>
          <a:p>
            <a:r>
              <a:rPr lang="ko-KR" altLang="en-US"/>
              <a:t>어두운 음영과 그에 접한 밝은 음영의 경계부위가 강조되어 보이는 시각적 착각현상</a:t>
            </a:r>
            <a:r>
              <a:rPr lang="en-US" altLang="ko-KR"/>
              <a:t>.</a:t>
            </a:r>
          </a:p>
          <a:p>
            <a:r>
              <a:rPr lang="en-US" altLang="ko-KR"/>
              <a:t>Esophageal varieces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Left </a:t>
            </a:r>
            <a:r>
              <a:rPr lang="en-US" altLang="ko-KR" dirty="0" err="1"/>
              <a:t>paraspinal</a:t>
            </a:r>
            <a:r>
              <a:rPr lang="en-US" altLang="ko-KR" dirty="0"/>
              <a:t> line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Left </a:t>
            </a:r>
            <a:r>
              <a:rPr lang="en-US" altLang="ko-KR" dirty="0" err="1" smtClean="0"/>
              <a:t>paraspinal</a:t>
            </a:r>
            <a:r>
              <a:rPr lang="en-US" altLang="ko-KR" dirty="0" smtClean="0"/>
              <a:t> line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71613"/>
            <a:ext cx="4696124" cy="392909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1571612"/>
            <a:ext cx="4590598" cy="3840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Azygoesophageal</a:t>
            </a:r>
            <a:r>
              <a:rPr lang="en-US" altLang="ko-KR" dirty="0" smtClean="0"/>
              <a:t> recess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357298"/>
            <a:ext cx="3748063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14678" y="1357298"/>
            <a:ext cx="4090687" cy="384016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72198" y="3571876"/>
            <a:ext cx="2911474" cy="2957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Posteromedial right lower lobe of the lung</a:t>
            </a:r>
          </a:p>
          <a:p>
            <a:r>
              <a:rPr lang="en-US" altLang="ko-KR"/>
              <a:t>Air filled esophagus and intervening pleura come in contact with RLL</a:t>
            </a:r>
          </a:p>
          <a:p>
            <a:r>
              <a:rPr lang="en-US" altLang="ko-KR"/>
              <a:t>Mild leftward convexity</a:t>
            </a:r>
          </a:p>
          <a:p>
            <a:r>
              <a:rPr lang="en-US" altLang="ko-KR"/>
              <a:t>LN,hiatal hernia, bronchogenic cyst, esophageal CA, LA enlargement</a:t>
            </a:r>
          </a:p>
          <a:p>
            <a:endParaRPr lang="en-US" altLang="ko-KR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Azygoesophageal</a:t>
            </a:r>
            <a:r>
              <a:rPr lang="en-US" altLang="ko-KR" dirty="0"/>
              <a:t> recess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Azygoesophageal</a:t>
            </a:r>
            <a:r>
              <a:rPr lang="en-US" altLang="ko-KR" dirty="0" smtClean="0"/>
              <a:t> recess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714488"/>
            <a:ext cx="2984621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86182" y="1785926"/>
            <a:ext cx="4991092" cy="4545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Posterior wall of bronchus </a:t>
            </a:r>
            <a:r>
              <a:rPr lang="en-US" altLang="ko-KR" dirty="0" err="1" smtClean="0"/>
              <a:t>intermedius</a:t>
            </a:r>
            <a:endParaRPr lang="ko-KR" altLang="en-US" dirty="0"/>
          </a:p>
        </p:txBody>
      </p:sp>
      <p:pic>
        <p:nvPicPr>
          <p:cNvPr id="4" name="내용 개체 틀 3" descr="2012-04-30 오후 14-58 비율로 스캔 (13)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071538" y="1857364"/>
            <a:ext cx="3786214" cy="4762042"/>
          </a:xfrm>
          <a:prstGeom prst="rect">
            <a:avLst/>
          </a:prstGeom>
        </p:spPr>
      </p:pic>
      <p:pic>
        <p:nvPicPr>
          <p:cNvPr id="5" name="그림 4" descr="2012-04-30 오후 14-58 비율로 스캔 (14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14876" y="1785926"/>
            <a:ext cx="3216466" cy="464389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Posterior wall of bronchus </a:t>
            </a:r>
            <a:r>
              <a:rPr lang="en-US" altLang="ko-KR" dirty="0" err="1" smtClean="0"/>
              <a:t>intermedius</a:t>
            </a:r>
            <a:endParaRPr lang="ko-KR" altLang="en-US" dirty="0"/>
          </a:p>
        </p:txBody>
      </p:sp>
      <p:pic>
        <p:nvPicPr>
          <p:cNvPr id="4" name="Picture 2" descr="A:\normal lat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428736"/>
            <a:ext cx="4143404" cy="506100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43306" y="1654528"/>
            <a:ext cx="5314945" cy="481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3-4cm in length</a:t>
            </a:r>
          </a:p>
          <a:p>
            <a:r>
              <a:rPr lang="en-US" altLang="ko-KR"/>
              <a:t>When lung within the azygoesophagel recess outlines the posterior wall.</a:t>
            </a:r>
          </a:p>
          <a:p>
            <a:r>
              <a:rPr lang="en-US" altLang="ko-KR"/>
              <a:t>90-95% of lateral chest film</a:t>
            </a:r>
          </a:p>
          <a:p>
            <a:r>
              <a:rPr lang="en-US" altLang="ko-KR"/>
              <a:t>Stripe projects through the radiolucent area created by the LUL bronchus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Posterior wall of bronchus </a:t>
            </a:r>
            <a:r>
              <a:rPr lang="en-US" altLang="ko-KR" dirty="0" err="1"/>
              <a:t>intermedius</a:t>
            </a:r>
            <a:endParaRPr lang="en-US" altLang="ko-K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An object replacing medium less dense  than itself increases the radiographic density.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Summation effect</a:t>
            </a:r>
            <a:endParaRPr lang="ko-KR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0.5-3 mm</a:t>
            </a:r>
          </a:p>
          <a:p>
            <a:r>
              <a:rPr lang="en-US" altLang="ko-KR"/>
              <a:t>Pulmonary edema, neoplasm,LN, Tbc , sarcoidosis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/>
              <a:t>Posterior wall of bronchus intermedius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14744" y="1000108"/>
            <a:ext cx="5133975" cy="540226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000108"/>
            <a:ext cx="4202113" cy="5402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Times New Roman" pitchFamily="18" charset="0"/>
              </a:rPr>
              <a:t>Inferior hilar window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0" y="1981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pic>
        <p:nvPicPr>
          <p:cNvPr id="95237" name="Picture 5" descr="A:\Untitled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14500" y="2057400"/>
            <a:ext cx="5715000" cy="385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Times New Roman" pitchFamily="18" charset="0"/>
              </a:rPr>
              <a:t>Inferior hilar window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0" y="198120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pic>
        <p:nvPicPr>
          <p:cNvPr id="94213" name="Picture 5" descr="A:\Untitled-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857364"/>
            <a:ext cx="3163888" cy="4495800"/>
          </a:xfrm>
          <a:prstGeom prst="rect">
            <a:avLst/>
          </a:prstGeom>
          <a:noFill/>
        </p:spPr>
      </p:pic>
      <p:pic>
        <p:nvPicPr>
          <p:cNvPr id="6" name="Picture 2" descr="A:\lat ln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1928802"/>
            <a:ext cx="370536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A:\lat ln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71934" y="785794"/>
            <a:ext cx="4491038" cy="5486400"/>
          </a:xfrm>
          <a:prstGeom prst="rect">
            <a:avLst/>
          </a:prstGeom>
          <a:noFill/>
        </p:spPr>
      </p:pic>
      <p:sp>
        <p:nvSpPr>
          <p:cNvPr id="96260" name="Line 4"/>
          <p:cNvSpPr>
            <a:spLocks noChangeShapeType="1"/>
          </p:cNvSpPr>
          <p:nvPr/>
        </p:nvSpPr>
        <p:spPr bwMode="auto">
          <a:xfrm flipH="1">
            <a:off x="6324600" y="3429000"/>
            <a:ext cx="304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V="1">
            <a:off x="5486400" y="3657600"/>
            <a:ext cx="304800" cy="381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H="1">
            <a:off x="6477000" y="2819400"/>
            <a:ext cx="3048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pic>
        <p:nvPicPr>
          <p:cNvPr id="7" name="Picture 2" descr="A:\normal lat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1" y="1000108"/>
            <a:ext cx="3977027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PWBI and IHW</a:t>
            </a:r>
            <a:endParaRPr lang="ko-KR" altLang="en-US" dirty="0"/>
          </a:p>
        </p:txBody>
      </p:sp>
      <p:pic>
        <p:nvPicPr>
          <p:cNvPr id="6" name="Picture 2" descr="A:\hilar ln1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571612"/>
            <a:ext cx="4525963" cy="4525963"/>
          </a:xfrm>
          <a:prstGeom prst="rect">
            <a:avLst/>
          </a:prstGeom>
          <a:noFill/>
        </p:spPr>
      </p:pic>
      <p:pic>
        <p:nvPicPr>
          <p:cNvPr id="7" name="Picture 3" descr="A:\hilar ln2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1571612"/>
            <a:ext cx="4144963" cy="4144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/>
              <a:t>SVC interface</a:t>
            </a:r>
          </a:p>
          <a:p>
            <a:r>
              <a:rPr lang="en-US" altLang="ko-KR"/>
              <a:t>Azygos vein</a:t>
            </a:r>
          </a:p>
          <a:p>
            <a:r>
              <a:rPr lang="en-US" altLang="ko-KR"/>
              <a:t>Left subclavian artery interface</a:t>
            </a:r>
          </a:p>
          <a:p>
            <a:r>
              <a:rPr lang="en-US" altLang="ko-KR"/>
              <a:t>Preaortic interface</a:t>
            </a:r>
          </a:p>
          <a:p>
            <a:r>
              <a:rPr lang="en-US" altLang="ko-KR"/>
              <a:t>Descending aorta interface</a:t>
            </a:r>
          </a:p>
          <a:p>
            <a:r>
              <a:rPr lang="en-US" altLang="ko-KR"/>
              <a:t>Oblique interface in the right cardiophrenic angle</a:t>
            </a: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Others interface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ko-KR" altLang="ko-KR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ko-KR" altLang="ko-KR"/>
          </a:p>
        </p:txBody>
      </p:sp>
      <p:pic>
        <p:nvPicPr>
          <p:cNvPr id="92164" name="Picture 4" descr="A:\normal1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71588" y="152400"/>
            <a:ext cx="6599237" cy="6705600"/>
          </a:xfrm>
          <a:prstGeom prst="rect">
            <a:avLst/>
          </a:prstGeom>
          <a:noFill/>
        </p:spPr>
      </p:pic>
      <p:sp>
        <p:nvSpPr>
          <p:cNvPr id="92165" name="Line 5"/>
          <p:cNvSpPr>
            <a:spLocks noChangeShapeType="1"/>
          </p:cNvSpPr>
          <p:nvPr/>
        </p:nvSpPr>
        <p:spPr bwMode="auto">
          <a:xfrm flipV="1">
            <a:off x="3505200" y="3200400"/>
            <a:ext cx="2286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H="1">
            <a:off x="5638800" y="2590800"/>
            <a:ext cx="1524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>
            <a:off x="3886200" y="2133600"/>
            <a:ext cx="304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343400" y="1981200"/>
            <a:ext cx="76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4114800" y="2514600"/>
            <a:ext cx="76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4114800" y="4038600"/>
            <a:ext cx="457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 flipH="1">
            <a:off x="5105400" y="4343400"/>
            <a:ext cx="609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 flipH="1">
            <a:off x="6172200" y="304800"/>
            <a:ext cx="76200" cy="381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H="1">
            <a:off x="3352800" y="533400"/>
            <a:ext cx="76200" cy="304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3810000" y="1828800"/>
            <a:ext cx="304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 flipH="1">
            <a:off x="4953000" y="1905000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6" name="Line 16"/>
          <p:cNvSpPr>
            <a:spLocks noChangeShapeType="1"/>
          </p:cNvSpPr>
          <p:nvPr/>
        </p:nvSpPr>
        <p:spPr bwMode="auto">
          <a:xfrm flipH="1">
            <a:off x="5181600" y="2209800"/>
            <a:ext cx="3048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7" name="Line 17"/>
          <p:cNvSpPr>
            <a:spLocks noChangeShapeType="1"/>
          </p:cNvSpPr>
          <p:nvPr/>
        </p:nvSpPr>
        <p:spPr bwMode="auto">
          <a:xfrm flipH="1">
            <a:off x="5257800" y="2514600"/>
            <a:ext cx="2286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8" name="Line 18"/>
          <p:cNvSpPr>
            <a:spLocks noChangeShapeType="1"/>
          </p:cNvSpPr>
          <p:nvPr/>
        </p:nvSpPr>
        <p:spPr bwMode="auto">
          <a:xfrm flipV="1">
            <a:off x="4419600" y="2438400"/>
            <a:ext cx="304800" cy="457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79" name="Line 19"/>
          <p:cNvSpPr>
            <a:spLocks noChangeShapeType="1"/>
          </p:cNvSpPr>
          <p:nvPr/>
        </p:nvSpPr>
        <p:spPr bwMode="auto">
          <a:xfrm flipH="1" flipV="1">
            <a:off x="4724400" y="1447800"/>
            <a:ext cx="76200" cy="228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2180" name="Line 20"/>
          <p:cNvSpPr>
            <a:spLocks noChangeShapeType="1"/>
          </p:cNvSpPr>
          <p:nvPr/>
        </p:nvSpPr>
        <p:spPr bwMode="auto">
          <a:xfrm flipH="1">
            <a:off x="5029200" y="4038600"/>
            <a:ext cx="381000" cy="76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>
                <a:solidFill>
                  <a:srgbClr val="993333"/>
                </a:solidFill>
                <a:latin typeface="Arial" pitchFamily="34" charset="0"/>
              </a:rPr>
              <a:t>Endotracheal Tubes </a:t>
            </a:r>
            <a:r>
              <a:rPr lang="en-US" altLang="ko-KR"/>
              <a:t/>
            </a:r>
            <a:br>
              <a:rPr lang="en-US" altLang="ko-KR"/>
            </a:br>
            <a:endParaRPr lang="en-US" altLang="ko-K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ko-KR">
                <a:hlinkClick r:id="rId2"/>
              </a:rPr>
              <a:t> </a:t>
            </a:r>
            <a:endParaRPr lang="en-US" altLang="ko-KR"/>
          </a:p>
        </p:txBody>
      </p:sp>
      <p:pic>
        <p:nvPicPr>
          <p:cNvPr id="12293" name="Picture 5" descr="Ettwithcloseu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33600" y="1714500"/>
            <a:ext cx="4926013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Endotracheal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tube:carina</a:t>
            </a:r>
            <a:r>
              <a:rPr lang="en-US" altLang="ko-KR" dirty="0" smtClean="0"/>
              <a:t>: </a:t>
            </a:r>
            <a:r>
              <a:rPr lang="ko-KR" altLang="en-US" dirty="0" smtClean="0"/>
              <a:t> </a:t>
            </a:r>
            <a:r>
              <a:rPr lang="en-US" altLang="ko-KR" dirty="0" smtClean="0"/>
              <a:t>4-5cm</a:t>
            </a:r>
          </a:p>
          <a:p>
            <a:r>
              <a:rPr lang="en-US" altLang="ko-KR" dirty="0" err="1" smtClean="0"/>
              <a:t>Tracheostomy</a:t>
            </a:r>
            <a:r>
              <a:rPr lang="en-US" altLang="ko-KR" dirty="0" smtClean="0"/>
              <a:t> tube: T3</a:t>
            </a:r>
          </a:p>
          <a:p>
            <a:r>
              <a:rPr lang="en-US" altLang="ko-KR" dirty="0" smtClean="0"/>
              <a:t>Chest tube: </a:t>
            </a:r>
            <a:r>
              <a:rPr lang="ko-KR" altLang="en-US" dirty="0" smtClean="0"/>
              <a:t>흉강의 </a:t>
            </a:r>
            <a:r>
              <a:rPr lang="ko-KR" altLang="en-US" dirty="0" err="1" smtClean="0"/>
              <a:t>전상부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기흉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후하부</a:t>
            </a:r>
            <a:r>
              <a:rPr lang="en-US" altLang="ko-KR" dirty="0" smtClean="0"/>
              <a:t>(</a:t>
            </a:r>
            <a:r>
              <a:rPr lang="ko-KR" altLang="en-US" dirty="0" smtClean="0"/>
              <a:t>흉막삼출액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Pericardial catheter: </a:t>
            </a:r>
            <a:r>
              <a:rPr lang="ko-KR" altLang="en-US" dirty="0" err="1" smtClean="0"/>
              <a:t>심장음영내</a:t>
            </a:r>
            <a:endParaRPr lang="en-US" altLang="ko-KR" dirty="0" smtClean="0"/>
          </a:p>
          <a:p>
            <a:r>
              <a:rPr lang="en-US" altLang="ko-KR" dirty="0" smtClean="0"/>
              <a:t>Central venous catheter: </a:t>
            </a:r>
            <a:r>
              <a:rPr lang="ko-KR" altLang="en-US" dirty="0" err="1" smtClean="0"/>
              <a:t>상대정맥내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제 </a:t>
            </a:r>
            <a:r>
              <a:rPr lang="en-US" altLang="ko-KR" dirty="0" smtClean="0"/>
              <a:t>1</a:t>
            </a:r>
            <a:r>
              <a:rPr lang="ko-KR" altLang="en-US" dirty="0" smtClean="0"/>
              <a:t>늑골 내측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Line and tube</a:t>
            </a:r>
            <a:endParaRPr lang="ko-KR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1316</TotalTime>
  <Words>1166</Words>
  <Application>Microsoft Office PowerPoint</Application>
  <PresentationFormat>화면 슬라이드 쇼(4:3)</PresentationFormat>
  <Paragraphs>199</Paragraphs>
  <Slides>100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100</vt:i4>
      </vt:variant>
    </vt:vector>
  </HeadingPairs>
  <TitlesOfParts>
    <vt:vector size="101" baseType="lpstr">
      <vt:lpstr>고구려 벽화</vt:lpstr>
      <vt:lpstr>단순 흉부영상의 판독</vt:lpstr>
      <vt:lpstr>Contents</vt:lpstr>
      <vt:lpstr>슬라이드 3</vt:lpstr>
      <vt:lpstr>슬라이드 4</vt:lpstr>
      <vt:lpstr>Advantage of chest film</vt:lpstr>
      <vt:lpstr>Perception of the contrast</vt:lpstr>
      <vt:lpstr>슬라이드 7</vt:lpstr>
      <vt:lpstr>슬라이드 8</vt:lpstr>
      <vt:lpstr>Summation effect</vt:lpstr>
      <vt:lpstr>슬라이드 10</vt:lpstr>
      <vt:lpstr>슬라이드 11</vt:lpstr>
      <vt:lpstr>High kVp technique</vt:lpstr>
      <vt:lpstr>Positioning</vt:lpstr>
      <vt:lpstr>슬라이드 14</vt:lpstr>
      <vt:lpstr>Interpretation of the chest radiograph</vt:lpstr>
      <vt:lpstr>Interpretation of the chest radiograph</vt:lpstr>
      <vt:lpstr>Interpretation of the chest radiograph</vt:lpstr>
      <vt:lpstr>Interpretation of the chest radiograph</vt:lpstr>
      <vt:lpstr>Size</vt:lpstr>
      <vt:lpstr>Size</vt:lpstr>
      <vt:lpstr>Density</vt:lpstr>
      <vt:lpstr>슬라이드 22</vt:lpstr>
      <vt:lpstr>Positioning</vt:lpstr>
      <vt:lpstr>Positioning</vt:lpstr>
      <vt:lpstr>슬라이드 25</vt:lpstr>
      <vt:lpstr>슬라이드 26</vt:lpstr>
      <vt:lpstr>슬라이드 27</vt:lpstr>
      <vt:lpstr>Positioning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Positioning</vt:lpstr>
      <vt:lpstr>Technique</vt:lpstr>
      <vt:lpstr>Technically adequate</vt:lpstr>
      <vt:lpstr>Rotation</vt:lpstr>
      <vt:lpstr>슬라이드 40</vt:lpstr>
      <vt:lpstr>슬라이드 41</vt:lpstr>
      <vt:lpstr>Lung anatomy</vt:lpstr>
      <vt:lpstr>Lobe and Fissure</vt:lpstr>
      <vt:lpstr>Lung anatomy</vt:lpstr>
      <vt:lpstr>Lung anatomy</vt:lpstr>
      <vt:lpstr>Laws of tangent</vt:lpstr>
      <vt:lpstr>슬라이드 47</vt:lpstr>
      <vt:lpstr>슬라이드 48</vt:lpstr>
      <vt:lpstr>Opacity</vt:lpstr>
      <vt:lpstr>무기폐</vt:lpstr>
      <vt:lpstr>LLL Atelectasis</vt:lpstr>
      <vt:lpstr>LLL Atelectasis</vt:lpstr>
      <vt:lpstr>Lung and mediastinum</vt:lpstr>
      <vt:lpstr>Lines and interface</vt:lpstr>
      <vt:lpstr>Line and interface</vt:lpstr>
      <vt:lpstr>Anterior junctional line</vt:lpstr>
      <vt:lpstr>Anterior junctional line</vt:lpstr>
      <vt:lpstr>Anterior junctional line</vt:lpstr>
      <vt:lpstr>Anterior junctional line</vt:lpstr>
      <vt:lpstr>Posterior junctional line</vt:lpstr>
      <vt:lpstr>Posterior junctional line</vt:lpstr>
      <vt:lpstr>Posterior junctional line</vt:lpstr>
      <vt:lpstr>Right paratracheal stripe</vt:lpstr>
      <vt:lpstr>Right paratracheal stripe</vt:lpstr>
      <vt:lpstr>Right paratracheal stripe</vt:lpstr>
      <vt:lpstr>Right paratracheal stripe</vt:lpstr>
      <vt:lpstr>Left paratracheal stripe</vt:lpstr>
      <vt:lpstr>Left paratracheal stripe</vt:lpstr>
      <vt:lpstr>Left paratracheal stripe</vt:lpstr>
      <vt:lpstr>Aortic-pulmonary stripe</vt:lpstr>
      <vt:lpstr>Aortic-pulmonary stripe</vt:lpstr>
      <vt:lpstr>Aortic-pulmonary stripe</vt:lpstr>
      <vt:lpstr>Aortic-pulmonary stripe</vt:lpstr>
      <vt:lpstr>Aortopulmonary window</vt:lpstr>
      <vt:lpstr>Aortopulmonary window</vt:lpstr>
      <vt:lpstr>Aortopulmonary window</vt:lpstr>
      <vt:lpstr>Aortopulmonary window</vt:lpstr>
      <vt:lpstr>Right paraspinal line</vt:lpstr>
      <vt:lpstr>Right paraspinal line</vt:lpstr>
      <vt:lpstr>Right paraspinal line</vt:lpstr>
      <vt:lpstr>Left paraspinal line</vt:lpstr>
      <vt:lpstr>Left paraspinal line</vt:lpstr>
      <vt:lpstr>Left paraspinal line</vt:lpstr>
      <vt:lpstr>Azygoesophageal recess</vt:lpstr>
      <vt:lpstr>Azygoesophageal recess</vt:lpstr>
      <vt:lpstr>Azygoesophageal recess</vt:lpstr>
      <vt:lpstr>Posterior wall of bronchus intermedius</vt:lpstr>
      <vt:lpstr>Posterior wall of bronchus intermedius</vt:lpstr>
      <vt:lpstr>Posterior wall of bronchus intermedius</vt:lpstr>
      <vt:lpstr>Posterior wall of bronchus intermedius</vt:lpstr>
      <vt:lpstr>슬라이드 91</vt:lpstr>
      <vt:lpstr>Inferior hilar window</vt:lpstr>
      <vt:lpstr>Inferior hilar window</vt:lpstr>
      <vt:lpstr>슬라이드 94</vt:lpstr>
      <vt:lpstr>PWBI and IHW</vt:lpstr>
      <vt:lpstr>Others interface</vt:lpstr>
      <vt:lpstr>슬라이드 97</vt:lpstr>
      <vt:lpstr>Endotracheal Tubes  </vt:lpstr>
      <vt:lpstr>Line and tube</vt:lpstr>
      <vt:lpstr>Line and tube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단순 흉부영상의 판독</dc:title>
  <dc:creator>Your User Name</dc:creator>
  <cp:lastModifiedBy>.</cp:lastModifiedBy>
  <cp:revision>56</cp:revision>
  <dcterms:created xsi:type="dcterms:W3CDTF">2012-05-05T01:30:25Z</dcterms:created>
  <dcterms:modified xsi:type="dcterms:W3CDTF">2012-09-14T08:47:11Z</dcterms:modified>
</cp:coreProperties>
</file>