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2" r:id="rId1"/>
  </p:sldMasterIdLst>
  <p:notesMasterIdLst>
    <p:notesMasterId r:id="rId47"/>
  </p:notesMasterIdLst>
  <p:handoutMasterIdLst>
    <p:handoutMasterId r:id="rId48"/>
  </p:handoutMasterIdLst>
  <p:sldIdLst>
    <p:sldId id="265" r:id="rId2"/>
    <p:sldId id="391" r:id="rId3"/>
    <p:sldId id="392" r:id="rId4"/>
    <p:sldId id="394" r:id="rId5"/>
    <p:sldId id="403" r:id="rId6"/>
    <p:sldId id="406" r:id="rId7"/>
    <p:sldId id="397" r:id="rId8"/>
    <p:sldId id="371" r:id="rId9"/>
    <p:sldId id="292" r:id="rId10"/>
    <p:sldId id="293" r:id="rId11"/>
    <p:sldId id="294" r:id="rId12"/>
    <p:sldId id="370" r:id="rId13"/>
    <p:sldId id="374" r:id="rId14"/>
    <p:sldId id="375" r:id="rId15"/>
    <p:sldId id="377" r:id="rId16"/>
    <p:sldId id="376" r:id="rId17"/>
    <p:sldId id="411" r:id="rId18"/>
    <p:sldId id="412" r:id="rId19"/>
    <p:sldId id="413" r:id="rId20"/>
    <p:sldId id="414" r:id="rId21"/>
    <p:sldId id="296" r:id="rId22"/>
    <p:sldId id="297" r:id="rId23"/>
    <p:sldId id="298" r:id="rId24"/>
    <p:sldId id="310" r:id="rId25"/>
    <p:sldId id="311" r:id="rId26"/>
    <p:sldId id="356" r:id="rId27"/>
    <p:sldId id="357" r:id="rId28"/>
    <p:sldId id="324" r:id="rId29"/>
    <p:sldId id="325" r:id="rId30"/>
    <p:sldId id="326" r:id="rId31"/>
    <p:sldId id="327" r:id="rId32"/>
    <p:sldId id="380" r:id="rId33"/>
    <p:sldId id="381" r:id="rId34"/>
    <p:sldId id="399" r:id="rId35"/>
    <p:sldId id="409" r:id="rId36"/>
    <p:sldId id="404" r:id="rId37"/>
    <p:sldId id="383" r:id="rId38"/>
    <p:sldId id="384" r:id="rId39"/>
    <p:sldId id="400" r:id="rId40"/>
    <p:sldId id="364" r:id="rId41"/>
    <p:sldId id="387" r:id="rId42"/>
    <p:sldId id="389" r:id="rId43"/>
    <p:sldId id="340" r:id="rId44"/>
    <p:sldId id="405" r:id="rId45"/>
    <p:sldId id="390" r:id="rId46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ahoma" pitchFamily="34" charset="0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6600"/>
    <a:srgbClr val="000000"/>
    <a:srgbClr val="008000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28" autoAdjust="0"/>
    <p:restoredTop sz="98570" autoAdjust="0"/>
  </p:normalViewPr>
  <p:slideViewPr>
    <p:cSldViewPr>
      <p:cViewPr varScale="1">
        <p:scale>
          <a:sx n="108" d="100"/>
          <a:sy n="108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13" Type="http://schemas.openxmlformats.org/officeDocument/2006/relationships/slide" Target="slides/slide41.xml"/><Relationship Id="rId3" Type="http://schemas.openxmlformats.org/officeDocument/2006/relationships/slide" Target="slides/slide3.xml"/><Relationship Id="rId7" Type="http://schemas.openxmlformats.org/officeDocument/2006/relationships/slide" Target="slides/slide25.xml"/><Relationship Id="rId12" Type="http://schemas.openxmlformats.org/officeDocument/2006/relationships/slide" Target="slides/slide40.xml"/><Relationship Id="rId2" Type="http://schemas.openxmlformats.org/officeDocument/2006/relationships/slide" Target="slides/slide2.xml"/><Relationship Id="rId16" Type="http://schemas.openxmlformats.org/officeDocument/2006/relationships/slide" Target="slides/slide45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36.xml"/><Relationship Id="rId5" Type="http://schemas.openxmlformats.org/officeDocument/2006/relationships/slide" Target="slides/slide7.xml"/><Relationship Id="rId15" Type="http://schemas.openxmlformats.org/officeDocument/2006/relationships/slide" Target="slides/slide43.xml"/><Relationship Id="rId10" Type="http://schemas.openxmlformats.org/officeDocument/2006/relationships/slide" Target="slides/slide35.xml"/><Relationship Id="rId4" Type="http://schemas.openxmlformats.org/officeDocument/2006/relationships/slide" Target="slides/slide4.xml"/><Relationship Id="rId9" Type="http://schemas.openxmlformats.org/officeDocument/2006/relationships/slide" Target="slides/slide33.xml"/><Relationship Id="rId14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0.10542168674698799"/>
          <c:y val="8.8328075709779227E-2"/>
          <c:w val="0.75000000000000011"/>
          <c:h val="0.78548895899053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1152">
              <a:solidFill>
                <a:schemeClr val="tx1"/>
              </a:solidFill>
              <a:prstDash val="solid"/>
            </a:ln>
          </c:spPr>
          <c:dPt>
            <c:idx val="0"/>
            <c:spPr>
              <a:pattFill prst="ltUpDiag">
                <a:fgClr>
                  <a:srgbClr val="C0C0C0"/>
                </a:fgClr>
                <a:bgClr>
                  <a:srgbClr val="FFFFFF"/>
                </a:bgClr>
              </a:pattFill>
              <a:ln w="11152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7"/>
            <c:spPr>
              <a:solidFill>
                <a:srgbClr val="33CCCC"/>
              </a:solidFill>
              <a:ln w="11152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6600"/>
              </a:solidFill>
              <a:ln w="1115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99"/>
              </a:solidFill>
              <a:ln w="1115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22.2</c:v>
                </c:pt>
                <c:pt idx="1">
                  <c:v>77.2</c:v>
                </c:pt>
                <c:pt idx="2">
                  <c:v>0.5</c:v>
                </c:pt>
              </c:numCache>
            </c:numRef>
          </c:val>
        </c:ser>
        <c:firstSliceAng val="0"/>
      </c:pieChart>
      <c:spPr>
        <a:noFill/>
        <a:ln w="2230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581" b="1" i="0" u="none" strike="noStrike" baseline="0">
          <a:solidFill>
            <a:schemeClr val="tx1"/>
          </a:solidFill>
          <a:latin typeface="굴림"/>
          <a:ea typeface="굴림"/>
          <a:cs typeface="굴림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9.895833333333337E-2"/>
          <c:y val="5.4054054054054071E-2"/>
          <c:w val="0.89062500000000011"/>
          <c:h val="0.8027027027027026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동부</c:v>
                </c:pt>
              </c:strCache>
            </c:strRef>
          </c:tx>
          <c:spPr>
            <a:solidFill>
              <a:srgbClr val="FFCC99"/>
            </a:solidFill>
            <a:ln w="8126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내과계</c:v>
                </c:pt>
                <c:pt idx="1">
                  <c:v>외과계</c:v>
                </c:pt>
                <c:pt idx="2">
                  <c:v>기타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79.7</c:v>
                </c:pt>
                <c:pt idx="1">
                  <c:v>79.099999999999994</c:v>
                </c:pt>
                <c:pt idx="2">
                  <c:v>42.6</c:v>
                </c:pt>
              </c:numCache>
            </c:numRef>
          </c:val>
        </c:ser>
        <c:axId val="170001920"/>
        <c:axId val="170003456"/>
      </c:barChart>
      <c:catAx>
        <c:axId val="170001920"/>
        <c:scaling>
          <c:orientation val="minMax"/>
        </c:scaling>
        <c:axPos val="b"/>
        <c:numFmt formatCode="General" sourceLinked="1"/>
        <c:majorTickMark val="in"/>
        <c:tickLblPos val="nextTo"/>
        <c:spPr>
          <a:ln w="20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2" b="0" i="0" u="none" strike="noStrike" baseline="0">
                <a:solidFill>
                  <a:srgbClr val="FFFFFF"/>
                </a:solidFill>
                <a:latin typeface="HY헤드라인M"/>
                <a:ea typeface="HY헤드라인M"/>
                <a:cs typeface="HY헤드라인M"/>
              </a:defRPr>
            </a:pPr>
            <a:endParaRPr lang="ko-KR"/>
          </a:p>
        </c:txPr>
        <c:crossAx val="170003456"/>
        <c:crosses val="autoZero"/>
        <c:auto val="1"/>
        <c:lblAlgn val="ctr"/>
        <c:lblOffset val="100"/>
        <c:tickLblSkip val="1"/>
        <c:tickMarkSkip val="1"/>
      </c:catAx>
      <c:valAx>
        <c:axId val="170003456"/>
        <c:scaling>
          <c:orientation val="minMax"/>
        </c:scaling>
        <c:axPos val="l"/>
        <c:numFmt formatCode="General" sourceLinked="1"/>
        <c:majorTickMark val="in"/>
        <c:tickLblPos val="nextTo"/>
        <c:spPr>
          <a:ln w="20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2" b="1" i="0" u="none" strike="noStrike" baseline="0">
                <a:solidFill>
                  <a:srgbClr val="FFFFFF"/>
                </a:solidFill>
                <a:latin typeface="굴림"/>
                <a:ea typeface="굴림"/>
                <a:cs typeface="굴림"/>
              </a:defRPr>
            </a:pPr>
            <a:endParaRPr lang="ko-KR"/>
          </a:p>
        </c:txPr>
        <c:crossAx val="170001920"/>
        <c:crosses val="autoZero"/>
        <c:crossBetween val="between"/>
        <c:majorUnit val="20"/>
      </c:valAx>
      <c:spPr>
        <a:noFill/>
        <a:ln w="1625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52" b="1" i="0" u="none" strike="noStrike" baseline="0">
          <a:solidFill>
            <a:schemeClr val="tx1"/>
          </a:solidFill>
          <a:latin typeface="굴림"/>
          <a:ea typeface="굴림"/>
          <a:cs typeface="굴림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(%)</c:v>
                </c:pt>
              </c:strCache>
            </c:strRef>
          </c:tx>
          <c:spPr>
            <a:solidFill>
              <a:srgbClr val="33CCCC"/>
            </a:solidFill>
            <a:ln w="24546">
              <a:noFill/>
            </a:ln>
          </c:spPr>
          <c:dLbls>
            <c:dLbl>
              <c:idx val="0"/>
              <c:layout>
                <c:manualLayout>
                  <c:x val="4.0401349202418897E-2"/>
                  <c:y val="0.15352263362723942"/>
                </c:manualLayout>
              </c:layout>
              <c:spPr>
                <a:noFill/>
                <a:ln w="2454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Val val="1"/>
            </c:dLbl>
            <c:dLbl>
              <c:idx val="1"/>
              <c:layout>
                <c:manualLayout>
                  <c:x val="7.02222205126775E-2"/>
                  <c:y val="-7.9197992486792032E-2"/>
                </c:manualLayout>
              </c:layout>
              <c:spPr>
                <a:noFill/>
                <a:ln w="2454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Val val="1"/>
            </c:dLbl>
            <c:dLbl>
              <c:idx val="2"/>
              <c:layout>
                <c:manualLayout>
                  <c:x val="5.8009660423516206E-2"/>
                  <c:y val="-8.7117791735471212E-2"/>
                </c:manualLayout>
              </c:layout>
              <c:spPr>
                <a:noFill/>
                <a:ln w="2454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Val val="1"/>
            </c:dLbl>
            <c:dLbl>
              <c:idx val="3"/>
              <c:layout>
                <c:manualLayout>
                  <c:x val="6.4115940468096863E-2"/>
                  <c:y val="-9.2397657901257355E-2"/>
                </c:manualLayout>
              </c:layout>
              <c:spPr>
                <a:noFill/>
                <a:ln w="2454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Val val="1"/>
            </c:dLbl>
            <c:spPr>
              <a:noFill/>
              <a:ln w="24546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0~7</c:v>
                </c:pt>
                <c:pt idx="1">
                  <c:v>8~14</c:v>
                </c:pt>
                <c:pt idx="2">
                  <c:v>9~</c:v>
                </c:pt>
                <c:pt idx="3">
                  <c:v>Unknown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46.7</c:v>
                </c:pt>
                <c:pt idx="1">
                  <c:v>26.7</c:v>
                </c:pt>
                <c:pt idx="2">
                  <c:v>24</c:v>
                </c:pt>
                <c:pt idx="3">
                  <c:v>2.7</c:v>
                </c:pt>
              </c:numCache>
            </c:numRef>
          </c:val>
        </c:ser>
        <c:gapWidth val="240"/>
        <c:gapDepth val="0"/>
        <c:shape val="box"/>
        <c:axId val="170049920"/>
        <c:axId val="170051456"/>
        <c:axId val="169644480"/>
      </c:bar3DChart>
      <c:catAx>
        <c:axId val="170049920"/>
        <c:scaling>
          <c:orientation val="minMax"/>
        </c:scaling>
        <c:axPos val="b"/>
        <c:numFmt formatCode="General" sourceLinked="1"/>
        <c:majorTickMark val="in"/>
        <c:tickLblPos val="low"/>
        <c:spPr>
          <a:ln w="38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6" b="1" i="0" u="none" strike="noStrike" baseline="0">
                <a:solidFill>
                  <a:schemeClr val="tx1"/>
                </a:solidFill>
                <a:latin typeface="휴먼엑스포"/>
                <a:ea typeface="휴먼엑스포"/>
                <a:cs typeface="휴먼엑스포"/>
              </a:defRPr>
            </a:pPr>
            <a:endParaRPr lang="ko-KR"/>
          </a:p>
        </c:txPr>
        <c:crossAx val="170051456"/>
        <c:crosses val="autoZero"/>
        <c:auto val="1"/>
        <c:lblAlgn val="ctr"/>
        <c:lblOffset val="100"/>
        <c:tickLblSkip val="1"/>
        <c:tickMarkSkip val="1"/>
      </c:catAx>
      <c:valAx>
        <c:axId val="170051456"/>
        <c:scaling>
          <c:orientation val="minMax"/>
        </c:scaling>
        <c:axPos val="l"/>
        <c:majorGridlines>
          <c:spPr>
            <a:ln w="380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38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6" b="1" i="0" u="none" strike="noStrike" baseline="0">
                <a:solidFill>
                  <a:schemeClr val="tx1"/>
                </a:solidFill>
                <a:latin typeface="휴먼엑스포"/>
                <a:ea typeface="휴먼엑스포"/>
                <a:cs typeface="휴먼엑스포"/>
              </a:defRPr>
            </a:pPr>
            <a:endParaRPr lang="ko-KR"/>
          </a:p>
        </c:txPr>
        <c:crossAx val="170049920"/>
        <c:crosses val="autoZero"/>
        <c:crossBetween val="between"/>
      </c:valAx>
      <c:serAx>
        <c:axId val="169644480"/>
        <c:scaling>
          <c:orientation val="minMax"/>
        </c:scaling>
        <c:delete val="1"/>
        <c:axPos val="b"/>
        <c:tickLblPos val="none"/>
        <c:crossAx val="170051456"/>
        <c:crosses val="autoZero"/>
      </c:serAx>
      <c:spPr>
        <a:noFill/>
        <a:ln w="24546">
          <a:noFill/>
        </a:ln>
      </c:spPr>
    </c:plotArea>
    <c:legend>
      <c:legendPos val="r"/>
      <c:layout>
        <c:manualLayout>
          <c:xMode val="edge"/>
          <c:yMode val="edge"/>
          <c:x val="0.92677345537757461"/>
          <c:y val="0.93799999999999994"/>
          <c:w val="7.3226544622425629E-2"/>
          <c:h val="6.4000000000000015E-2"/>
        </c:manualLayout>
      </c:layout>
      <c:spPr>
        <a:noFill/>
        <a:ln w="24546">
          <a:noFill/>
        </a:ln>
      </c:spPr>
      <c:txPr>
        <a:bodyPr/>
        <a:lstStyle/>
        <a:p>
          <a:pPr>
            <a:defRPr sz="889" b="1" i="0" u="none" strike="noStrike" baseline="0">
              <a:solidFill>
                <a:srgbClr val="000000"/>
              </a:solidFill>
              <a:latin typeface="휴먼엑스포"/>
              <a:ea typeface="휴먼엑스포"/>
              <a:cs typeface="휴먼엑스포"/>
            </a:defRPr>
          </a:pPr>
          <a:endParaRPr lang="ko-KR"/>
        </a:p>
      </c:txPr>
    </c:legend>
    <c:plotVisOnly val="1"/>
    <c:dispBlanksAs val="gap"/>
  </c:chart>
  <c:spPr>
    <a:solidFill>
      <a:srgbClr val="F8F8F8"/>
    </a:solidFill>
    <a:ln>
      <a:noFill/>
    </a:ln>
  </c:spPr>
  <c:txPr>
    <a:bodyPr/>
    <a:lstStyle/>
    <a:p>
      <a:pPr>
        <a:defRPr sz="2156" b="1" i="0" u="none" strike="noStrike" baseline="0">
          <a:solidFill>
            <a:schemeClr val="tx1"/>
          </a:solidFill>
          <a:latin typeface="휴먼엑스포"/>
          <a:ea typeface="휴먼엑스포"/>
          <a:cs typeface="휴먼엑스포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929577464788736E-2"/>
          <c:y val="3.8369304556354941E-2"/>
          <c:w val="0.8183098591549296"/>
          <c:h val="0.872901678657075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(%)</c:v>
                </c:pt>
              </c:strCache>
            </c:strRef>
          </c:tx>
          <c:spPr>
            <a:solidFill>
              <a:srgbClr val="808000"/>
            </a:solidFill>
            <a:ln w="26307">
              <a:noFill/>
            </a:ln>
          </c:spPr>
          <c:dLbls>
            <c:dLbl>
              <c:idx val="0"/>
              <c:layout>
                <c:manualLayout>
                  <c:xMode val="edge"/>
                  <c:yMode val="edge"/>
                  <c:x val="0.10034207525655647"/>
                  <c:y val="2.5896414342629483E-2"/>
                </c:manualLayout>
              </c:layout>
              <c:showVal val="1"/>
            </c:dLbl>
            <c:dLbl>
              <c:idx val="1"/>
              <c:layout>
                <c:manualLayout>
                  <c:xMode val="edge"/>
                  <c:yMode val="edge"/>
                  <c:x val="0.2668187001140252"/>
                  <c:y val="0.76095617529880488"/>
                </c:manualLayout>
              </c:layout>
              <c:showVal val="1"/>
            </c:dLbl>
            <c:dLbl>
              <c:idx val="2"/>
              <c:layout>
                <c:manualLayout>
                  <c:xMode val="edge"/>
                  <c:yMode val="edge"/>
                  <c:x val="0.43671607753705827"/>
                  <c:y val="0.79282868525896411"/>
                </c:manualLayout>
              </c:layout>
              <c:showVal val="1"/>
            </c:dLbl>
            <c:dLbl>
              <c:idx val="3"/>
              <c:layout>
                <c:manualLayout>
                  <c:xMode val="edge"/>
                  <c:yMode val="edge"/>
                  <c:x val="0.59064994298745721"/>
                  <c:y val="0.78486055776892427"/>
                </c:manualLayout>
              </c:layout>
              <c:showVal val="1"/>
            </c:dLbl>
            <c:dLbl>
              <c:idx val="4"/>
              <c:layout>
                <c:manualLayout>
                  <c:xMode val="edge"/>
                  <c:yMode val="edge"/>
                  <c:x val="0.73318129988597491"/>
                  <c:y val="0.78685258964143412"/>
                </c:manualLayout>
              </c:layout>
              <c:showVal val="1"/>
            </c:dLbl>
            <c:spPr>
              <a:noFill/>
              <a:ln w="26307">
                <a:noFill/>
              </a:ln>
            </c:spPr>
            <c:showVal val="1"/>
          </c:dLbls>
          <c:cat>
            <c:strRef>
              <c:f>Sheet1!$B$1:$F$1</c:f>
              <c:strCache>
                <c:ptCount val="5"/>
                <c:pt idx="0">
                  <c:v>0~3</c:v>
                </c:pt>
                <c:pt idx="1">
                  <c:v>4~6</c:v>
                </c:pt>
                <c:pt idx="2">
                  <c:v>7~10</c:v>
                </c:pt>
                <c:pt idx="3">
                  <c:v>11~</c:v>
                </c:pt>
                <c:pt idx="4">
                  <c:v>Unknown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82.6</c:v>
                </c:pt>
                <c:pt idx="1">
                  <c:v>6.7</c:v>
                </c:pt>
                <c:pt idx="2">
                  <c:v>4</c:v>
                </c:pt>
                <c:pt idx="3">
                  <c:v>4</c:v>
                </c:pt>
                <c:pt idx="4">
                  <c:v>2.7</c:v>
                </c:pt>
              </c:numCache>
            </c:numRef>
          </c:val>
        </c:ser>
        <c:gapWidth val="240"/>
        <c:gapDepth val="0"/>
        <c:shape val="box"/>
        <c:axId val="170077184"/>
        <c:axId val="170210048"/>
        <c:axId val="0"/>
      </c:bar3DChart>
      <c:catAx>
        <c:axId val="170077184"/>
        <c:scaling>
          <c:orientation val="minMax"/>
        </c:scaling>
        <c:axPos val="b"/>
        <c:numFmt formatCode="General" sourceLinked="1"/>
        <c:majorTickMark val="in"/>
        <c:tickLblPos val="low"/>
        <c:spPr>
          <a:ln w="4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0" b="1" i="0" u="none" strike="noStrike" baseline="0">
                <a:solidFill>
                  <a:schemeClr val="tx1"/>
                </a:solidFill>
                <a:latin typeface="휴먼엑스포"/>
                <a:ea typeface="휴먼엑스포"/>
                <a:cs typeface="휴먼엑스포"/>
              </a:defRPr>
            </a:pPr>
            <a:endParaRPr lang="ko-KR"/>
          </a:p>
        </c:txPr>
        <c:crossAx val="170210048"/>
        <c:crosses val="autoZero"/>
        <c:auto val="1"/>
        <c:lblAlgn val="ctr"/>
        <c:lblOffset val="100"/>
        <c:tickLblSkip val="1"/>
        <c:tickMarkSkip val="1"/>
      </c:catAx>
      <c:valAx>
        <c:axId val="170210048"/>
        <c:scaling>
          <c:orientation val="minMax"/>
        </c:scaling>
        <c:axPos val="l"/>
        <c:majorGridlines>
          <c:spPr>
            <a:ln w="407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4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3" b="1" i="0" u="none" strike="noStrike" baseline="0">
                <a:solidFill>
                  <a:schemeClr val="tx1"/>
                </a:solidFill>
                <a:latin typeface="휴먼엑스포"/>
                <a:ea typeface="휴먼엑스포"/>
                <a:cs typeface="휴먼엑스포"/>
              </a:defRPr>
            </a:pPr>
            <a:endParaRPr lang="ko-KR"/>
          </a:p>
        </c:txPr>
        <c:crossAx val="170077184"/>
        <c:crosses val="autoZero"/>
        <c:crossBetween val="between"/>
      </c:valAx>
      <c:spPr>
        <a:noFill/>
        <a:ln w="26307">
          <a:noFill/>
        </a:ln>
      </c:spPr>
    </c:plotArea>
    <c:legend>
      <c:legendPos val="r"/>
      <c:layout>
        <c:manualLayout>
          <c:xMode val="edge"/>
          <c:yMode val="edge"/>
          <c:x val="0.89737742303306722"/>
          <c:y val="0.44820717131474114"/>
          <c:w val="8.209806157354621E-2"/>
          <c:h val="7.5697211155378502E-2"/>
        </c:manualLayout>
      </c:layout>
      <c:spPr>
        <a:noFill/>
        <a:ln w="26307">
          <a:noFill/>
        </a:ln>
      </c:spPr>
      <c:txPr>
        <a:bodyPr/>
        <a:lstStyle/>
        <a:p>
          <a:pPr>
            <a:defRPr sz="1046" b="1" i="0" u="none" strike="noStrike" baseline="0">
              <a:solidFill>
                <a:srgbClr val="000000"/>
              </a:solidFill>
              <a:latin typeface="휴먼엑스포"/>
              <a:ea typeface="휴먼엑스포"/>
              <a:cs typeface="휴먼엑스포"/>
            </a:defRPr>
          </a:pPr>
          <a:endParaRPr lang="ko-KR"/>
        </a:p>
      </c:txPr>
    </c:legend>
    <c:plotVisOnly val="1"/>
    <c:dispBlanksAs val="gap"/>
  </c:chart>
  <c:spPr>
    <a:solidFill>
      <a:srgbClr val="F8F8F8"/>
    </a:solidFill>
    <a:ln>
      <a:noFill/>
    </a:ln>
  </c:spPr>
  <c:txPr>
    <a:bodyPr/>
    <a:lstStyle/>
    <a:p>
      <a:pPr>
        <a:defRPr sz="2311" b="1" i="0" u="none" strike="noStrike" baseline="0">
          <a:solidFill>
            <a:schemeClr val="tx1"/>
          </a:solidFill>
          <a:latin typeface="휴먼엑스포"/>
          <a:ea typeface="휴먼엑스포"/>
          <a:cs typeface="휴먼엑스포"/>
        </a:defRPr>
      </a:pPr>
      <a:endParaRPr lang="ko-K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9EC1D1-10F0-41C6-8E44-4EE4DC6F1A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A7B18F-A590-437F-8E62-D44E5CA43E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B55F3-B639-4157-8F02-6E94DF742CA6}" type="slidenum">
              <a:rPr lang="ko-KR" altLang="en-US" smtClean="0"/>
              <a:pPr/>
              <a:t>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AB03E-4D6F-4D29-9CF2-C2BBBCA6EF90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7DB6-372E-4FBC-AD2B-084589F68E7A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wrap="square"/>
          <a:lstStyle/>
          <a:p>
            <a:pPr eaLnBrk="1" hangingPunct="1"/>
            <a:r>
              <a:rPr lang="en-US" altLang="ko-KR" u="sng" smtClean="0"/>
              <a:t>This figure describes </a:t>
            </a:r>
            <a:r>
              <a:rPr lang="en-US" altLang="ko-KR" smtClean="0"/>
              <a:t>the time interval between ICU admission and </a:t>
            </a:r>
            <a:r>
              <a:rPr lang="en-US" altLang="ko-KR" b="1" smtClean="0"/>
              <a:t>the CONSENT of </a:t>
            </a:r>
            <a:r>
              <a:rPr lang="en-US" altLang="ko-KR" smtClean="0"/>
              <a:t>the DNR consent.</a:t>
            </a:r>
          </a:p>
          <a:p>
            <a:pPr eaLnBrk="1" hangingPunct="1"/>
            <a:r>
              <a:rPr lang="en-US" altLang="ko-KR" smtClean="0"/>
              <a:t>DNR consent was done in thirty five patient</a:t>
            </a:r>
            <a:r>
              <a:rPr lang="en-US" altLang="ko-KR" smtClean="0">
                <a:latin typeface="굴림" pitchFamily="50" charset="-127"/>
              </a:rPr>
              <a:t>’</a:t>
            </a:r>
            <a:r>
              <a:rPr lang="en-US" altLang="ko-KR" smtClean="0"/>
              <a:t>s surrogate within the first week of ICU admission.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eaLnBrk="1" hangingPunct="1"/>
            <a:r>
              <a:rPr lang="en-US" altLang="ko-KR" smtClean="0"/>
              <a:t>This figures describes the time interval between DNR order and the eventual death of the patient.</a:t>
            </a:r>
          </a:p>
          <a:p>
            <a:pPr eaLnBrk="1" hangingPunct="1"/>
            <a:r>
              <a:rPr lang="en-US" altLang="ko-KR" smtClean="0"/>
              <a:t>This figures shows that DNR order </a:t>
            </a:r>
            <a:r>
              <a:rPr lang="en-US" altLang="ko-KR" b="1" smtClean="0"/>
              <a:t>was done in </a:t>
            </a:r>
            <a:r>
              <a:rPr lang="en-US" altLang="ko-KR" smtClean="0"/>
              <a:t>sixty-two patient</a:t>
            </a:r>
            <a:r>
              <a:rPr lang="en-US" altLang="ko-KR" smtClean="0">
                <a:latin typeface="굴림" pitchFamily="50" charset="-127"/>
              </a:rPr>
              <a:t>’</a:t>
            </a:r>
            <a:r>
              <a:rPr lang="en-US" altLang="ko-KR" smtClean="0"/>
              <a:t>s surrogates (82.6%) within three days of their eventual death.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ight horizontal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pattFill prst="ltHorz">
            <a:fgClr>
              <a:schemeClr val="folHlink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914400" y="6477000"/>
            <a:ext cx="7485063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6" name="Rectangle 4" descr="Light horizontal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pattFill prst="lt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7" name="Picture 8" descr="국영문상하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889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585200" y="6172200"/>
            <a:ext cx="558800" cy="488950"/>
            <a:chOff x="288" y="2843"/>
            <a:chExt cx="880" cy="770"/>
          </a:xfrm>
        </p:grpSpPr>
        <p:pic>
          <p:nvPicPr>
            <p:cNvPr id="9" name="Picture 10" descr="signature0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742"/>
            <a:stretch>
              <a:fillRect/>
            </a:stretch>
          </p:blipFill>
          <p:spPr bwMode="auto">
            <a:xfrm>
              <a:off x="288" y="3346"/>
              <a:ext cx="88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symbolmark01(ulsan)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" y="2843"/>
              <a:ext cx="528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5989-2F64-4162-B32C-295D1E19BBEE}" type="slidenum">
              <a:rPr lang="ko-KR" altLang="en-US"/>
              <a:pPr>
                <a:defRPr/>
              </a:pPr>
              <a:t>‹#›</a:t>
            </a:fld>
            <a:endParaRPr lang="ko-KR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3C03-9472-4E18-BF28-4E5FED17CE9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2D07-37D5-475D-B159-8CACE1E8D17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84138"/>
            <a:ext cx="8915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5123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268413"/>
            <a:ext cx="78597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B3C8CC-2518-464E-89D1-0F2F97AFE87C}" type="slidenum">
              <a:rPr lang="ko-KR" altLang="en-US"/>
              <a:pPr>
                <a:defRPr/>
              </a:pPr>
              <a:t>‹#›</a:t>
            </a:fld>
            <a:endParaRPr lang="ko-K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휴먼엑스포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휴먼엑스포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휴먼엑스포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휴먼엑스포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Verdana" pitchFamily="34" charset="0"/>
          <a:ea typeface="휴먼엑스포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Verdana" pitchFamily="34" charset="0"/>
          <a:ea typeface="휴먼엑스포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Verdana" pitchFamily="34" charset="0"/>
          <a:ea typeface="휴먼엑스포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Verdana" pitchFamily="34" charset="0"/>
          <a:ea typeface="휴먼엑스포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l"/>
        <a:defRPr kumimoji="1" sz="22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Ø"/>
        <a:defRPr kumimoji="1"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ight horizontal"/>
          <p:cNvSpPr>
            <a:spLocks noChangeArrowheads="1"/>
          </p:cNvSpPr>
          <p:nvPr/>
        </p:nvSpPr>
        <p:spPr bwMode="auto">
          <a:xfrm>
            <a:off x="685800" y="152400"/>
            <a:ext cx="838200" cy="6553200"/>
          </a:xfrm>
          <a:prstGeom prst="rect">
            <a:avLst/>
          </a:prstGeom>
          <a:pattFill prst="ltHorz">
            <a:fgClr>
              <a:schemeClr val="folHlink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609600"/>
            <a:ext cx="15240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740" name="Rectangle 4" descr="Light horizontal"/>
          <p:cNvSpPr>
            <a:spLocks noChangeArrowheads="1"/>
          </p:cNvSpPr>
          <p:nvPr/>
        </p:nvSpPr>
        <p:spPr bwMode="auto">
          <a:xfrm>
            <a:off x="1981200" y="1295400"/>
            <a:ext cx="6934200" cy="1600200"/>
          </a:xfrm>
          <a:prstGeom prst="rect">
            <a:avLst/>
          </a:prstGeom>
          <a:pattFill prst="lt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r>
              <a:rPr lang="ko-KR" alt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의료윤리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4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kumimoji="0" lang="ko-KR" altLang="ko-KR" sz="1400">
              <a:solidFill>
                <a:srgbClr val="000000"/>
              </a:solidFill>
              <a:latin typeface="맑은 고딕" pitchFamily="50" charset="-127"/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 flipV="1">
            <a:off x="381000" y="6073775"/>
            <a:ext cx="1600200" cy="984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 rot="-5400000">
            <a:off x="-647700" y="3368675"/>
            <a:ext cx="5334000" cy="76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304800" y="663575"/>
            <a:ext cx="16764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>
            <a:off x="304800" y="663575"/>
            <a:ext cx="0" cy="54102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chemeClr val="accent1"/>
              </a:solidFill>
              <a:latin typeface="맑은 고딕" pitchFamily="50" charset="-127"/>
            </a:endParaRPr>
          </a:p>
        </p:txBody>
      </p:sp>
      <p:pic>
        <p:nvPicPr>
          <p:cNvPr id="9227" name="Picture 16" descr="C:\Documents and Settings\김미정\My Documents\My Pictures\symbolmark01(ulsan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437063"/>
            <a:ext cx="1049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8" name="Group 18"/>
          <p:cNvGrpSpPr>
            <a:grpSpLocks/>
          </p:cNvGrpSpPr>
          <p:nvPr/>
        </p:nvGrpSpPr>
        <p:grpSpPr bwMode="auto">
          <a:xfrm>
            <a:off x="7848600" y="228600"/>
            <a:ext cx="984250" cy="152400"/>
            <a:chOff x="3892" y="288"/>
            <a:chExt cx="620" cy="192"/>
          </a:xfrm>
        </p:grpSpPr>
        <p:sp>
          <p:nvSpPr>
            <p:cNvPr id="9239" name="Rectangle 19"/>
            <p:cNvSpPr>
              <a:spLocks noChangeArrowheads="1"/>
            </p:cNvSpPr>
            <p:nvPr/>
          </p:nvSpPr>
          <p:spPr bwMode="auto">
            <a:xfrm>
              <a:off x="4032" y="288"/>
              <a:ext cx="52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40" name="Rectangle 20"/>
            <p:cNvSpPr>
              <a:spLocks noChangeArrowheads="1"/>
            </p:cNvSpPr>
            <p:nvPr/>
          </p:nvSpPr>
          <p:spPr bwMode="auto">
            <a:xfrm>
              <a:off x="3892" y="288"/>
              <a:ext cx="5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800" b="1">
                <a:solidFill>
                  <a:schemeClr val="bg1"/>
                </a:solidFill>
                <a:latin typeface="맑은 고딕" pitchFamily="50" charset="-127"/>
              </a:endParaRPr>
            </a:p>
          </p:txBody>
        </p:sp>
        <p:sp>
          <p:nvSpPr>
            <p:cNvPr id="9241" name="Rectangle 21"/>
            <p:cNvSpPr>
              <a:spLocks noChangeArrowheads="1"/>
            </p:cNvSpPr>
            <p:nvPr/>
          </p:nvSpPr>
          <p:spPr bwMode="auto">
            <a:xfrm>
              <a:off x="4460" y="288"/>
              <a:ext cx="52" cy="19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800" b="1">
                <a:solidFill>
                  <a:srgbClr val="3333CC"/>
                </a:solidFill>
                <a:latin typeface="맑은 고딕" pitchFamily="50" charset="-127"/>
              </a:endParaRPr>
            </a:p>
          </p:txBody>
        </p:sp>
        <p:sp>
          <p:nvSpPr>
            <p:cNvPr id="9242" name="Rectangle 22"/>
            <p:cNvSpPr>
              <a:spLocks noChangeArrowheads="1"/>
            </p:cNvSpPr>
            <p:nvPr/>
          </p:nvSpPr>
          <p:spPr bwMode="auto">
            <a:xfrm>
              <a:off x="4320" y="288"/>
              <a:ext cx="52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chemeClr val="hlink"/>
                </a:solidFill>
              </a:endParaRPr>
            </a:p>
          </p:txBody>
        </p:sp>
        <p:sp>
          <p:nvSpPr>
            <p:cNvPr id="9243" name="Rectangle 23"/>
            <p:cNvSpPr>
              <a:spLocks noChangeArrowheads="1"/>
            </p:cNvSpPr>
            <p:nvPr/>
          </p:nvSpPr>
          <p:spPr bwMode="auto">
            <a:xfrm>
              <a:off x="4176" y="288"/>
              <a:ext cx="52" cy="1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800" b="1">
                <a:solidFill>
                  <a:srgbClr val="CCECFF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9229" name="Group 24"/>
          <p:cNvGrpSpPr>
            <a:grpSpLocks/>
          </p:cNvGrpSpPr>
          <p:nvPr/>
        </p:nvGrpSpPr>
        <p:grpSpPr bwMode="auto">
          <a:xfrm flipH="1">
            <a:off x="6940550" y="228600"/>
            <a:ext cx="984250" cy="152400"/>
            <a:chOff x="1304" y="240"/>
            <a:chExt cx="620" cy="193"/>
          </a:xfrm>
        </p:grpSpPr>
        <p:sp>
          <p:nvSpPr>
            <p:cNvPr id="9234" name="Rectangle 25"/>
            <p:cNvSpPr>
              <a:spLocks noChangeArrowheads="1"/>
            </p:cNvSpPr>
            <p:nvPr/>
          </p:nvSpPr>
          <p:spPr bwMode="auto">
            <a:xfrm rot="10800000" flipH="1">
              <a:off x="1732" y="240"/>
              <a:ext cx="52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35" name="Rectangle 26"/>
            <p:cNvSpPr>
              <a:spLocks noChangeArrowheads="1"/>
            </p:cNvSpPr>
            <p:nvPr/>
          </p:nvSpPr>
          <p:spPr bwMode="auto">
            <a:xfrm rot="10800000" flipH="1">
              <a:off x="1872" y="240"/>
              <a:ext cx="5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ko-KR" altLang="en-US" sz="2800" b="1">
                <a:solidFill>
                  <a:schemeClr val="bg1"/>
                </a:solidFill>
                <a:latin typeface="맑은 고딕" pitchFamily="50" charset="-127"/>
              </a:endParaRPr>
            </a:p>
          </p:txBody>
        </p:sp>
        <p:sp>
          <p:nvSpPr>
            <p:cNvPr id="9236" name="Rectangle 27"/>
            <p:cNvSpPr>
              <a:spLocks noChangeArrowheads="1"/>
            </p:cNvSpPr>
            <p:nvPr/>
          </p:nvSpPr>
          <p:spPr bwMode="auto">
            <a:xfrm rot="10800000" flipH="1">
              <a:off x="1304" y="240"/>
              <a:ext cx="52" cy="19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ko-KR" altLang="en-US" sz="2800" b="1">
                <a:solidFill>
                  <a:srgbClr val="3333CC"/>
                </a:solidFill>
                <a:latin typeface="맑은 고딕" pitchFamily="50" charset="-127"/>
              </a:endParaRPr>
            </a:p>
          </p:txBody>
        </p:sp>
        <p:sp>
          <p:nvSpPr>
            <p:cNvPr id="9237" name="Rectangle 28"/>
            <p:cNvSpPr>
              <a:spLocks noChangeArrowheads="1"/>
            </p:cNvSpPr>
            <p:nvPr/>
          </p:nvSpPr>
          <p:spPr bwMode="auto">
            <a:xfrm rot="10800000" flipH="1">
              <a:off x="1444" y="240"/>
              <a:ext cx="52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ko-KR" altLang="en-US">
                <a:solidFill>
                  <a:schemeClr val="hlink"/>
                </a:solidFill>
              </a:endParaRPr>
            </a:p>
          </p:txBody>
        </p:sp>
        <p:sp>
          <p:nvSpPr>
            <p:cNvPr id="9238" name="Rectangle 29"/>
            <p:cNvSpPr>
              <a:spLocks noChangeArrowheads="1"/>
            </p:cNvSpPr>
            <p:nvPr/>
          </p:nvSpPr>
          <p:spPr bwMode="auto">
            <a:xfrm rot="10800000" flipH="1">
              <a:off x="1589" y="241"/>
              <a:ext cx="52" cy="1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ko-KR" altLang="en-US" sz="2800" b="1">
                <a:solidFill>
                  <a:srgbClr val="CCECFF"/>
                </a:solidFill>
                <a:latin typeface="맑은 고딕" pitchFamily="50" charset="-127"/>
              </a:endParaRPr>
            </a:p>
          </p:txBody>
        </p:sp>
      </p:grpSp>
      <p:sp>
        <p:nvSpPr>
          <p:cNvPr id="9232" name="Rectangle 30"/>
          <p:cNvSpPr>
            <a:spLocks noChangeArrowheads="1"/>
          </p:cNvSpPr>
          <p:nvPr/>
        </p:nvSpPr>
        <p:spPr bwMode="auto">
          <a:xfrm>
            <a:off x="2195513" y="3213100"/>
            <a:ext cx="65865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latinLnBrk="0" hangingPunct="0">
              <a:lnSpc>
                <a:spcPct val="130000"/>
              </a:lnSpc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울산대학교 의과대학 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서울아산병원 </a:t>
            </a:r>
            <a:b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호흡기내과</a:t>
            </a:r>
            <a:r>
              <a:rPr lang="en-US" altLang="ko-K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인문사회의학교실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</a:endParaRPr>
          </a:p>
          <a:p>
            <a:pPr marL="342900" indent="-342900" algn="ctr" eaLnBrk="0" latinLnBrk="0" hangingPunct="0">
              <a:lnSpc>
                <a:spcPct val="130000"/>
              </a:lnSpc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 </a:t>
            </a:r>
          </a:p>
          <a:p>
            <a:pPr marL="342900" indent="-342900" algn="ctr" eaLnBrk="0" latinLnBrk="0" hangingPunct="0">
              <a:lnSpc>
                <a:spcPct val="130000"/>
              </a:lnSpc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고  윤  석</a:t>
            </a:r>
            <a:endParaRPr lang="ko-KR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31" name="Picture 35" descr="C:\Documents and Settings\김미정\My Documents\My Pictures\My Pictures\크기변환_병원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2913063"/>
            <a:ext cx="16002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" y="1144588"/>
            <a:ext cx="1300163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5" descr="http://www.ulsan.ac.kr/Aboutuou/images/prUi/ui_down/logotype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5445125"/>
            <a:ext cx="13350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-user23-18-88-78-80-5312963-CT"/>
          <p:cNvPicPr>
            <a:picLocks noChangeAspect="1" noChangeArrowheads="1"/>
          </p:cNvPicPr>
          <p:nvPr/>
        </p:nvPicPr>
        <p:blipFill>
          <a:blip r:embed="rId2" cstate="print"/>
          <a:srcRect l="5209" t="7516" r="11424"/>
          <a:stretch>
            <a:fillRect/>
          </a:stretch>
        </p:blipFill>
        <p:spPr bwMode="auto">
          <a:xfrm>
            <a:off x="68263" y="1066800"/>
            <a:ext cx="4333875" cy="54102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470400" y="1576388"/>
            <a:ext cx="46736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ko-KR" altLang="en-US" b="1">
                <a:latin typeface="맑은 고딕" pitchFamily="50" charset="-127"/>
              </a:rPr>
              <a:t>뇌 단층촬영상</a:t>
            </a:r>
            <a:r>
              <a:rPr kumimoji="0" lang="en-US" altLang="ko-KR" b="1">
                <a:latin typeface="맑은 고딕" pitchFamily="50" charset="-127"/>
              </a:rPr>
              <a:t>: </a:t>
            </a:r>
            <a:r>
              <a:rPr kumimoji="0" lang="ko-KR" altLang="en-US" b="1">
                <a:latin typeface="맑은 고딕" pitchFamily="50" charset="-127"/>
              </a:rPr>
              <a:t>양측 미만성 허혈성 손상</a:t>
            </a:r>
            <a:r>
              <a:rPr kumimoji="0" lang="en-US" altLang="ko-KR" b="1">
                <a:latin typeface="맑은 고딕" pitchFamily="50" charset="-127"/>
              </a:rPr>
              <a:t>.</a:t>
            </a:r>
          </a:p>
          <a:p>
            <a:pPr eaLnBrk="0" latinLnBrk="0" hangingPunct="0">
              <a:lnSpc>
                <a:spcPct val="150000"/>
              </a:lnSpc>
            </a:pPr>
            <a:r>
              <a:rPr kumimoji="0" lang="ko-KR" altLang="en-US" b="1">
                <a:latin typeface="맑은 고딕" pitchFamily="50" charset="-127"/>
              </a:rPr>
              <a:t>악성고혈압 치료 중 심장마비 발생</a:t>
            </a:r>
            <a:r>
              <a:rPr kumimoji="0" lang="en-US" altLang="ko-KR" b="1">
                <a:latin typeface="맑은 고딕" pitchFamily="50" charset="-127"/>
              </a:rPr>
              <a:t>. 2</a:t>
            </a:r>
            <a:r>
              <a:rPr kumimoji="0" lang="ko-KR" altLang="en-US" b="1">
                <a:latin typeface="맑은 고딕" pitchFamily="50" charset="-127"/>
              </a:rPr>
              <a:t>차례 각 </a:t>
            </a:r>
            <a:r>
              <a:rPr kumimoji="0" lang="en-US" altLang="ko-KR" b="1">
                <a:latin typeface="맑은 고딕" pitchFamily="50" charset="-127"/>
              </a:rPr>
              <a:t>1</a:t>
            </a:r>
            <a:r>
              <a:rPr kumimoji="0" lang="ko-KR" altLang="en-US" b="1">
                <a:latin typeface="맑은 고딕" pitchFamily="50" charset="-127"/>
              </a:rPr>
              <a:t>시간동안 심폐 소생술 시행함</a:t>
            </a:r>
            <a:r>
              <a:rPr kumimoji="0" lang="en-US" altLang="ko-KR" b="1">
                <a:latin typeface="맑은 고딕" pitchFamily="50" charset="-127"/>
              </a:rPr>
              <a:t>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27241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ko-KR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응급실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-user20-18-88-78-80-5389389-MR"/>
          <p:cNvPicPr>
            <a:picLocks noChangeAspect="1" noChangeArrowheads="1"/>
          </p:cNvPicPr>
          <p:nvPr/>
        </p:nvPicPr>
        <p:blipFill>
          <a:blip r:embed="rId2" cstate="print"/>
          <a:srcRect l="9589" r="6850"/>
          <a:stretch>
            <a:fillRect/>
          </a:stretch>
        </p:blipFill>
        <p:spPr bwMode="auto">
          <a:xfrm>
            <a:off x="271463" y="1277938"/>
            <a:ext cx="4130675" cy="5427662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05338" y="1698625"/>
            <a:ext cx="43354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lnSpc>
                <a:spcPct val="160000"/>
              </a:lnSpc>
            </a:pPr>
            <a:r>
              <a:rPr kumimoji="0" lang="en-US" altLang="ko-KR" b="1">
                <a:latin typeface="맑은 고딕" pitchFamily="50" charset="-127"/>
              </a:rPr>
              <a:t>27</a:t>
            </a:r>
            <a:r>
              <a:rPr kumimoji="0" lang="ko-KR" altLang="en-US" b="1">
                <a:latin typeface="맑은 고딕" pitchFamily="50" charset="-127"/>
              </a:rPr>
              <a:t>일 병일에 촬영한 </a:t>
            </a:r>
            <a:r>
              <a:rPr kumimoji="0" lang="en-US" altLang="ko-KR" b="1">
                <a:latin typeface="맑은 고딕" pitchFamily="50" charset="-127"/>
              </a:rPr>
              <a:t>MRI</a:t>
            </a:r>
            <a:r>
              <a:rPr kumimoji="0" lang="ko-KR" altLang="en-US" b="1">
                <a:latin typeface="맑은 고딕" pitchFamily="50" charset="-127"/>
              </a:rPr>
              <a:t>소견</a:t>
            </a:r>
            <a:r>
              <a:rPr kumimoji="0" lang="en-US" altLang="ko-KR" b="1">
                <a:latin typeface="맑은 고딕" pitchFamily="50" charset="-127"/>
              </a:rPr>
              <a:t>: </a:t>
            </a:r>
            <a:r>
              <a:rPr kumimoji="0" lang="ko-KR" altLang="en-US" b="1">
                <a:latin typeface="맑은 고딕" pitchFamily="50" charset="-127"/>
              </a:rPr>
              <a:t>심한 저산소증 뇌손상</a:t>
            </a:r>
            <a:r>
              <a:rPr kumimoji="0" lang="en-US" altLang="ko-KR" b="1">
                <a:latin typeface="맑은 고딕" pitchFamily="50" charset="-127"/>
              </a:rPr>
              <a:t>.</a:t>
            </a:r>
          </a:p>
          <a:p>
            <a:pPr eaLnBrk="0" latinLnBrk="0" hangingPunct="0">
              <a:lnSpc>
                <a:spcPct val="160000"/>
              </a:lnSpc>
            </a:pPr>
            <a:r>
              <a:rPr kumimoji="0" lang="ko-KR" altLang="en-US" b="1">
                <a:latin typeface="맑은 고딕" pitchFamily="50" charset="-127"/>
              </a:rPr>
              <a:t>신경과의사</a:t>
            </a:r>
            <a:r>
              <a:rPr kumimoji="0" lang="en-US" altLang="ko-KR" b="1">
                <a:latin typeface="맑은 고딕" pitchFamily="50" charset="-127"/>
              </a:rPr>
              <a:t>: </a:t>
            </a:r>
            <a:r>
              <a:rPr kumimoji="0" lang="ko-KR" altLang="en-US" b="1">
                <a:latin typeface="맑은 고딕" pitchFamily="50" charset="-127"/>
              </a:rPr>
              <a:t>회복 불가능한 손상으로 진단</a:t>
            </a:r>
            <a:r>
              <a:rPr kumimoji="0" lang="en-US" altLang="ko-KR" b="1">
                <a:latin typeface="맑은 고딕" pitchFamily="50" charset="-127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66713" y="188913"/>
            <a:ext cx="20129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중환자실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-user12-18-88-78-80-5400036-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47775"/>
            <a:ext cx="4364038" cy="4773613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760913" y="960438"/>
            <a:ext cx="4179887" cy="4473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ko-KR" altLang="en-US" b="1">
                <a:latin typeface="맑은 고딕" pitchFamily="50" charset="-127"/>
              </a:rPr>
              <a:t>병일 </a:t>
            </a:r>
            <a:r>
              <a:rPr kumimoji="0" lang="en-US" altLang="ko-KR" b="1">
                <a:latin typeface="맑은 고딕" pitchFamily="50" charset="-127"/>
              </a:rPr>
              <a:t>28</a:t>
            </a:r>
            <a:r>
              <a:rPr kumimoji="0" lang="ko-KR" altLang="en-US" b="1">
                <a:latin typeface="맑은 고딕" pitchFamily="50" charset="-127"/>
              </a:rPr>
              <a:t>일째</a:t>
            </a:r>
            <a:r>
              <a:rPr kumimoji="0" lang="en-US" altLang="ko-KR" b="1">
                <a:latin typeface="맑은 고딕" pitchFamily="50" charset="-127"/>
              </a:rPr>
              <a:t>: </a:t>
            </a:r>
            <a:r>
              <a:rPr kumimoji="0" lang="ko-KR" altLang="en-US" b="1">
                <a:latin typeface="맑은 고딕" pitchFamily="50" charset="-127"/>
              </a:rPr>
              <a:t>인공호흡기 이탈</a:t>
            </a:r>
            <a:r>
              <a:rPr kumimoji="0" lang="en-US" altLang="ko-KR" b="1">
                <a:latin typeface="맑은 고딕" pitchFamily="50" charset="-127"/>
              </a:rPr>
              <a:t>, </a:t>
            </a:r>
            <a:r>
              <a:rPr kumimoji="0" lang="ko-KR" altLang="en-US" b="1">
                <a:latin typeface="맑은 고딕" pitchFamily="50" charset="-127"/>
              </a:rPr>
              <a:t>기관절개 상태</a:t>
            </a:r>
            <a:r>
              <a:rPr kumimoji="0" lang="en-US" altLang="ko-KR" b="1">
                <a:latin typeface="맑은 고딕" pitchFamily="50" charset="-127"/>
              </a:rPr>
              <a:t>, </a:t>
            </a:r>
            <a:r>
              <a:rPr kumimoji="0" lang="ko-KR" altLang="en-US" b="1">
                <a:latin typeface="맑은 고딕" pitchFamily="50" charset="-127"/>
              </a:rPr>
              <a:t>신부전으로 투석 중</a:t>
            </a:r>
            <a:r>
              <a:rPr kumimoji="0" lang="en-US" altLang="ko-KR" b="1">
                <a:latin typeface="맑은 고딕" pitchFamily="50" charset="-127"/>
              </a:rPr>
              <a:t>,</a:t>
            </a:r>
          </a:p>
          <a:p>
            <a:pPr eaLnBrk="0" latinLnBrk="0" hangingPunct="0">
              <a:lnSpc>
                <a:spcPct val="150000"/>
              </a:lnSpc>
            </a:pPr>
            <a:r>
              <a:rPr kumimoji="0" lang="ko-KR" altLang="en-US" b="1">
                <a:latin typeface="맑은 고딕" pitchFamily="50" charset="-127"/>
              </a:rPr>
              <a:t>환자 눈을 뜨나 지속적 식물 상태임</a:t>
            </a:r>
            <a:r>
              <a:rPr kumimoji="0" lang="en-US" altLang="ko-KR" b="1">
                <a:latin typeface="맑은 고딕" pitchFamily="50" charset="-127"/>
              </a:rPr>
              <a:t>. </a:t>
            </a:r>
          </a:p>
          <a:p>
            <a:pPr eaLnBrk="0" latinLnBrk="0" hangingPunct="0">
              <a:lnSpc>
                <a:spcPct val="150000"/>
              </a:lnSpc>
            </a:pPr>
            <a:r>
              <a:rPr kumimoji="0" lang="ko-KR" altLang="en-US" b="1">
                <a:latin typeface="맑은 고딕" pitchFamily="50" charset="-127"/>
              </a:rPr>
              <a:t>가족들</a:t>
            </a:r>
            <a:r>
              <a:rPr kumimoji="0" lang="en-US" altLang="ko-KR" b="1">
                <a:latin typeface="맑은 고딕" pitchFamily="50" charset="-127"/>
              </a:rPr>
              <a:t>: </a:t>
            </a:r>
            <a:r>
              <a:rPr kumimoji="0" lang="ko-KR" altLang="en-US" b="1">
                <a:latin typeface="맑은 고딕" pitchFamily="50" charset="-127"/>
              </a:rPr>
              <a:t>환자 삶이 무의미하다며 투석 치료를 중단 요구</a:t>
            </a:r>
            <a:r>
              <a:rPr kumimoji="0" lang="en-US" altLang="ko-KR" b="1">
                <a:latin typeface="맑은 고딕" pitchFamily="50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9388"/>
            <a:ext cx="8915400" cy="677862"/>
          </a:xfrm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치료의 </a:t>
            </a:r>
            <a:r>
              <a:rPr lang="ko-KR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무익성</a:t>
            </a:r>
            <a:endParaRPr lang="ko-KR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811338"/>
            <a:ext cx="7848600" cy="3849687"/>
          </a:xfrm>
        </p:spPr>
        <p:txBody>
          <a:bodyPr lIns="90488" tIns="44450" rIns="90488" bIns="44450"/>
          <a:lstStyle/>
          <a:p>
            <a:pPr marL="358775" indent="-358775">
              <a:lnSpc>
                <a:spcPct val="12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회복시킬 가능성이 없는 치료</a:t>
            </a:r>
          </a:p>
          <a:p>
            <a:pPr marL="358775" indent="-358775">
              <a:lnSpc>
                <a:spcPct val="12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담당의사의 판단</a:t>
            </a:r>
          </a:p>
          <a:p>
            <a:pPr marL="358775" indent="-358775">
              <a:lnSpc>
                <a:spcPct val="12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의학적 증거</a:t>
            </a:r>
          </a:p>
          <a:p>
            <a:pPr marL="358775" indent="-358775">
              <a:lnSpc>
                <a:spcPct val="12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해당 증례에 내재된 문제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042988" y="1196975"/>
            <a:ext cx="267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chemeClr val="tx2"/>
                </a:solidFill>
              </a:rPr>
              <a:t>의료진의 관점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pPr algn="l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치료의 </a:t>
            </a:r>
            <a:r>
              <a:rPr lang="ko-KR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무익성</a:t>
            </a:r>
            <a:endParaRPr lang="ko-KR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913" y="1811338"/>
            <a:ext cx="7354887" cy="3849687"/>
          </a:xfrm>
        </p:spPr>
        <p:txBody>
          <a:bodyPr lIns="90488" tIns="44450" rIns="90488" bIns="44450"/>
          <a:lstStyle/>
          <a:p>
            <a:pPr marL="271463" indent="-271463">
              <a:lnSpc>
                <a:spcPct val="12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환자가 원하는 치료 목표를 달성하지 못하는 경우</a:t>
            </a:r>
          </a:p>
          <a:p>
            <a:pPr marL="271463" indent="-271463">
              <a:lnSpc>
                <a:spcPct val="12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환자나 적법한 환자의 대리인에 의해 판단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258888" y="1196975"/>
            <a:ext cx="618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chemeClr val="tx2"/>
                </a:solidFill>
              </a:rPr>
              <a:t>환자의 관점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9388"/>
            <a:ext cx="8915400" cy="677862"/>
          </a:xfrm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8688" y="1865313"/>
            <a:ext cx="8072437" cy="3849687"/>
          </a:xfrm>
        </p:spPr>
        <p:txBody>
          <a:bodyPr lIns="90488" tIns="44450" rIns="90488" bIns="44450"/>
          <a:lstStyle/>
          <a:p>
            <a:pPr marL="271463" indent="-271463"/>
            <a:r>
              <a:rPr lang="ko-KR" altLang="en-US" sz="2000" b="1" smtClean="0">
                <a:latin typeface="맑은 고딕" pitchFamily="50" charset="-127"/>
                <a:ea typeface="맑은 고딕" pitchFamily="50" charset="-127"/>
              </a:rPr>
              <a:t>자신의 혈액으로 필러를 만들어 필요한 부위에 채워주는 시술이다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smtClean="0">
              <a:latin typeface="맑은 고딕" pitchFamily="50" charset="-127"/>
              <a:ea typeface="맑은 고딕" pitchFamily="50" charset="-127"/>
            </a:endParaRPr>
          </a:p>
          <a:p>
            <a:pPr marL="271463" indent="-271463"/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꺼진 광대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주름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무턱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처진 콧대 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마른볼살 등 다양한 부위의 시술이 가능하며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기존 필러로는 도저히 줄 수 없는 볼륨감을 회복시켜주는 효과가 있다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.’ (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모 성형외과 홈페이지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71463" indent="-271463">
              <a:buFont typeface="Wingdings" pitchFamily="2" charset="2"/>
              <a:buNone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 </a:t>
            </a:r>
            <a:endParaRPr lang="ko-KR" altLang="en-US" sz="200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071563" y="1114425"/>
            <a:ext cx="618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chemeClr val="tx2"/>
                </a:solidFill>
              </a:rPr>
              <a:t>자가혈필러</a:t>
            </a:r>
            <a:r>
              <a:rPr lang="en-US" altLang="ko-KR" b="1">
                <a:solidFill>
                  <a:schemeClr val="tx2"/>
                </a:solidFill>
              </a:rPr>
              <a:t>(platelet rich plasma) </a:t>
            </a:r>
            <a:r>
              <a:rPr lang="ko-KR" altLang="en-US" b="1">
                <a:solidFill>
                  <a:schemeClr val="tx2"/>
                </a:solidFill>
              </a:rPr>
              <a:t>시술</a:t>
            </a:r>
            <a:endParaRPr lang="en-US" altLang="ko-KR" b="1">
              <a:solidFill>
                <a:schemeClr val="tx2"/>
              </a:solidFill>
            </a:endParaRPr>
          </a:p>
        </p:txBody>
      </p:sp>
      <p:pic>
        <p:nvPicPr>
          <p:cNvPr id="22533" name="Picture 8" descr="20100828111309791"/>
          <p:cNvPicPr>
            <a:picLocks noChangeAspect="1" noChangeArrowheads="1"/>
          </p:cNvPicPr>
          <p:nvPr/>
        </p:nvPicPr>
        <p:blipFill>
          <a:blip r:embed="rId2" cstate="print"/>
          <a:srcRect b="75323"/>
          <a:stretch>
            <a:fillRect/>
          </a:stretch>
        </p:blipFill>
        <p:spPr bwMode="auto">
          <a:xfrm>
            <a:off x="1119188" y="3582988"/>
            <a:ext cx="3810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20100828111309791"/>
          <p:cNvPicPr>
            <a:picLocks noChangeAspect="1" noChangeArrowheads="1"/>
          </p:cNvPicPr>
          <p:nvPr/>
        </p:nvPicPr>
        <p:blipFill>
          <a:blip r:embed="rId2" cstate="print"/>
          <a:srcRect t="24677" b="49826"/>
          <a:stretch>
            <a:fillRect/>
          </a:stretch>
        </p:blipFill>
        <p:spPr bwMode="auto">
          <a:xfrm>
            <a:off x="5048250" y="3571875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9388"/>
            <a:ext cx="8915400" cy="677862"/>
          </a:xfrm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의학적 근거가 불 충분한 치료 행위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8213" y="1268413"/>
            <a:ext cx="7848600" cy="3849687"/>
          </a:xfrm>
        </p:spPr>
        <p:txBody>
          <a:bodyPr lIns="90488" tIns="44450" rIns="90488" bIns="44450"/>
          <a:lstStyle/>
          <a:p>
            <a:pPr marL="358775" indent="-358775">
              <a:lnSpc>
                <a:spcPct val="15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검증되지 않은 치료나 검사행위</a:t>
            </a:r>
          </a:p>
          <a:p>
            <a:pPr marL="358775" indent="-358775">
              <a:lnSpc>
                <a:spcPct val="15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환자에게 위협요소</a:t>
            </a:r>
          </a:p>
          <a:p>
            <a:pPr marL="358775" indent="-358775">
              <a:lnSpc>
                <a:spcPct val="15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국민의료비 부담 증가</a:t>
            </a:r>
          </a:p>
          <a:p>
            <a:pPr marL="358775" indent="-358775">
              <a:lnSpc>
                <a:spcPct val="15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의료자원의 낭비</a:t>
            </a:r>
          </a:p>
          <a:p>
            <a:pPr marL="358775" indent="-358775">
              <a:lnSpc>
                <a:spcPct val="150000"/>
              </a:lnSpc>
            </a:pPr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의료에 대한 불신 초래</a:t>
            </a:r>
          </a:p>
          <a:p>
            <a:pPr marL="358775" indent="-358775">
              <a:lnSpc>
                <a:spcPct val="150000"/>
              </a:lnSpc>
            </a:pPr>
            <a:endParaRPr lang="en-US" altLang="ko-KR" sz="2200" b="1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u="sng" smtClean="0">
                <a:solidFill>
                  <a:srgbClr val="291F13"/>
                </a:solidFill>
              </a:rPr>
              <a:t>사례 </a:t>
            </a:r>
            <a:r>
              <a:rPr lang="en-US" altLang="ko-KR" u="sng" smtClean="0">
                <a:solidFill>
                  <a:srgbClr val="291F13"/>
                </a:solidFill>
              </a:rPr>
              <a:t>3</a:t>
            </a:r>
            <a:endParaRPr lang="ko-KR" altLang="en-US" u="sng" smtClean="0">
              <a:solidFill>
                <a:srgbClr val="291F13"/>
              </a:solidFill>
            </a:endParaRPr>
          </a:p>
        </p:txBody>
      </p:sp>
      <p:pic>
        <p:nvPicPr>
          <p:cNvPr id="24579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36638"/>
            <a:ext cx="8229600" cy="3400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79388"/>
            <a:ext cx="8915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defRPr/>
            </a:pPr>
            <a:r>
              <a:rPr lang="ko-KR" alt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+mj-cs"/>
              </a:rPr>
              <a:t>새로운 의료기술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50" y="1600200"/>
            <a:ext cx="7777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ko-KR" altLang="en-US" kern="0" dirty="0">
                <a:latin typeface="Arial" charset="0"/>
                <a:ea typeface="+mn-ea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Arial" charset="0"/>
                <a:ea typeface="+mn-ea"/>
              </a:rPr>
              <a:t>기존의 </a:t>
            </a:r>
            <a:r>
              <a:rPr lang="ko-KR" altLang="en-US" kern="0" dirty="0" err="1">
                <a:solidFill>
                  <a:srgbClr val="000000"/>
                </a:solidFill>
                <a:latin typeface="Arial" charset="0"/>
                <a:ea typeface="+mn-ea"/>
              </a:rPr>
              <a:t>술식의</a:t>
            </a:r>
            <a:r>
              <a:rPr lang="ko-KR" altLang="en-US" kern="0" dirty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ko-KR" altLang="en-US" u="sng" kern="0" dirty="0">
                <a:solidFill>
                  <a:srgbClr val="000000"/>
                </a:solidFill>
                <a:latin typeface="Arial" charset="0"/>
                <a:ea typeface="+mn-ea"/>
              </a:rPr>
              <a:t>사소한 변형</a:t>
            </a:r>
            <a:r>
              <a:rPr lang="en-US" altLang="ko-KR" u="sng" kern="0" dirty="0">
                <a:solidFill>
                  <a:srgbClr val="000000"/>
                </a:solidFill>
                <a:latin typeface="Arial" charset="0"/>
                <a:ea typeface="+mn-ea"/>
              </a:rPr>
              <a:t>(</a:t>
            </a:r>
            <a:r>
              <a:rPr lang="ko-KR" altLang="en-US" u="sng" kern="0" dirty="0">
                <a:solidFill>
                  <a:srgbClr val="000000"/>
                </a:solidFill>
                <a:latin typeface="Arial" charset="0"/>
                <a:ea typeface="+mn-ea"/>
              </a:rPr>
              <a:t>임상적 이익이 예측되는</a:t>
            </a:r>
            <a:r>
              <a:rPr lang="en-US" altLang="ko-KR" u="sng" kern="0" dirty="0">
                <a:solidFill>
                  <a:srgbClr val="000000"/>
                </a:solidFill>
                <a:latin typeface="Arial" charset="0"/>
                <a:ea typeface="+mn-ea"/>
              </a:rPr>
              <a:t>)</a:t>
            </a:r>
            <a:r>
              <a:rPr lang="ko-KR" altLang="en-US" u="sng" kern="0" dirty="0">
                <a:solidFill>
                  <a:srgbClr val="000000"/>
                </a:solidFill>
                <a:latin typeface="Arial" charset="0"/>
                <a:ea typeface="+mn-ea"/>
              </a:rPr>
              <a:t>에서부터 공적 심의</a:t>
            </a:r>
            <a:r>
              <a:rPr lang="ko-KR" altLang="en-US" kern="0" dirty="0">
                <a:solidFill>
                  <a:srgbClr val="000000"/>
                </a:solidFill>
                <a:latin typeface="Arial" charset="0"/>
                <a:ea typeface="+mn-ea"/>
              </a:rPr>
              <a:t>를 받아야 하는 중대한 변형의 시술</a:t>
            </a:r>
            <a:endParaRPr lang="en-US" altLang="ko-KR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endParaRPr lang="en-US" altLang="ko-KR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>
              <a:spcBef>
                <a:spcPct val="20000"/>
              </a:spcBef>
              <a:buSzPct val="70000"/>
              <a:buFont typeface="Wingdings" pitchFamily="2" charset="2"/>
              <a:buChar char="l"/>
              <a:defRPr/>
            </a:pPr>
            <a:r>
              <a:rPr lang="en-US" altLang="ko-KR" kern="0" dirty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Arial" charset="0"/>
                <a:ea typeface="+mn-ea"/>
              </a:rPr>
              <a:t>예측 불가능한</a:t>
            </a:r>
            <a:r>
              <a:rPr lang="ko-KR" altLang="en-US" u="sng" kern="0" dirty="0">
                <a:solidFill>
                  <a:srgbClr val="000000"/>
                </a:solidFill>
                <a:latin typeface="Arial" charset="0"/>
                <a:ea typeface="+mn-ea"/>
              </a:rPr>
              <a:t> 당면한 문제 해결</a:t>
            </a:r>
            <a:r>
              <a:rPr lang="ko-KR" altLang="en-US" kern="0" dirty="0">
                <a:solidFill>
                  <a:srgbClr val="000000"/>
                </a:solidFill>
                <a:latin typeface="Arial" charset="0"/>
                <a:ea typeface="+mn-ea"/>
              </a:rPr>
              <a:t>을 위한 새로운 시술부터 그 외 모호성이 보다 큰 새로운 시도의 시술 </a:t>
            </a:r>
            <a:endParaRPr lang="en-US" altLang="ko-KR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endParaRPr lang="en-US" altLang="ko-KR" b="1" u="sng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r>
              <a:rPr lang="en-US" altLang="ko-KR" b="1" kern="0" dirty="0">
                <a:solidFill>
                  <a:srgbClr val="000000"/>
                </a:solidFill>
                <a:latin typeface="Arial" charset="0"/>
                <a:ea typeface="+mn-ea"/>
              </a:rPr>
              <a:t>   </a:t>
            </a:r>
            <a:endParaRPr lang="ko-KR" altLang="en-US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u="sng" smtClean="0">
                <a:solidFill>
                  <a:srgbClr val="291F13"/>
                </a:solidFill>
              </a:rPr>
              <a:t>윤리 절차의 필요성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mtClean="0">
                <a:solidFill>
                  <a:srgbClr val="000000"/>
                </a:solidFill>
              </a:rPr>
              <a:t>다양한 조합의 새로운 시술방식 시도 증가</a:t>
            </a:r>
            <a:endParaRPr lang="en-US" altLang="ko-KR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endParaRPr lang="en-US" altLang="ko-KR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mtClean="0">
                <a:solidFill>
                  <a:srgbClr val="000000"/>
                </a:solidFill>
              </a:rPr>
              <a:t>피험자 안전</a:t>
            </a:r>
            <a:endParaRPr lang="en-US" altLang="ko-KR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endParaRPr lang="ko-KR" altLang="en-US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mtClean="0">
                <a:solidFill>
                  <a:srgbClr val="000000"/>
                </a:solidFill>
              </a:rPr>
              <a:t>연구개발자 보호</a:t>
            </a:r>
            <a:endParaRPr lang="en-US" altLang="ko-KR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endParaRPr lang="ko-KR" altLang="en-US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mtClean="0">
                <a:solidFill>
                  <a:srgbClr val="000000"/>
                </a:solidFill>
              </a:rPr>
              <a:t>공식 심의를 받아야 하는 </a:t>
            </a:r>
            <a:r>
              <a:rPr lang="en-US" altLang="ko-KR" smtClean="0">
                <a:solidFill>
                  <a:srgbClr val="000000"/>
                </a:solidFill>
              </a:rPr>
              <a:t>“</a:t>
            </a:r>
            <a:r>
              <a:rPr lang="ko-KR" altLang="en-US" smtClean="0">
                <a:solidFill>
                  <a:srgbClr val="000000"/>
                </a:solidFill>
              </a:rPr>
              <a:t>새로운 시술</a:t>
            </a:r>
            <a:r>
              <a:rPr lang="en-US" altLang="ko-KR" smtClean="0">
                <a:solidFill>
                  <a:srgbClr val="000000"/>
                </a:solidFill>
              </a:rPr>
              <a:t>”</a:t>
            </a:r>
            <a:r>
              <a:rPr lang="ko-KR" altLang="en-US" smtClean="0">
                <a:solidFill>
                  <a:srgbClr val="000000"/>
                </a:solidFill>
              </a:rPr>
              <a:t>의 범위 설정</a:t>
            </a:r>
            <a:endParaRPr lang="en-US" altLang="ko-KR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endParaRPr lang="ko-KR" altLang="en-US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mtClean="0">
                <a:solidFill>
                  <a:srgbClr val="000000"/>
                </a:solidFill>
              </a:rPr>
              <a:t>정당한 유효성 평가 과정</a:t>
            </a:r>
            <a:endParaRPr lang="en-US" altLang="ko-KR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endParaRPr lang="ko-KR" altLang="en-US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mtClean="0">
                <a:solidFill>
                  <a:srgbClr val="000000"/>
                </a:solidFill>
              </a:rPr>
              <a:t>이해 상충의 관리</a:t>
            </a:r>
          </a:p>
          <a:p>
            <a:pPr eaLnBrk="1" hangingPunct="1"/>
            <a:endParaRPr lang="ko-KR" altLang="en-US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ko-KR" altLang="en-US" smtClean="0">
                <a:solidFill>
                  <a:srgbClr val="00000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654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환자는 좋은 진료를 받을 권리가 있다</a:t>
            </a:r>
            <a:r>
              <a:rPr lang="en-US" altLang="ko-KR" sz="2800" b="1"/>
              <a:t>.</a:t>
            </a:r>
            <a:endParaRPr lang="en-US" altLang="ko-KR" sz="1600" b="1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195263"/>
            <a:ext cx="5792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임상의료윤리 알아야 하나</a:t>
            </a:r>
            <a:r>
              <a:rPr kumimoji="0" lang="en-US" altLang="ko-K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042988" y="2343150"/>
            <a:ext cx="7654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좋은 진료의 요소</a:t>
            </a:r>
            <a:endParaRPr lang="en-US" altLang="ko-KR" sz="2800" b="1"/>
          </a:p>
          <a:p>
            <a:pPr>
              <a:lnSpc>
                <a:spcPct val="150000"/>
              </a:lnSpc>
            </a:pPr>
            <a:r>
              <a:rPr lang="en-US" altLang="ko-KR" sz="2800" b="1"/>
              <a:t>   - </a:t>
            </a:r>
            <a:r>
              <a:rPr lang="ko-KR" altLang="en-US" sz="2800" b="1"/>
              <a:t>의사의 실력</a:t>
            </a:r>
            <a:endParaRPr lang="en-US" altLang="ko-KR" sz="1600" b="1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042988" y="3638550"/>
            <a:ext cx="7654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/>
              <a:t>   - </a:t>
            </a:r>
            <a:r>
              <a:rPr lang="ko-KR" altLang="en-US" sz="2800" b="1"/>
              <a:t>의사</a:t>
            </a:r>
            <a:r>
              <a:rPr lang="en-US" altLang="ko-KR" sz="2800" b="1"/>
              <a:t>-</a:t>
            </a:r>
            <a:r>
              <a:rPr lang="ko-KR" altLang="en-US" sz="2800" b="1"/>
              <a:t>환자 관계</a:t>
            </a:r>
            <a:endParaRPr lang="en-US" altLang="ko-KR" sz="1600" b="1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2988" y="4286250"/>
            <a:ext cx="7654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/>
              <a:t>   - </a:t>
            </a:r>
            <a:r>
              <a:rPr lang="ko-KR" altLang="en-US" sz="2800" b="1"/>
              <a:t>의료윤리 준수</a:t>
            </a:r>
            <a:endParaRPr lang="en-US" altLang="ko-KR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95"/>
          <p:cNvGrpSpPr>
            <a:grpSpLocks/>
          </p:cNvGrpSpPr>
          <p:nvPr/>
        </p:nvGrpSpPr>
        <p:grpSpPr bwMode="auto">
          <a:xfrm>
            <a:off x="1081088" y="166688"/>
            <a:ext cx="6935787" cy="1173162"/>
            <a:chOff x="1080655" y="166256"/>
            <a:chExt cx="6936509" cy="1173025"/>
          </a:xfrm>
        </p:grpSpPr>
        <p:cxnSp>
          <p:nvCxnSpPr>
            <p:cNvPr id="50" name="직선 화살표 연결선 49"/>
            <p:cNvCxnSpPr>
              <a:stCxn id="5" idx="2"/>
              <a:endCxn id="24" idx="0"/>
            </p:cNvCxnSpPr>
            <p:nvPr/>
          </p:nvCxnSpPr>
          <p:spPr>
            <a:xfrm flipH="1">
              <a:off x="1472808" y="1183724"/>
              <a:ext cx="0" cy="15555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 flipH="1">
              <a:off x="2922347" y="1213884"/>
              <a:ext cx="0" cy="12539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>
              <a:stCxn id="7" idx="2"/>
              <a:endCxn id="27" idx="0"/>
            </p:cNvCxnSpPr>
            <p:nvPr/>
          </p:nvCxnSpPr>
          <p:spPr>
            <a:xfrm>
              <a:off x="5703936" y="1183724"/>
              <a:ext cx="0" cy="15555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>
              <a:stCxn id="8" idx="2"/>
              <a:endCxn id="29" idx="0"/>
            </p:cNvCxnSpPr>
            <p:nvPr/>
          </p:nvCxnSpPr>
          <p:spPr>
            <a:xfrm>
              <a:off x="7623423" y="1183724"/>
              <a:ext cx="3175" cy="15555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703" name="그룹 58"/>
            <p:cNvGrpSpPr>
              <a:grpSpLocks/>
            </p:cNvGrpSpPr>
            <p:nvPr/>
          </p:nvGrpSpPr>
          <p:grpSpPr bwMode="auto">
            <a:xfrm>
              <a:off x="1080655" y="166256"/>
              <a:ext cx="6936509" cy="1017469"/>
              <a:chOff x="1080655" y="166256"/>
              <a:chExt cx="6936509" cy="101746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514087" y="166256"/>
                <a:ext cx="6161729" cy="246033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새로운 의료시술                </a:t>
                </a:r>
              </a:p>
            </p:txBody>
          </p:sp>
          <p:grpSp>
            <p:nvGrpSpPr>
              <p:cNvPr id="27705" name="그룹 8"/>
              <p:cNvGrpSpPr>
                <a:grpSpLocks/>
              </p:cNvGrpSpPr>
              <p:nvPr/>
            </p:nvGrpSpPr>
            <p:grpSpPr bwMode="auto">
              <a:xfrm>
                <a:off x="1080655" y="544945"/>
                <a:ext cx="6936509" cy="246221"/>
                <a:chOff x="697665" y="1708727"/>
                <a:chExt cx="7005007" cy="246221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697665" y="1709406"/>
                  <a:ext cx="2182150" cy="246034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ko-KR" altLang="en-US" sz="1000" b="1" dirty="0">
                      <a:solidFill>
                        <a:schemeClr val="bg2"/>
                      </a:solidFill>
                    </a:rPr>
                    <a:t>   계획된 시도   </a:t>
                  </a: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4120803" y="1709406"/>
                  <a:ext cx="3581869" cy="246034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ko-KR" altLang="en-US" sz="1000" b="1" dirty="0">
                      <a:solidFill>
                        <a:schemeClr val="bg2"/>
                      </a:solidFill>
                    </a:rPr>
                    <a:t>계획되지 않은 시도</a:t>
                  </a:r>
                </a:p>
              </p:txBody>
            </p:sp>
          </p:grpSp>
          <p:grpSp>
            <p:nvGrpSpPr>
              <p:cNvPr id="27706" name="그룹 47"/>
              <p:cNvGrpSpPr>
                <a:grpSpLocks/>
              </p:cNvGrpSpPr>
              <p:nvPr/>
            </p:nvGrpSpPr>
            <p:grpSpPr bwMode="auto">
              <a:xfrm>
                <a:off x="1123706" y="937504"/>
                <a:ext cx="6849046" cy="246221"/>
                <a:chOff x="1123706" y="1011392"/>
                <a:chExt cx="6849046" cy="24622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123521" y="1011579"/>
                  <a:ext cx="696986" cy="246033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ko-KR" altLang="en-US" sz="1000" b="1" dirty="0">
                      <a:solidFill>
                        <a:schemeClr val="bg2"/>
                      </a:solidFill>
                    </a:rPr>
                    <a:t>비실험적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646092" y="1011579"/>
                  <a:ext cx="569971" cy="246033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ko-KR" altLang="en-US" sz="1000" b="1" dirty="0">
                      <a:solidFill>
                        <a:schemeClr val="bg2"/>
                      </a:solidFill>
                    </a:rPr>
                    <a:t>실험적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470319" y="1011579"/>
                  <a:ext cx="2465645" cy="246033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ko-KR" altLang="en-US" sz="1000" b="1" dirty="0">
                      <a:solidFill>
                        <a:schemeClr val="bg2"/>
                      </a:solidFill>
                    </a:rPr>
                    <a:t>실험적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275724" y="1011579"/>
                  <a:ext cx="696985" cy="246033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ko-KR" altLang="en-US" sz="1000" b="1" dirty="0">
                      <a:solidFill>
                        <a:schemeClr val="bg2"/>
                      </a:solidFill>
                    </a:rPr>
                    <a:t>비실험적</a:t>
                  </a:r>
                </a:p>
              </p:txBody>
            </p:sp>
          </p:grpSp>
          <p:cxnSp>
            <p:nvCxnSpPr>
              <p:cNvPr id="57" name="직선 화살표 연결선 56"/>
              <p:cNvCxnSpPr/>
              <p:nvPr/>
            </p:nvCxnSpPr>
            <p:spPr>
              <a:xfrm>
                <a:off x="5703936" y="817055"/>
                <a:ext cx="0" cy="12539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직선 화살표 연결선 57"/>
              <p:cNvCxnSpPr/>
              <p:nvPr/>
            </p:nvCxnSpPr>
            <p:spPr>
              <a:xfrm>
                <a:off x="7623423" y="817055"/>
                <a:ext cx="3175" cy="12539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그룹 77"/>
          <p:cNvGrpSpPr>
            <a:grpSpLocks/>
          </p:cNvGrpSpPr>
          <p:nvPr/>
        </p:nvGrpSpPr>
        <p:grpSpPr bwMode="auto">
          <a:xfrm>
            <a:off x="1060450" y="1339850"/>
            <a:ext cx="6956425" cy="1631950"/>
            <a:chOff x="1060450" y="1339850"/>
            <a:chExt cx="6956425" cy="1631950"/>
          </a:xfrm>
        </p:grpSpPr>
        <p:grpSp>
          <p:nvGrpSpPr>
            <p:cNvPr id="27679" name="그룹 93"/>
            <p:cNvGrpSpPr>
              <a:grpSpLocks/>
            </p:cNvGrpSpPr>
            <p:nvPr/>
          </p:nvGrpSpPr>
          <p:grpSpPr bwMode="auto">
            <a:xfrm>
              <a:off x="1060450" y="1339850"/>
              <a:ext cx="6956425" cy="1541463"/>
              <a:chOff x="1060046" y="1339281"/>
              <a:chExt cx="6957118" cy="15424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060046" y="1339281"/>
                <a:ext cx="823995" cy="813328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심사면제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8178" y="1339281"/>
                <a:ext cx="568382" cy="40031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전향적</a:t>
                </a:r>
                <a:endParaRPr lang="en-US" altLang="ko-KR" sz="1000" b="1" dirty="0">
                  <a:solidFill>
                    <a:schemeClr val="bg2"/>
                  </a:solidFill>
                </a:endParaRPr>
              </a:p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심사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93724" y="1903210"/>
                <a:ext cx="647765" cy="246222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시도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70336" y="1339281"/>
                <a:ext cx="2465634" cy="246223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 err="1">
                    <a:solidFill>
                      <a:schemeClr val="bg2"/>
                    </a:solidFill>
                  </a:rPr>
                  <a:t>후향적</a:t>
                </a:r>
                <a:r>
                  <a:rPr lang="ko-KR" altLang="en-US" sz="1000" b="1" dirty="0">
                    <a:solidFill>
                      <a:schemeClr val="bg2"/>
                    </a:solidFill>
                  </a:rPr>
                  <a:t> 심사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70336" y="1903210"/>
                <a:ext cx="2465634" cy="246222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임상적 이익에 대한 판단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36036" y="1339281"/>
                <a:ext cx="781128" cy="708485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altLang="ko-KR" sz="1000" b="1" dirty="0">
                  <a:solidFill>
                    <a:schemeClr val="bg2"/>
                  </a:solidFill>
                </a:endParaRPr>
              </a:p>
              <a:p>
                <a:pPr algn="ctr">
                  <a:defRPr/>
                </a:pPr>
                <a:r>
                  <a:rPr lang="ko-KR" altLang="en-US" sz="1000" b="1" dirty="0" err="1">
                    <a:solidFill>
                      <a:schemeClr val="bg2"/>
                    </a:solidFill>
                  </a:rPr>
                  <a:t>후향적</a:t>
                </a:r>
                <a:endParaRPr lang="en-US" altLang="ko-KR" sz="1000" b="1" dirty="0">
                  <a:solidFill>
                    <a:schemeClr val="bg2"/>
                  </a:solidFill>
                </a:endParaRPr>
              </a:p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심사</a:t>
                </a:r>
                <a:endParaRPr lang="en-US" altLang="ko-KR" sz="1000" b="1" dirty="0">
                  <a:solidFill>
                    <a:schemeClr val="bg2"/>
                  </a:solidFill>
                </a:endParaRPr>
              </a:p>
              <a:p>
                <a:pPr algn="ctr">
                  <a:defRPr/>
                </a:pPr>
                <a:endParaRPr lang="ko-KR" altLang="en-US" sz="1000" b="1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65" name="직선 화살표 연결선 64"/>
              <p:cNvCxnSpPr>
                <a:stCxn id="25" idx="2"/>
                <a:endCxn id="26" idx="0"/>
              </p:cNvCxnSpPr>
              <p:nvPr/>
            </p:nvCxnSpPr>
            <p:spPr>
              <a:xfrm flipH="1">
                <a:off x="2917606" y="1739591"/>
                <a:ext cx="4763" cy="16361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직선 화살표 연결선 66"/>
              <p:cNvCxnSpPr>
                <a:stCxn id="27" idx="2"/>
                <a:endCxn id="28" idx="0"/>
              </p:cNvCxnSpPr>
              <p:nvPr/>
            </p:nvCxnSpPr>
            <p:spPr>
              <a:xfrm>
                <a:off x="5703947" y="1585504"/>
                <a:ext cx="0" cy="31770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691" name="그룹 68"/>
              <p:cNvGrpSpPr>
                <a:grpSpLocks/>
              </p:cNvGrpSpPr>
              <p:nvPr/>
            </p:nvGrpSpPr>
            <p:grpSpPr bwMode="auto">
              <a:xfrm>
                <a:off x="2604639" y="2466110"/>
                <a:ext cx="4488888" cy="415636"/>
                <a:chOff x="2198255" y="2687782"/>
                <a:chExt cx="4248727" cy="415636"/>
              </a:xfrm>
            </p:grpSpPr>
            <p:grpSp>
              <p:nvGrpSpPr>
                <p:cNvPr id="27694" name="그룹 33"/>
                <p:cNvGrpSpPr>
                  <a:grpSpLocks/>
                </p:cNvGrpSpPr>
                <p:nvPr/>
              </p:nvGrpSpPr>
              <p:grpSpPr bwMode="auto">
                <a:xfrm>
                  <a:off x="2399394" y="2761683"/>
                  <a:ext cx="3852947" cy="246221"/>
                  <a:chOff x="2399394" y="2761683"/>
                  <a:chExt cx="3852947" cy="246221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399808" y="2761883"/>
                    <a:ext cx="1110507" cy="246223"/>
                  </a:xfrm>
                  <a:prstGeom prst="rect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ko-KR" altLang="en-US" sz="1000" b="1" dirty="0">
                        <a:solidFill>
                          <a:schemeClr val="bg2"/>
                        </a:solidFill>
                      </a:rPr>
                      <a:t>임상적 이익</a:t>
                    </a:r>
                    <a:r>
                      <a:rPr lang="en-US" altLang="ko-KR" sz="1000" b="1" dirty="0">
                        <a:solidFill>
                          <a:schemeClr val="bg2"/>
                        </a:solidFill>
                      </a:rPr>
                      <a:t>(O)</a:t>
                    </a:r>
                    <a:endParaRPr lang="ko-KR" altLang="en-US" sz="1000" b="1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517829" y="2761883"/>
                    <a:ext cx="1493700" cy="246223"/>
                  </a:xfrm>
                  <a:prstGeom prst="rect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ko-KR" altLang="en-US" sz="1000" b="1" dirty="0">
                        <a:solidFill>
                          <a:schemeClr val="bg2"/>
                        </a:solidFill>
                      </a:rPr>
                      <a:t>임상적</a:t>
                    </a:r>
                    <a:r>
                      <a:rPr lang="en-US" altLang="ko-KR" sz="1000" b="1" dirty="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lang="ko-KR" altLang="en-US" sz="1000" b="1" dirty="0">
                        <a:solidFill>
                          <a:schemeClr val="bg2"/>
                        </a:solidFill>
                      </a:rPr>
                      <a:t>이익이 불확실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022047" y="2761883"/>
                    <a:ext cx="1214195" cy="246223"/>
                  </a:xfrm>
                  <a:prstGeom prst="rect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ko-KR" altLang="en-US" sz="1000" b="1" dirty="0">
                        <a:solidFill>
                          <a:schemeClr val="bg2"/>
                        </a:solidFill>
                      </a:rPr>
                      <a:t>임상적</a:t>
                    </a:r>
                    <a:r>
                      <a:rPr lang="en-US" altLang="ko-KR" sz="1000" b="1" dirty="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lang="ko-KR" altLang="en-US" sz="1000" b="1" dirty="0">
                        <a:solidFill>
                          <a:schemeClr val="bg2"/>
                        </a:solidFill>
                      </a:rPr>
                      <a:t>이익</a:t>
                    </a:r>
                    <a:r>
                      <a:rPr lang="en-US" altLang="ko-KR" sz="1000" b="1" dirty="0">
                        <a:solidFill>
                          <a:schemeClr val="bg2"/>
                        </a:solidFill>
                      </a:rPr>
                      <a:t>(X)</a:t>
                    </a:r>
                    <a:endParaRPr lang="ko-KR" altLang="en-US" sz="1000" b="1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68" name="직사각형 67"/>
                <p:cNvSpPr/>
                <p:nvPr/>
              </p:nvSpPr>
              <p:spPr>
                <a:xfrm>
                  <a:off x="2198443" y="2687223"/>
                  <a:ext cx="4248179" cy="41619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000" b="1" dirty="0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71" name="직선 화살표 연결선 70"/>
              <p:cNvCxnSpPr>
                <a:stCxn id="26" idx="2"/>
              </p:cNvCxnSpPr>
              <p:nvPr/>
            </p:nvCxnSpPr>
            <p:spPr>
              <a:xfrm>
                <a:off x="2917606" y="2149432"/>
                <a:ext cx="1588" cy="31611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직선 화살표 연결선 72"/>
              <p:cNvCxnSpPr/>
              <p:nvPr/>
            </p:nvCxnSpPr>
            <p:spPr>
              <a:xfrm flipH="1">
                <a:off x="5246701" y="2179615"/>
                <a:ext cx="4762" cy="28593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680" name="Group 89"/>
            <p:cNvGrpSpPr>
              <a:grpSpLocks/>
            </p:cNvGrpSpPr>
            <p:nvPr/>
          </p:nvGrpSpPr>
          <p:grpSpPr bwMode="auto">
            <a:xfrm>
              <a:off x="3581400" y="2819400"/>
              <a:ext cx="2667000" cy="152400"/>
              <a:chOff x="2256" y="1776"/>
              <a:chExt cx="1680" cy="96"/>
            </a:xfrm>
          </p:grpSpPr>
          <p:sp>
            <p:nvSpPr>
              <p:cNvPr id="27681" name="Line 78"/>
              <p:cNvSpPr>
                <a:spLocks noChangeShapeType="1"/>
              </p:cNvSpPr>
              <p:nvPr/>
            </p:nvSpPr>
            <p:spPr bwMode="auto">
              <a:xfrm>
                <a:off x="2256" y="177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2" name="Line 79"/>
              <p:cNvSpPr>
                <a:spLocks noChangeShapeType="1"/>
              </p:cNvSpPr>
              <p:nvPr/>
            </p:nvSpPr>
            <p:spPr bwMode="auto">
              <a:xfrm>
                <a:off x="3936" y="177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8" name="그룹 75"/>
          <p:cNvGrpSpPr>
            <a:grpSpLocks/>
          </p:cNvGrpSpPr>
          <p:nvPr/>
        </p:nvGrpSpPr>
        <p:grpSpPr bwMode="auto">
          <a:xfrm>
            <a:off x="1655763" y="3028950"/>
            <a:ext cx="5214937" cy="3727450"/>
            <a:chOff x="1655761" y="3028950"/>
            <a:chExt cx="5214938" cy="3727450"/>
          </a:xfrm>
        </p:grpSpPr>
        <p:grpSp>
          <p:nvGrpSpPr>
            <p:cNvPr id="27654" name="그룹 92"/>
            <p:cNvGrpSpPr>
              <a:grpSpLocks/>
            </p:cNvGrpSpPr>
            <p:nvPr/>
          </p:nvGrpSpPr>
          <p:grpSpPr bwMode="auto">
            <a:xfrm>
              <a:off x="1655761" y="3028950"/>
              <a:ext cx="5214938" cy="3727450"/>
              <a:chOff x="1655603" y="3029538"/>
              <a:chExt cx="5215127" cy="372677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251098" y="3029538"/>
                <a:ext cx="1473254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환자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 </a:t>
                </a:r>
                <a:r>
                  <a:rPr lang="ko-KR" altLang="en-US" sz="1000" b="1" dirty="0">
                    <a:solidFill>
                      <a:schemeClr val="bg2"/>
                    </a:solidFill>
                  </a:rPr>
                  <a:t>안전과 비용 고려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84405" y="3435865"/>
                <a:ext cx="1824103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반복여부 결정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000" b="1" dirty="0">
                    <a:solidFill>
                      <a:schemeClr val="bg2"/>
                    </a:solidFill>
                  </a:rPr>
                  <a:t>필요 시 자문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)</a:t>
                </a:r>
                <a:endParaRPr lang="ko-KR" altLang="en-US" sz="10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87645" y="3842191"/>
                <a:ext cx="998573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반복가능 결정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51147" y="4248518"/>
                <a:ext cx="871569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000" b="1" dirty="0">
                    <a:solidFill>
                      <a:schemeClr val="bg2"/>
                    </a:solidFill>
                  </a:rPr>
                  <a:t>Case series</a:t>
                </a:r>
                <a:endParaRPr lang="ko-KR" altLang="en-US" sz="10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99112" y="3029538"/>
                <a:ext cx="1171618" cy="553938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피험자에게 </a:t>
                </a:r>
                <a:endParaRPr lang="en-US" altLang="ko-KR" sz="1000" b="1" dirty="0">
                  <a:solidFill>
                    <a:schemeClr val="bg2"/>
                  </a:solidFill>
                </a:endParaRPr>
              </a:p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반복금지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,</a:t>
                </a:r>
              </a:p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필요 시 동물실험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981052" y="4664368"/>
                <a:ext cx="1190668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긍정적인 추세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(O)</a:t>
                </a:r>
                <a:endParaRPr lang="ko-KR" altLang="en-US" sz="10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05301" y="4664368"/>
                <a:ext cx="1173206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긍정적인 추세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(X)</a:t>
                </a:r>
                <a:endParaRPr lang="ko-KR" altLang="en-US" sz="10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06453" y="5080218"/>
                <a:ext cx="1127166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대조군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 </a:t>
                </a:r>
                <a:r>
                  <a:rPr lang="ko-KR" altLang="en-US" sz="1000" b="1" dirty="0">
                    <a:solidFill>
                      <a:schemeClr val="bg2"/>
                    </a:solidFill>
                  </a:rPr>
                  <a:t>임상시험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671479" y="5486544"/>
                <a:ext cx="749327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확인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851034" y="5486544"/>
                <a:ext cx="569934" cy="246019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미확인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55603" y="5919854"/>
                <a:ext cx="765203" cy="399978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전문학회</a:t>
                </a:r>
                <a:r>
                  <a:rPr lang="en-US" altLang="ko-KR" sz="1000" b="1" dirty="0">
                    <a:solidFill>
                      <a:schemeClr val="bg2"/>
                    </a:solidFill>
                  </a:rPr>
                  <a:t> </a:t>
                </a:r>
                <a:r>
                  <a:rPr lang="ko-KR" altLang="en-US" sz="1000" b="1" dirty="0">
                    <a:solidFill>
                      <a:schemeClr val="bg2"/>
                    </a:solidFill>
                  </a:rPr>
                  <a:t>검증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809757" y="5919854"/>
                <a:ext cx="649312" cy="553937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대조군</a:t>
                </a:r>
                <a:endParaRPr lang="en-US" altLang="ko-KR" sz="1000" b="1" dirty="0">
                  <a:solidFill>
                    <a:schemeClr val="bg2"/>
                  </a:solidFill>
                </a:endParaRPr>
              </a:p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임상</a:t>
                </a:r>
                <a:endParaRPr lang="en-US" altLang="ko-KR" sz="1000" b="1" dirty="0">
                  <a:solidFill>
                    <a:schemeClr val="bg2"/>
                  </a:solidFill>
                </a:endParaRPr>
              </a:p>
              <a:p>
                <a:pPr algn="ctr">
                  <a:defRPr/>
                </a:pPr>
                <a:r>
                  <a:rPr lang="ko-KR" altLang="en-US" sz="1000" b="1" dirty="0">
                    <a:solidFill>
                      <a:schemeClr val="bg2"/>
                    </a:solidFill>
                  </a:rPr>
                  <a:t>시험</a:t>
                </a:r>
              </a:p>
            </p:txBody>
          </p:sp>
          <p:cxnSp>
            <p:nvCxnSpPr>
              <p:cNvPr id="75" name="직선 화살표 연결선 74"/>
              <p:cNvCxnSpPr>
                <a:stCxn id="35" idx="2"/>
                <a:endCxn id="36" idx="0"/>
              </p:cNvCxnSpPr>
              <p:nvPr/>
            </p:nvCxnSpPr>
            <p:spPr>
              <a:xfrm rot="16200000" flipH="1">
                <a:off x="3912334" y="3350948"/>
                <a:ext cx="160308" cy="952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직선 화살표 연결선 76"/>
              <p:cNvCxnSpPr>
                <a:stCxn id="36" idx="2"/>
                <a:endCxn id="37" idx="0"/>
              </p:cNvCxnSpPr>
              <p:nvPr/>
            </p:nvCxnSpPr>
            <p:spPr>
              <a:xfrm rot="5400000">
                <a:off x="3912334" y="3757275"/>
                <a:ext cx="160308" cy="952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직선 화살표 연결선 78"/>
              <p:cNvCxnSpPr>
                <a:stCxn id="37" idx="2"/>
                <a:endCxn id="38" idx="0"/>
              </p:cNvCxnSpPr>
              <p:nvPr/>
            </p:nvCxnSpPr>
            <p:spPr>
              <a:xfrm>
                <a:off x="3987725" y="4088210"/>
                <a:ext cx="0" cy="16030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1655603" y="6502361"/>
                <a:ext cx="765203" cy="253954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b="1" dirty="0" err="1">
                    <a:solidFill>
                      <a:schemeClr val="bg2"/>
                    </a:solidFill>
                  </a:rPr>
                  <a:t>이후절차</a:t>
                </a:r>
                <a:endParaRPr lang="ko-KR" altLang="en-US" sz="1000" b="1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82" name="직선 화살표 연결선 81"/>
              <p:cNvCxnSpPr>
                <a:stCxn id="40" idx="2"/>
                <a:endCxn id="42" idx="0"/>
              </p:cNvCxnSpPr>
              <p:nvPr/>
            </p:nvCxnSpPr>
            <p:spPr>
              <a:xfrm rot="5400000">
                <a:off x="2488296" y="4992127"/>
                <a:ext cx="169831" cy="635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>
                <a:stCxn id="44" idx="2"/>
                <a:endCxn id="46" idx="0"/>
              </p:cNvCxnSpPr>
              <p:nvPr/>
            </p:nvCxnSpPr>
            <p:spPr>
              <a:xfrm flipH="1">
                <a:off x="2038204" y="5732563"/>
                <a:ext cx="7938" cy="1872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직선 화살표 연결선 85"/>
              <p:cNvCxnSpPr>
                <a:stCxn id="46" idx="2"/>
                <a:endCxn id="80" idx="0"/>
              </p:cNvCxnSpPr>
              <p:nvPr/>
            </p:nvCxnSpPr>
            <p:spPr>
              <a:xfrm>
                <a:off x="2038204" y="6319832"/>
                <a:ext cx="0" cy="18252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직선 화살표 연결선 87"/>
              <p:cNvCxnSpPr>
                <a:stCxn id="45" idx="2"/>
                <a:endCxn id="47" idx="0"/>
              </p:cNvCxnSpPr>
              <p:nvPr/>
            </p:nvCxnSpPr>
            <p:spPr>
              <a:xfrm flipH="1">
                <a:off x="3133619" y="5732563"/>
                <a:ext cx="3175" cy="1872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직선 화살표 연결선 90"/>
              <p:cNvCxnSpPr/>
              <p:nvPr/>
            </p:nvCxnSpPr>
            <p:spPr>
              <a:xfrm flipH="1">
                <a:off x="2038204" y="5348457"/>
                <a:ext cx="7938" cy="15713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직선 화살표 연결선 91"/>
              <p:cNvCxnSpPr/>
              <p:nvPr/>
            </p:nvCxnSpPr>
            <p:spPr>
              <a:xfrm flipH="1">
                <a:off x="3133619" y="5348457"/>
                <a:ext cx="3175" cy="15713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hape 68"/>
            <p:cNvCxnSpPr>
              <a:stCxn id="38" idx="1"/>
              <a:endCxn id="40" idx="0"/>
            </p:cNvCxnSpPr>
            <p:nvPr/>
          </p:nvCxnSpPr>
          <p:spPr>
            <a:xfrm rot="10800000" flipV="1">
              <a:off x="2576511" y="4370388"/>
              <a:ext cx="974725" cy="293687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hape 71"/>
            <p:cNvCxnSpPr>
              <a:stCxn id="38" idx="3"/>
              <a:endCxn id="41" idx="0"/>
            </p:cNvCxnSpPr>
            <p:nvPr/>
          </p:nvCxnSpPr>
          <p:spPr>
            <a:xfrm>
              <a:off x="4422774" y="4371975"/>
              <a:ext cx="869950" cy="292100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6019800" y="5638800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3600" b="1" u="sng">
                <a:solidFill>
                  <a:srgbClr val="291F13"/>
                </a:solidFill>
              </a:rPr>
              <a:t>V. </a:t>
            </a:r>
            <a:r>
              <a:rPr lang="ko-KR" altLang="en-US" sz="3600" b="1" u="sng">
                <a:solidFill>
                  <a:srgbClr val="291F13"/>
                </a:solidFill>
              </a:rPr>
              <a:t>지침</a:t>
            </a:r>
            <a:r>
              <a:rPr lang="en-US" altLang="ko-KR" sz="3600" b="1" u="sng">
                <a:solidFill>
                  <a:srgbClr val="291F13"/>
                </a:solidFill>
              </a:rPr>
              <a:t>(</a:t>
            </a:r>
            <a:r>
              <a:rPr lang="ko-KR" altLang="en-US" sz="3600" b="1" u="sng">
                <a:solidFill>
                  <a:srgbClr val="291F13"/>
                </a:solidFill>
              </a:rPr>
              <a:t>안</a:t>
            </a:r>
            <a:r>
              <a:rPr lang="en-US" altLang="ko-KR" sz="3600" b="1" u="sng">
                <a:solidFill>
                  <a:srgbClr val="291F13"/>
                </a:solidFill>
              </a:rPr>
              <a:t>)</a:t>
            </a:r>
            <a:endParaRPr lang="ko-KR" altLang="en-US" sz="3600" u="sng">
              <a:solidFill>
                <a:srgbClr val="291F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22350"/>
            <a:ext cx="5373688" cy="5214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95963" y="1216025"/>
            <a:ext cx="31273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b="1"/>
              <a:t>F/10</a:t>
            </a:r>
          </a:p>
          <a:p>
            <a:pPr>
              <a:lnSpc>
                <a:spcPct val="130000"/>
              </a:lnSpc>
            </a:pPr>
            <a:r>
              <a:rPr lang="en-US" altLang="ko-KR" sz="2800" b="1"/>
              <a:t>Sudden cardiac arrest after heart surgery in a patient with congenital heart disease.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3850" y="257175"/>
            <a:ext cx="137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증례 </a:t>
            </a:r>
            <a:r>
              <a:rPr lang="en-US" altLang="ko-K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125538"/>
            <a:ext cx="5105400" cy="4956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816600" y="2636838"/>
            <a:ext cx="2749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/>
              <a:t>Severe diffuse brain swelling with brain herniation.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1141413"/>
            <a:ext cx="5308600" cy="51514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867400" y="1331913"/>
            <a:ext cx="3097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/>
              <a:t>Brain death confirmed for 3 times.</a:t>
            </a:r>
          </a:p>
          <a:p>
            <a:endParaRPr lang="en-US" altLang="ko-KR" sz="2800" b="1"/>
          </a:p>
          <a:p>
            <a:endParaRPr lang="en-US" altLang="ko-K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9600"/>
            <a:ext cx="9144000" cy="2057400"/>
          </a:xfrm>
          <a:solidFill>
            <a:schemeClr val="tx2"/>
          </a:solidFill>
          <a:effectLst>
            <a:prstShdw prst="shdw17" dist="17961" dir="13500000">
              <a:srgbClr val="00003D"/>
            </a:prstShdw>
          </a:effectLst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lang="ko-KR" altLang="en-US" sz="48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연명치료 중지 지침</a:t>
            </a:r>
            <a:r>
              <a:rPr lang="ko-KR" altLang="en-US" sz="5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5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5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5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4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4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대한의사회</a:t>
            </a:r>
            <a:r>
              <a:rPr lang="en-US" altLang="ko-KR" sz="4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4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대한의학회</a:t>
            </a:r>
            <a:r>
              <a:rPr lang="en-US" altLang="ko-KR" sz="4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400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병원협회</a:t>
            </a:r>
            <a:endParaRPr lang="en-US" altLang="ko-KR" sz="320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77863" y="31242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1"/>
            </a:outerShdw>
          </a:effectLst>
        </p:spPr>
        <p:txBody>
          <a:bodyPr lIns="92075" tIns="46038" rIns="92075" bIns="46038" anchor="ctr"/>
          <a:lstStyle/>
          <a:p>
            <a:pPr algn="ctr" eaLnBrk="0" latinLnBrk="0" hangingPunct="0">
              <a:lnSpc>
                <a:spcPct val="130000"/>
              </a:lnSpc>
              <a:defRPr/>
            </a:pPr>
            <a:r>
              <a:rPr lang="ko-KR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연명치료 중지 지침 준비위원회</a:t>
            </a:r>
            <a:r>
              <a:rPr lang="ko-KR" altLang="en-US" sz="3600" b="1">
                <a:latin typeface="맑은 고딕" pitchFamily="50" charset="-127"/>
              </a:rPr>
              <a:t/>
            </a:r>
            <a:br>
              <a:rPr lang="ko-KR" altLang="en-US" sz="3600" b="1">
                <a:latin typeface="맑은 고딕" pitchFamily="50" charset="-127"/>
              </a:rPr>
            </a:br>
            <a:r>
              <a:rPr lang="en-US" altLang="ko-KR" sz="3600" b="1">
                <a:latin typeface="맑은 고딕" pitchFamily="50" charset="-127"/>
              </a:rPr>
              <a:t>2008-2009</a:t>
            </a:r>
            <a:r>
              <a:rPr lang="ko-KR" altLang="en-US" sz="3600" b="1">
                <a:latin typeface="맑은 고딕" pitchFamily="50" charset="-127"/>
              </a:rPr>
              <a:t>년</a:t>
            </a:r>
            <a:br>
              <a:rPr lang="ko-KR" altLang="en-US" sz="3600" b="1">
                <a:latin typeface="맑은 고딕" pitchFamily="50" charset="-127"/>
              </a:rPr>
            </a:br>
            <a:r>
              <a:rPr lang="ko-KR" altLang="en-US" sz="3600" b="1">
                <a:latin typeface="맑은 고딕" pitchFamily="50" charset="-127"/>
              </a:rPr>
              <a:t/>
            </a:r>
            <a:br>
              <a:rPr lang="ko-KR" altLang="en-US" sz="3600" b="1">
                <a:latin typeface="맑은 고딕" pitchFamily="50" charset="-127"/>
              </a:rPr>
            </a:br>
            <a:endParaRPr lang="ko-KR" altLang="en-US" sz="3200" b="1"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116013" y="1412875"/>
            <a:ext cx="698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00" b="1"/>
              <a:t>                                                                                                                   </a:t>
            </a:r>
          </a:p>
          <a:p>
            <a:pPr>
              <a:lnSpc>
                <a:spcPct val="140000"/>
              </a:lnSpc>
              <a:buFont typeface="Arial" charset="0"/>
              <a:buChar char="•"/>
            </a:pPr>
            <a:r>
              <a:rPr lang="en-US" altLang="ko-KR" sz="3200" b="1"/>
              <a:t> </a:t>
            </a:r>
            <a:r>
              <a:rPr lang="ko-KR" altLang="en-US" sz="3200" b="1"/>
              <a:t>대상환자</a:t>
            </a:r>
          </a:p>
          <a:p>
            <a:pPr>
              <a:lnSpc>
                <a:spcPct val="140000"/>
              </a:lnSpc>
              <a:buFont typeface="Arial" charset="0"/>
              <a:buChar char="•"/>
            </a:pPr>
            <a:r>
              <a:rPr lang="en-US" altLang="ko-KR" sz="3200" b="1"/>
              <a:t> </a:t>
            </a:r>
            <a:r>
              <a:rPr lang="ko-KR" altLang="en-US" sz="3200" b="1"/>
              <a:t>연명치료 중지 범위</a:t>
            </a:r>
          </a:p>
          <a:p>
            <a:pPr>
              <a:lnSpc>
                <a:spcPct val="140000"/>
              </a:lnSpc>
              <a:buFont typeface="Arial" charset="0"/>
              <a:buChar char="•"/>
            </a:pPr>
            <a:r>
              <a:rPr lang="en-US" altLang="ko-KR" sz="3200" b="1"/>
              <a:t> </a:t>
            </a:r>
            <a:r>
              <a:rPr lang="ko-KR" altLang="en-US" sz="3200" b="1"/>
              <a:t>과정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23850" y="188913"/>
            <a:ext cx="332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지침의 주 내용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92075"/>
            <a:ext cx="8572500" cy="836613"/>
          </a:xfrm>
        </p:spPr>
        <p:txBody>
          <a:bodyPr lIns="92075" tIns="46038" rIns="92075" bIns="46038" anchor="ctr"/>
          <a:lstStyle/>
          <a:p>
            <a:pPr algn="l"/>
            <a:r>
              <a:rPr lang="ko-KR" altLang="en-US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논의 시점</a:t>
            </a:r>
            <a:endParaRPr lang="en-US" altLang="ko-KR" sz="4000" smtClean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57275" y="2114550"/>
          <a:ext cx="8035925" cy="459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929563" y="478631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solidFill>
                  <a:schemeClr val="bg1"/>
                </a:solidFill>
                <a:latin typeface="Times New Roman" pitchFamily="18" charset="0"/>
              </a:rPr>
              <a:t>(Days)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6604000" y="20955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총 </a:t>
            </a:r>
            <a:r>
              <a:rPr lang="en-US" altLang="ko-KR" sz="2000" b="1"/>
              <a:t>= 75</a:t>
            </a:r>
            <a:r>
              <a:rPr lang="ko-KR" altLang="en-US" sz="2000" b="1"/>
              <a:t>명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30275" y="116840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solidFill>
                  <a:schemeClr val="tx2"/>
                </a:solidFill>
              </a:rPr>
              <a:t>사망한 중환자에서 중환자실 입실 후 </a:t>
            </a:r>
            <a:r>
              <a:rPr lang="en-US" altLang="ko-KR" sz="2000" b="1" dirty="0">
                <a:solidFill>
                  <a:schemeClr val="tx2"/>
                </a:solidFill>
              </a:rPr>
              <a:t>DNR </a:t>
            </a:r>
            <a:r>
              <a:rPr lang="ko-KR" altLang="en-US" sz="2000" b="1" dirty="0">
                <a:solidFill>
                  <a:schemeClr val="tx2"/>
                </a:solidFill>
              </a:rPr>
              <a:t>지시까지 경과시간</a:t>
            </a:r>
            <a:r>
              <a:rPr lang="en-US" altLang="ko-KR" sz="2000" b="1" dirty="0">
                <a:solidFill>
                  <a:schemeClr val="tx2"/>
                </a:solidFill>
              </a:rPr>
              <a:t>: </a:t>
            </a:r>
            <a:br>
              <a:rPr lang="en-US" altLang="ko-KR" sz="2000" b="1" dirty="0">
                <a:solidFill>
                  <a:schemeClr val="tx2"/>
                </a:solidFill>
              </a:rPr>
            </a:br>
            <a:r>
              <a:rPr lang="ko-KR" altLang="en-US" sz="2000" dirty="0" err="1">
                <a:solidFill>
                  <a:schemeClr val="tx2"/>
                </a:solidFill>
              </a:rPr>
              <a:t>서울아산병원내과계</a:t>
            </a:r>
            <a:r>
              <a:rPr lang="ko-KR" altLang="en-US" sz="2000" dirty="0">
                <a:solidFill>
                  <a:schemeClr val="tx2"/>
                </a:solidFill>
              </a:rPr>
              <a:t> 중환자실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" y="115888"/>
            <a:ext cx="8783638" cy="836612"/>
          </a:xfrm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ko-KR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휴먼엑스포" pitchFamily="18" charset="-127"/>
              </a:rPr>
              <a:t>DNR</a:t>
            </a:r>
            <a:r>
              <a:rPr lang="ko-KR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휴먼엑스포" pitchFamily="18" charset="-127"/>
              </a:rPr>
              <a:t>처방 후 사망까지의 시간</a:t>
            </a:r>
            <a:endParaRPr lang="en-US" altLang="ko-KR" sz="320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휴먼엑스포" pitchFamily="18" charset="-127"/>
            </a:endParaRP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4650" y="1308100"/>
          <a:ext cx="8648700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643813" y="521493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latin typeface="Times New Roman" pitchFamily="18" charset="0"/>
              </a:rPr>
              <a:t>(Days)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092950" y="97472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800" b="1"/>
              <a:t>총 </a:t>
            </a:r>
            <a:r>
              <a:rPr lang="en-US" altLang="ko-KR" sz="1800" b="1"/>
              <a:t>= 75</a:t>
            </a:r>
            <a:r>
              <a:rPr lang="ko-KR" altLang="en-US" sz="1800" b="1"/>
              <a:t>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7" descr="c:\program files\AMC\petavision for clinics\Office97\-user19-11-03-83-84-5339328-CR.5339328.1.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125538"/>
            <a:ext cx="4364038" cy="5149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3795" name="Text Box 1028"/>
          <p:cNvSpPr txBox="1">
            <a:spLocks noChangeArrowheads="1"/>
          </p:cNvSpPr>
          <p:nvPr/>
        </p:nvSpPr>
        <p:spPr bwMode="auto">
          <a:xfrm>
            <a:off x="5195888" y="1022350"/>
            <a:ext cx="394811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2800" b="1">
                <a:latin typeface="맑은 고딕" pitchFamily="50" charset="-127"/>
              </a:rPr>
              <a:t>남/77</a:t>
            </a:r>
          </a:p>
          <a:p>
            <a:pPr>
              <a:lnSpc>
                <a:spcPct val="140000"/>
              </a:lnSpc>
            </a:pPr>
            <a:r>
              <a:rPr lang="ko-KR" altLang="en-US" b="1">
                <a:latin typeface="맑은 고딕" pitchFamily="50" charset="-127"/>
              </a:rPr>
              <a:t>관상동맥수술 후</a:t>
            </a:r>
          </a:p>
          <a:p>
            <a:pPr>
              <a:lnSpc>
                <a:spcPct val="140000"/>
              </a:lnSpc>
            </a:pPr>
            <a:r>
              <a:rPr lang="ko-KR" altLang="en-US" b="1">
                <a:latin typeface="맑은 고딕" pitchFamily="50" charset="-127"/>
              </a:rPr>
              <a:t>퇴원. 평소 고통을 </a:t>
            </a:r>
          </a:p>
          <a:p>
            <a:pPr>
              <a:lnSpc>
                <a:spcPct val="140000"/>
              </a:lnSpc>
            </a:pPr>
            <a:r>
              <a:rPr lang="ko-KR" altLang="en-US" b="1">
                <a:latin typeface="맑은 고딕" pitchFamily="50" charset="-127"/>
              </a:rPr>
              <a:t>받을 수 있는 치료는</a:t>
            </a:r>
          </a:p>
          <a:p>
            <a:pPr>
              <a:lnSpc>
                <a:spcPct val="140000"/>
              </a:lnSpc>
            </a:pPr>
            <a:r>
              <a:rPr lang="ko-KR" altLang="en-US" b="1">
                <a:latin typeface="맑은 고딕" pitchFamily="50" charset="-127"/>
              </a:rPr>
              <a:t>받지 않겠으며 홀로</a:t>
            </a:r>
          </a:p>
          <a:p>
            <a:pPr>
              <a:lnSpc>
                <a:spcPct val="140000"/>
              </a:lnSpc>
            </a:pPr>
            <a:r>
              <a:rPr lang="ko-KR" altLang="en-US" b="1">
                <a:latin typeface="맑은 고딕" pitchFamily="50" charset="-127"/>
              </a:rPr>
              <a:t>사망하는 일은 없도록</a:t>
            </a:r>
          </a:p>
          <a:p>
            <a:pPr>
              <a:lnSpc>
                <a:spcPct val="140000"/>
              </a:lnSpc>
            </a:pPr>
            <a:r>
              <a:rPr lang="ko-KR" altLang="en-US" b="1">
                <a:latin typeface="맑은 고딕" pitchFamily="50" charset="-127"/>
              </a:rPr>
              <a:t>가족들에게 알렸다 함</a:t>
            </a:r>
            <a:r>
              <a:rPr lang="ko-KR" altLang="en-US" sz="2800" b="1">
                <a:latin typeface="맑은 고딕" pitchFamily="50" charset="-127"/>
              </a:rPr>
              <a:t>.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84213" y="214313"/>
            <a:ext cx="1387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증례 </a:t>
            </a:r>
            <a:r>
              <a:rPr lang="en-US" altLang="ko-KR" sz="32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program files\AMC\petavision for clinics\Office97\-user14-11-03-83-84-5359542-CR.5359542.1.1.bmp"/>
          <p:cNvPicPr>
            <a:picLocks noChangeAspect="1" noChangeArrowheads="1"/>
          </p:cNvPicPr>
          <p:nvPr/>
        </p:nvPicPr>
        <p:blipFill>
          <a:blip r:embed="rId2" cstate="print"/>
          <a:srcRect b="14389"/>
          <a:stretch>
            <a:fillRect/>
          </a:stretch>
        </p:blipFill>
        <p:spPr bwMode="auto">
          <a:xfrm>
            <a:off x="346075" y="1181100"/>
            <a:ext cx="4860925" cy="4911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0" y="1063625"/>
            <a:ext cx="36020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>
                <a:latin typeface="맑은 고딕" pitchFamily="50" charset="-127"/>
              </a:rPr>
              <a:t>퇴원 6일 후,</a:t>
            </a:r>
          </a:p>
          <a:p>
            <a:pPr>
              <a:lnSpc>
                <a:spcPct val="130000"/>
              </a:lnSpc>
            </a:pPr>
            <a:r>
              <a:rPr lang="ko-KR" altLang="en-US" sz="2800" b="1">
                <a:latin typeface="맑은 고딕" pitchFamily="50" charset="-127"/>
              </a:rPr>
              <a:t>호흡곤란과 고열로</a:t>
            </a:r>
          </a:p>
          <a:p>
            <a:pPr>
              <a:lnSpc>
                <a:spcPct val="130000"/>
              </a:lnSpc>
            </a:pPr>
            <a:r>
              <a:rPr lang="ko-KR" altLang="en-US" sz="2800" b="1">
                <a:latin typeface="맑은 고딕" pitchFamily="50" charset="-127"/>
              </a:rPr>
              <a:t>응급실로 내원함.</a:t>
            </a:r>
          </a:p>
          <a:p>
            <a:pPr>
              <a:lnSpc>
                <a:spcPct val="130000"/>
              </a:lnSpc>
            </a:pPr>
            <a:r>
              <a:rPr lang="ko-KR" altLang="en-US" sz="2800" b="1">
                <a:latin typeface="맑은 고딕" pitchFamily="50" charset="-127"/>
              </a:rPr>
              <a:t>심장 기능은 수술 </a:t>
            </a:r>
          </a:p>
          <a:p>
            <a:pPr>
              <a:lnSpc>
                <a:spcPct val="130000"/>
              </a:lnSpc>
            </a:pPr>
            <a:r>
              <a:rPr lang="ko-KR" altLang="en-US" sz="2800" b="1">
                <a:latin typeface="맑은 고딕" pitchFamily="50" charset="-127"/>
              </a:rPr>
              <a:t>직후와 차이가 없음.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654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생명은 그 자체로 최고의 가치</a:t>
            </a:r>
            <a:endParaRPr lang="en-US" altLang="ko-KR" sz="1600" b="1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195263"/>
            <a:ext cx="6262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의업은 윤리에 바탕을 둔 직업</a:t>
            </a:r>
            <a:endParaRPr kumimoji="0" lang="en-US" altLang="ko-K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042988" y="2343150"/>
            <a:ext cx="7654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생명에 관한 결정을 위임</a:t>
            </a:r>
            <a:endParaRPr lang="en-US" altLang="ko-KR" sz="2800" b="1"/>
          </a:p>
          <a:p>
            <a:pPr>
              <a:lnSpc>
                <a:spcPct val="150000"/>
              </a:lnSpc>
            </a:pPr>
            <a:r>
              <a:rPr lang="en-US" altLang="ko-KR" sz="2800" b="1"/>
              <a:t>   - </a:t>
            </a:r>
            <a:r>
              <a:rPr lang="ko-KR" altLang="en-US" sz="2800" b="1"/>
              <a:t>전문성에 대한 신뢰</a:t>
            </a:r>
            <a:r>
              <a:rPr lang="en-US" altLang="ko-KR" sz="2800" b="1"/>
              <a:t>: </a:t>
            </a:r>
            <a:r>
              <a:rPr lang="ko-KR" altLang="en-US" sz="2800" b="1"/>
              <a:t>면허</a:t>
            </a:r>
            <a:endParaRPr lang="en-US" altLang="ko-KR" sz="1600" b="1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042988" y="3638550"/>
            <a:ext cx="7654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/>
              <a:t>   - </a:t>
            </a:r>
            <a:r>
              <a:rPr lang="ko-KR" altLang="en-US" sz="2800" b="1"/>
              <a:t>이타성에 대한 신뢰</a:t>
            </a:r>
            <a:endParaRPr lang="en-US" altLang="ko-KR" sz="1600" b="1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1042988" y="4286250"/>
            <a:ext cx="7654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/>
              <a:t>   - </a:t>
            </a:r>
            <a:r>
              <a:rPr lang="ko-KR" altLang="en-US" sz="2800" b="1"/>
              <a:t>윤리성에 대한 신뢰</a:t>
            </a:r>
            <a:endParaRPr lang="en-US" altLang="ko-KR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program files\AMC\petavision for clinics\Office97\-user06-11-03-83-84-5369941-CR.5369941.1.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1125538"/>
            <a:ext cx="48577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580063" y="1085850"/>
            <a:ext cx="3529012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600" b="1">
                <a:latin typeface="맑은 고딕" pitchFamily="50" charset="-127"/>
              </a:rPr>
              <a:t>입원 5일 후</a:t>
            </a:r>
          </a:p>
          <a:p>
            <a:pPr>
              <a:lnSpc>
                <a:spcPct val="110000"/>
              </a:lnSpc>
            </a:pPr>
            <a:r>
              <a:rPr lang="ko-KR" altLang="en-US" sz="2600" b="1">
                <a:latin typeface="맑은 고딕" pitchFamily="50" charset="-127"/>
              </a:rPr>
              <a:t>내과계중환자실로 입실함.</a:t>
            </a:r>
          </a:p>
          <a:p>
            <a:pPr>
              <a:lnSpc>
                <a:spcPct val="110000"/>
              </a:lnSpc>
            </a:pPr>
            <a:r>
              <a:rPr lang="ko-KR" altLang="en-US" sz="2600" b="1">
                <a:latin typeface="맑은 고딕" pitchFamily="50" charset="-127"/>
              </a:rPr>
              <a:t>입실 후 호흡곤란이 악화되어 기관내관 삽관이 필요하다고 가족들에게 설명하였으나 환자의 부인과 처남이 반대하고 환자의 둘째아들의 동의하에 기관내관 삽관함.</a:t>
            </a:r>
          </a:p>
          <a:p>
            <a:pPr>
              <a:lnSpc>
                <a:spcPct val="110000"/>
              </a:lnSpc>
            </a:pPr>
            <a:endParaRPr lang="ko-KR" altLang="en-US" b="1"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program files\AMC\petavision for clinics\Office97\-user12-11-03-83-84-5408624-CR.5408624.1.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4725987" cy="5149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64163" y="1260475"/>
            <a:ext cx="37798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중환자실 병일</a:t>
            </a:r>
          </a:p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15일 째, </a:t>
            </a:r>
          </a:p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환자 의식 명료하며</a:t>
            </a:r>
          </a:p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소생가능성이 있는</a:t>
            </a:r>
          </a:p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상태이나 가족들은 </a:t>
            </a:r>
          </a:p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환자가 이러한 치료를 원하지 않을 것이라며 기관절개술을 </a:t>
            </a:r>
          </a:p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거절하고  퇴원을</a:t>
            </a:r>
          </a:p>
          <a:p>
            <a:pPr>
              <a:lnSpc>
                <a:spcPct val="120000"/>
              </a:lnSpc>
            </a:pPr>
            <a:r>
              <a:rPr lang="ko-KR" altLang="en-US" b="1">
                <a:latin typeface="맑은 고딕" pitchFamily="50" charset="-127"/>
              </a:rPr>
              <a:t>요구함.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87338" y="206375"/>
            <a:ext cx="9037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사전의료의향서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71538" y="1125538"/>
            <a:ext cx="810101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buFontTx/>
              <a:buChar char="•"/>
            </a:pPr>
            <a:r>
              <a:rPr lang="ko-KR" altLang="en-US" sz="2800" b="1"/>
              <a:t>환자의 명시적 의사를 뒷받침</a:t>
            </a:r>
            <a:endParaRPr lang="en-US" altLang="ko-KR" sz="2800" b="1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871538" y="1928813"/>
            <a:ext cx="82375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ko-KR" sz="2800" b="1"/>
              <a:t>  </a:t>
            </a:r>
            <a:r>
              <a:rPr lang="ko-KR" altLang="en-US" sz="2800" b="1"/>
              <a:t>연명치료의 사전치료계획시 중요한 근거</a:t>
            </a:r>
            <a:endParaRPr lang="ko-KR" altLang="en-US" sz="1800" b="1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0113" y="2716213"/>
            <a:ext cx="823753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ko-KR" sz="2800" b="1"/>
              <a:t>  </a:t>
            </a:r>
            <a:r>
              <a:rPr lang="ko-KR" altLang="en-US" sz="2800" b="1"/>
              <a:t>사회 문화와 죽음을 맞이하는 환자와 그 가족의   </a:t>
            </a:r>
          </a:p>
          <a:p>
            <a:pPr>
              <a:lnSpc>
                <a:spcPct val="140000"/>
              </a:lnSpc>
            </a:pPr>
            <a:r>
              <a:rPr lang="ko-KR" altLang="en-US" sz="2800" b="1"/>
              <a:t>    태도</a:t>
            </a:r>
            <a:endParaRPr lang="ko-K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utoUpdateAnimBg="0"/>
      <p:bldP spid="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042988" y="1484313"/>
            <a:ext cx="76549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en-US" altLang="ko-KR" sz="2800" b="1"/>
              <a:t>A</a:t>
            </a:r>
            <a:r>
              <a:rPr lang="ko-KR" altLang="en-US" sz="2800" b="1"/>
              <a:t>제약회사에서 연구비를 제공하며 </a:t>
            </a:r>
            <a:r>
              <a:rPr lang="en-US" altLang="ko-KR" sz="2800" b="1"/>
              <a:t>A</a:t>
            </a:r>
            <a:r>
              <a:rPr lang="ko-KR" altLang="en-US" sz="2800" b="1"/>
              <a:t>회사약 사용을 요청하였다</a:t>
            </a:r>
            <a:r>
              <a:rPr lang="en-US" altLang="ko-KR" sz="2800" b="1"/>
              <a:t>.</a:t>
            </a:r>
            <a:endParaRPr lang="en-US" altLang="ko-KR" sz="1600" b="1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195263"/>
            <a:ext cx="153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증례 </a:t>
            </a:r>
            <a:r>
              <a:rPr kumimoji="0" lang="en-US" altLang="ko-K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042988" y="2852738"/>
            <a:ext cx="7654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자사 회사 약을 사용한 비율에 따라 리베이트 제공을 하겠다함</a:t>
            </a:r>
            <a:endParaRPr lang="en-US" altLang="ko-KR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17625"/>
            <a:ext cx="6400800" cy="535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7975" y="195263"/>
            <a:ext cx="678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이해상충</a:t>
            </a:r>
            <a:r>
              <a:rPr kumimoji="0" lang="en-US" altLang="ko-KR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(Conflict of Interest)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042988" y="1484313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의료 과실 인정</a:t>
            </a:r>
            <a:endParaRPr lang="en-US" altLang="ko-KR" sz="1600" b="1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195263"/>
            <a:ext cx="203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이해상충</a:t>
            </a:r>
            <a:endParaRPr kumimoji="0" lang="en-US" altLang="ko-K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1042988" y="2205038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동료 의료인의 오류</a:t>
            </a:r>
            <a:endParaRPr lang="en-US" altLang="ko-KR" sz="1600" b="1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1042988" y="2906713"/>
            <a:ext cx="7654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진료 특혜</a:t>
            </a:r>
            <a:r>
              <a:rPr lang="en-US" altLang="ko-KR" sz="2800" b="1"/>
              <a:t>: </a:t>
            </a:r>
            <a:r>
              <a:rPr lang="ko-KR" altLang="en-US" sz="2800" b="1"/>
              <a:t>병실 배정</a:t>
            </a:r>
            <a:r>
              <a:rPr lang="en-US" altLang="ko-KR" sz="2800" b="1"/>
              <a:t>, </a:t>
            </a:r>
            <a:r>
              <a:rPr lang="ko-KR" altLang="en-US" sz="2800" b="1"/>
              <a:t>수술 일자</a:t>
            </a:r>
            <a:r>
              <a:rPr lang="en-US" altLang="ko-KR" sz="2800" b="1"/>
              <a:t>, </a:t>
            </a:r>
            <a:r>
              <a:rPr lang="ko-KR" altLang="en-US" sz="2800" b="1"/>
              <a:t>검사일자</a:t>
            </a:r>
            <a:endParaRPr lang="en-US" altLang="ko-KR" sz="1600" b="1"/>
          </a:p>
        </p:txBody>
      </p:sp>
      <p:sp>
        <p:nvSpPr>
          <p:cNvPr id="40966" name="Text Box 3"/>
          <p:cNvSpPr txBox="1">
            <a:spLocks noChangeArrowheads="1"/>
          </p:cNvSpPr>
          <p:nvPr/>
        </p:nvSpPr>
        <p:spPr bwMode="auto">
          <a:xfrm>
            <a:off x="1042988" y="3625850"/>
            <a:ext cx="7654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이익 추구</a:t>
            </a:r>
            <a:r>
              <a:rPr lang="en-US" altLang="ko-KR" sz="2800" b="1"/>
              <a:t>: </a:t>
            </a:r>
            <a:r>
              <a:rPr lang="ko-KR" altLang="en-US" sz="2800" b="1"/>
              <a:t>벤처기업</a:t>
            </a:r>
            <a:r>
              <a:rPr lang="en-US" altLang="ko-KR" sz="2800" b="1"/>
              <a:t>, </a:t>
            </a:r>
            <a:r>
              <a:rPr lang="ko-KR" altLang="en-US" sz="2800" b="1"/>
              <a:t>자문</a:t>
            </a:r>
            <a:endParaRPr lang="en-US" altLang="ko-KR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04800" y="2743200"/>
            <a:ext cx="1371600" cy="1447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In vitro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7772400" cy="533400"/>
          </a:xfrm>
        </p:spPr>
        <p:txBody>
          <a:bodyPr/>
          <a:lstStyle/>
          <a:p>
            <a:pPr algn="l">
              <a:defRPr/>
            </a:pPr>
            <a:r>
              <a:rPr lang="ko-KR" altLang="en-US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임상연구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667000" y="2743200"/>
            <a:ext cx="1371600" cy="1447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In vivo</a:t>
            </a:r>
          </a:p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(animal)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029200" y="2743200"/>
            <a:ext cx="1371600" cy="1447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Clinical </a:t>
            </a:r>
          </a:p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research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7391400" y="2743200"/>
            <a:ext cx="1371600" cy="1447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Medical </a:t>
            </a:r>
          </a:p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Consumer</a:t>
            </a:r>
          </a:p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&amp; </a:t>
            </a:r>
          </a:p>
          <a:p>
            <a:pPr algn="ctr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Provider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676400" y="3429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1676400" y="3581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038600" y="3429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4038600" y="3581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6400800" y="3429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6400800" y="3581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467600" y="19050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b="1">
                <a:latin typeface="Arial" charset="0"/>
                <a:ea typeface="굴림" pitchFamily="50" charset="-127"/>
              </a:rPr>
              <a:t>Physician</a:t>
            </a:r>
          </a:p>
          <a:p>
            <a:pPr algn="ctr"/>
            <a:r>
              <a:rPr lang="en-US" altLang="ko-KR" sz="1600" b="1">
                <a:latin typeface="Arial" charset="0"/>
                <a:ea typeface="굴림" pitchFamily="50" charset="-127"/>
              </a:rPr>
              <a:t>Patients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8153400" y="2514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7086600" y="45720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 b="1">
                <a:latin typeface="Arial" charset="0"/>
                <a:ea typeface="굴림" pitchFamily="50" charset="-127"/>
              </a:rPr>
              <a:t>Health strategy </a:t>
            </a:r>
          </a:p>
          <a:p>
            <a:r>
              <a:rPr lang="en-US" altLang="ko-KR" sz="1600" b="1">
                <a:latin typeface="Arial" charset="0"/>
                <a:ea typeface="굴림" pitchFamily="50" charset="-127"/>
              </a:rPr>
              <a:t>Insurance </a:t>
            </a:r>
          </a:p>
          <a:p>
            <a:r>
              <a:rPr lang="en-US" altLang="ko-KR" sz="1600" b="1">
                <a:latin typeface="Arial" charset="0"/>
                <a:ea typeface="굴림" pitchFamily="50" charset="-127"/>
              </a:rPr>
              <a:t>Health Industries</a:t>
            </a: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8077200" y="4191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953000" y="19812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b="1">
                <a:latin typeface="Arial" charset="0"/>
                <a:ea typeface="굴림" pitchFamily="50" charset="-127"/>
              </a:rPr>
              <a:t>Human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5638800" y="2514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029200" y="4495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 b="1">
                <a:latin typeface="Arial" charset="0"/>
                <a:ea typeface="굴림" pitchFamily="50" charset="-127"/>
              </a:rPr>
              <a:t>Causes </a:t>
            </a:r>
          </a:p>
          <a:p>
            <a:r>
              <a:rPr lang="en-US" altLang="ko-KR" sz="1600" b="1">
                <a:latin typeface="Arial" charset="0"/>
                <a:ea typeface="굴림" pitchFamily="50" charset="-127"/>
              </a:rPr>
              <a:t>Prevention </a:t>
            </a:r>
          </a:p>
          <a:p>
            <a:r>
              <a:rPr lang="en-US" altLang="ko-KR" sz="1600" b="1">
                <a:latin typeface="Arial" charset="0"/>
                <a:ea typeface="굴림" pitchFamily="50" charset="-127"/>
              </a:rPr>
              <a:t>Dx</a:t>
            </a:r>
          </a:p>
          <a:p>
            <a:r>
              <a:rPr lang="en-US" altLang="ko-KR" sz="1600" b="1">
                <a:latin typeface="Arial" charset="0"/>
                <a:ea typeface="굴림" pitchFamily="50" charset="-127"/>
              </a:rPr>
              <a:t>Tx</a:t>
            </a:r>
          </a:p>
          <a:p>
            <a:r>
              <a:rPr lang="en-US" altLang="ko-KR" sz="1600" b="1">
                <a:latin typeface="Arial" charset="0"/>
                <a:ea typeface="굴림" pitchFamily="50" charset="-127"/>
              </a:rPr>
              <a:t>Outcome</a:t>
            </a: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V="1">
            <a:off x="5715000" y="4191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24000"/>
            <a:ext cx="8253413" cy="4800600"/>
          </a:xfrm>
        </p:spPr>
        <p:txBody>
          <a:bodyPr/>
          <a:lstStyle/>
          <a:p>
            <a:pPr marL="374650" indent="-374650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800" b="1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smtClean="0">
                <a:latin typeface="맑은 고딕" pitchFamily="50" charset="-127"/>
                <a:ea typeface="맑은 고딕" pitchFamily="50" charset="-127"/>
              </a:rPr>
              <a:t>사회와의 소통의 근본</a:t>
            </a:r>
          </a:p>
          <a:p>
            <a:pPr marL="374650" indent="-374650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800" b="1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smtClean="0">
                <a:latin typeface="맑은 고딕" pitchFamily="50" charset="-127"/>
                <a:ea typeface="맑은 고딕" pitchFamily="50" charset="-127"/>
              </a:rPr>
              <a:t>환자의 이익을 최우선</a:t>
            </a:r>
          </a:p>
          <a:p>
            <a:pPr marL="374650" indent="-374650"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800" b="1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en-US" altLang="ko-KR" sz="3100" b="1" smtClean="0">
                <a:latin typeface="맑은 고딕" pitchFamily="50" charset="-127"/>
                <a:ea typeface="맑은 고딕" pitchFamily="50" charset="-127"/>
              </a:rPr>
              <a:t>demands setting and maintaining standards of competence and integrity, and providing expert advice to society on matters of health. </a:t>
            </a:r>
            <a:r>
              <a:rPr lang="en-US" altLang="ko-KR" sz="1900" b="1" smtClean="0">
                <a:latin typeface="맑은 고딕" pitchFamily="50" charset="-127"/>
                <a:ea typeface="맑은 고딕" pitchFamily="50" charset="-127"/>
              </a:rPr>
              <a:t>(Ann Intern Med 136: 243, 2002)</a:t>
            </a:r>
            <a:endParaRPr lang="en-US" altLang="ko-KR" sz="3100" b="1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57188" y="260350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의료전문가 </a:t>
            </a:r>
            <a:r>
              <a:rPr lang="en-US" altLang="ko-K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(Medical Profession): </a:t>
            </a:r>
            <a:r>
              <a:rPr lang="ko-KR" alt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전문윤리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26988"/>
            <a:ext cx="8569325" cy="1066801"/>
          </a:xfrm>
        </p:spPr>
        <p:txBody>
          <a:bodyPr lIns="92075" tIns="46038" rIns="92075" bIns="46038" anchor="ctr"/>
          <a:lstStyle/>
          <a:p>
            <a:pPr algn="l">
              <a:lnSpc>
                <a:spcPct val="110000"/>
              </a:lnSpc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어떻게 해결하나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진료과정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12875"/>
            <a:ext cx="7850188" cy="2016125"/>
          </a:xfrm>
        </p:spPr>
        <p:txBody>
          <a:bodyPr lIns="92075" tIns="46038" rIns="92075" bIns="46038"/>
          <a:lstStyle/>
          <a:p>
            <a:pPr marL="358775" indent="-358775">
              <a:lnSpc>
                <a:spcPct val="120000"/>
              </a:lnSpc>
            </a:pPr>
            <a:r>
              <a:rPr lang="ko-KR" altLang="en-US" sz="2800" b="1" smtClean="0">
                <a:latin typeface="맑은 고딕" pitchFamily="50" charset="-127"/>
                <a:ea typeface="맑은 고딕" pitchFamily="50" charset="-127"/>
              </a:rPr>
              <a:t>환자와 그 가족들과 과정을 공유</a:t>
            </a:r>
          </a:p>
          <a:p>
            <a:pPr marL="358775" indent="-358775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    - Advance Care Planning</a:t>
            </a:r>
          </a:p>
          <a:p>
            <a:pPr marL="358775" indent="-358775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    - Informed consent:</a:t>
            </a:r>
            <a:endParaRPr lang="ko-KR" altLang="en-US" sz="2800" b="1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150" y="3284538"/>
            <a:ext cx="5905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58775" indent="-358775" eaLnBrk="0" hangingPunct="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ko-KR" altLang="en-US" b="1" kern="0" dirty="0">
                <a:latin typeface="맑은 고딕" pitchFamily="50" charset="-127"/>
              </a:rPr>
              <a:t>동의 내용에 대한 충분한 설명</a:t>
            </a:r>
          </a:p>
          <a:p>
            <a:pPr marL="358775" indent="-358775" eaLnBrk="0" hangingPunct="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ko-KR" altLang="en-US" b="1" kern="0" dirty="0">
                <a:latin typeface="맑은 고딕" pitchFamily="50" charset="-127"/>
              </a:rPr>
              <a:t>대안에 대한 충분한 정보 제공</a:t>
            </a:r>
          </a:p>
          <a:p>
            <a:pPr marL="358775" indent="-358775" eaLnBrk="0" hangingPunct="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ko-KR" altLang="en-US" b="1" kern="0" dirty="0">
                <a:latin typeface="맑은 고딕" pitchFamily="50" charset="-127"/>
              </a:rPr>
              <a:t>자유로운 상태에서의 동의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요청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357313"/>
            <a:ext cx="3378200" cy="502126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36638" y="1268413"/>
            <a:ext cx="171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ko-KR" altLang="en-US" sz="3200" b="1"/>
              <a:t> 문서화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의료정보 접근성 확장</a:t>
            </a:r>
            <a:endParaRPr lang="en-US" altLang="ko-KR" sz="1600" b="1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42988" y="2276475"/>
            <a:ext cx="7654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정보전달의 신속성</a:t>
            </a:r>
            <a:r>
              <a:rPr lang="en-US" altLang="ko-KR" sz="2800" b="1"/>
              <a:t> </a:t>
            </a:r>
            <a:endParaRPr lang="en-US" altLang="ko-KR" sz="1600" b="1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42988" y="3062288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사회의료 비용의 증가와 의사 수익의 감소</a:t>
            </a:r>
            <a:r>
              <a:rPr lang="en-US" altLang="ko-KR" sz="2800" b="1"/>
              <a:t> </a:t>
            </a:r>
            <a:endParaRPr lang="en-US" altLang="ko-KR" sz="1600" b="1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42988" y="3783013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의료인</a:t>
            </a:r>
            <a:r>
              <a:rPr lang="en-US" altLang="ko-KR" sz="2800" b="1"/>
              <a:t>, </a:t>
            </a:r>
            <a:r>
              <a:rPr lang="ko-KR" altLang="en-US" sz="2800" b="1"/>
              <a:t>병원간 경쟁의 심화</a:t>
            </a:r>
            <a:r>
              <a:rPr lang="en-US" altLang="ko-KR" sz="2800" b="1"/>
              <a:t> </a:t>
            </a:r>
            <a:endParaRPr lang="en-US" altLang="ko-KR" sz="1600" b="1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42988" y="4502150"/>
            <a:ext cx="7654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의료의 전문화와 세분화</a:t>
            </a:r>
            <a:r>
              <a:rPr lang="en-US" altLang="ko-KR" sz="2800" b="1"/>
              <a:t> </a:t>
            </a:r>
            <a:endParaRPr lang="en-US" altLang="ko-KR" sz="1600" b="1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95263"/>
            <a:ext cx="546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의료윤리 왜 더 강조되나</a:t>
            </a:r>
            <a:r>
              <a:rPr kumimoji="0" lang="en-US" altLang="ko-K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116013" y="1700213"/>
            <a:ext cx="76549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/>
              <a:t>Useful in resolving conflicts that may have inappropriately prolonged nonbeneficial Tx. </a:t>
            </a:r>
            <a:r>
              <a:rPr lang="en-US" altLang="ko-KR" sz="1800"/>
              <a:t>Schneiderman LJ, et al. JAMA 2003; 290:1166-1172</a:t>
            </a:r>
          </a:p>
          <a:p>
            <a:pPr>
              <a:lnSpc>
                <a:spcPct val="120000"/>
              </a:lnSpc>
            </a:pPr>
            <a:endParaRPr lang="en-US" altLang="ko-KR" sz="1800" b="1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042988" y="1000125"/>
            <a:ext cx="3370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ko-KR" altLang="en-US" sz="3200" b="1" dirty="0">
                <a:solidFill>
                  <a:schemeClr val="tx2"/>
                </a:solidFill>
              </a:rPr>
              <a:t>병원윤리위원회</a:t>
            </a:r>
          </a:p>
        </p:txBody>
      </p:sp>
      <p:pic>
        <p:nvPicPr>
          <p:cNvPr id="43013" name="Picture 5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675063"/>
            <a:ext cx="45339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971550" y="1989138"/>
            <a:ext cx="79930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공적부조 체제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</a:t>
            </a:r>
            <a:r>
              <a:rPr lang="en-US" altLang="ko-KR" sz="3200"/>
              <a:t>EBM</a:t>
            </a:r>
            <a:r>
              <a:rPr lang="ko-KR" altLang="en-US" sz="3200"/>
              <a:t>에 근거한 의료 행위의 수가 현실화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교육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감시</a:t>
            </a:r>
            <a:r>
              <a:rPr lang="en-US" altLang="ko-KR" sz="3200"/>
              <a:t>: </a:t>
            </a:r>
            <a:r>
              <a:rPr lang="ko-KR" altLang="en-US" sz="3200"/>
              <a:t>의료행위</a:t>
            </a:r>
            <a:r>
              <a:rPr lang="en-US" altLang="ko-KR" sz="3200"/>
              <a:t>, </a:t>
            </a:r>
            <a:r>
              <a:rPr lang="ko-KR" altLang="en-US" sz="3200"/>
              <a:t>의료정책</a:t>
            </a:r>
            <a:r>
              <a:rPr lang="en-US" altLang="ko-KR" sz="3200"/>
              <a:t>, </a:t>
            </a:r>
            <a:r>
              <a:rPr lang="ko-KR" altLang="en-US" sz="3200"/>
              <a:t>부당급여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ko-KR" altLang="en-US" sz="3200" b="1"/>
          </a:p>
          <a:p>
            <a:pPr>
              <a:lnSpc>
                <a:spcPct val="120000"/>
              </a:lnSpc>
            </a:pPr>
            <a:endParaRPr lang="en-US" altLang="ko-KR" sz="3200" b="1"/>
          </a:p>
          <a:p>
            <a:pPr>
              <a:lnSpc>
                <a:spcPct val="120000"/>
              </a:lnSpc>
            </a:pPr>
            <a:r>
              <a:rPr lang="en-US" altLang="ko-KR" sz="3200" b="1"/>
              <a:t>		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135063" y="1071563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ko-KR" altLang="en-US" sz="4000" b="1" dirty="0">
                <a:solidFill>
                  <a:schemeClr val="tx2"/>
                </a:solidFill>
              </a:rPr>
              <a:t> 사회</a:t>
            </a:r>
            <a:r>
              <a:rPr lang="ko-KR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971550" y="2205038"/>
            <a:ext cx="79930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다양한 의료윤리 자문</a:t>
            </a:r>
            <a:r>
              <a:rPr lang="en-US" altLang="ko-KR" sz="3200"/>
              <a:t>/</a:t>
            </a:r>
            <a:r>
              <a:rPr lang="ko-KR" altLang="en-US" sz="3200"/>
              <a:t>정책기관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의료윤리교육 강화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정책지원</a:t>
            </a:r>
            <a:r>
              <a:rPr lang="en-US" altLang="ko-KR" sz="3200"/>
              <a:t>: </a:t>
            </a:r>
            <a:r>
              <a:rPr lang="ko-KR" altLang="en-US" sz="3200"/>
              <a:t>병원윤리위원회 운영지원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200"/>
              <a:t> 유관 연구활동 지원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ko-KR" altLang="en-US" sz="3200" b="1"/>
          </a:p>
          <a:p>
            <a:pPr>
              <a:lnSpc>
                <a:spcPct val="120000"/>
              </a:lnSpc>
            </a:pPr>
            <a:endParaRPr lang="en-US" altLang="ko-KR" sz="3200" b="1"/>
          </a:p>
          <a:p>
            <a:pPr>
              <a:lnSpc>
                <a:spcPct val="120000"/>
              </a:lnSpc>
            </a:pPr>
            <a:r>
              <a:rPr lang="en-US" altLang="ko-KR" sz="3200" b="1"/>
              <a:t>		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001713" y="1071563"/>
            <a:ext cx="7258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ko-KR" altLang="en-US" sz="3200" b="1" dirty="0">
                <a:solidFill>
                  <a:schemeClr val="tx2"/>
                </a:solidFill>
              </a:rPr>
              <a:t> 의학전문학회와 국가생명윤리위원회</a:t>
            </a:r>
            <a:r>
              <a:rPr lang="ko-KR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23850" y="115888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chemeClr val="tx2"/>
                </a:solidFill>
              </a:rPr>
              <a:t>결론</a:t>
            </a:r>
            <a:endParaRPr lang="ko-KR" altLang="en-US" sz="4000" b="1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19200" y="2946400"/>
          <a:ext cx="1897063" cy="3003550"/>
        </p:xfrm>
        <a:graphic>
          <a:graphicData uri="http://schemas.openxmlformats.org/presentationml/2006/ole">
            <p:oleObj spid="_x0000_s4098" name="Clip" r:id="rId3" imgW="1857240" imgH="3995640" progId="MS_ClipArt_Gallery.5">
              <p:embed/>
            </p:oleObj>
          </a:graphicData>
        </a:graphic>
      </p:graphicFrame>
      <p:sp>
        <p:nvSpPr>
          <p:cNvPr id="4100" name="AutoShape 1029"/>
          <p:cNvSpPr>
            <a:spLocks noChangeArrowheads="1"/>
          </p:cNvSpPr>
          <p:nvPr/>
        </p:nvSpPr>
        <p:spPr bwMode="auto">
          <a:xfrm>
            <a:off x="2776538" y="1247775"/>
            <a:ext cx="3929062" cy="1676400"/>
          </a:xfrm>
          <a:prstGeom prst="wedgeEllipseCallout">
            <a:avLst>
              <a:gd name="adj1" fmla="val -50537"/>
              <a:gd name="adj2" fmla="val 464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latinLnBrk="0"/>
            <a:endParaRPr kumimoji="0" lang="en-CA" altLang="ko-KR" sz="2000"/>
          </a:p>
        </p:txBody>
      </p:sp>
      <p:sp>
        <p:nvSpPr>
          <p:cNvPr id="4101" name="Rectangle 1026"/>
          <p:cNvSpPr>
            <a:spLocks noChangeArrowheads="1"/>
          </p:cNvSpPr>
          <p:nvPr/>
        </p:nvSpPr>
        <p:spPr bwMode="auto">
          <a:xfrm>
            <a:off x="3276600" y="1751013"/>
            <a:ext cx="3095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/>
            <a:r>
              <a:rPr lang="en-US" altLang="ko-KR" sz="3600" b="1">
                <a:solidFill>
                  <a:srgbClr val="CCFFFF"/>
                </a:solidFill>
                <a:latin typeface="맑은 고딕" pitchFamily="50" charset="-127"/>
              </a:rPr>
              <a:t/>
            </a:r>
            <a:br>
              <a:rPr lang="en-US" altLang="ko-KR" sz="3600" b="1">
                <a:solidFill>
                  <a:srgbClr val="CCFFFF"/>
                </a:solidFill>
                <a:latin typeface="맑은 고딕" pitchFamily="50" charset="-127"/>
              </a:rPr>
            </a:br>
            <a:r>
              <a:rPr lang="en-US" altLang="ko-KR" sz="3600" b="1">
                <a:solidFill>
                  <a:srgbClr val="CCFFFF"/>
                </a:solidFill>
                <a:latin typeface="맑은 고딕" pitchFamily="50" charset="-127"/>
              </a:rPr>
              <a:t> </a:t>
            </a:r>
            <a:r>
              <a:rPr lang="ko-KR" altLang="en-US" sz="3500" b="1">
                <a:latin typeface="맑은 고딕" pitchFamily="50" charset="-127"/>
              </a:rPr>
              <a:t>문제가 없나</a:t>
            </a:r>
            <a:r>
              <a:rPr lang="en-US" altLang="ko-KR" sz="3500" b="1">
                <a:latin typeface="맑은 고딕" pitchFamily="50" charset="-127"/>
              </a:rPr>
              <a:t>?</a:t>
            </a:r>
            <a:r>
              <a:rPr lang="en-US" altLang="ko-KR" sz="4300" b="1">
                <a:solidFill>
                  <a:schemeClr val="tx2"/>
                </a:solidFill>
                <a:latin typeface="맑은 고딕" pitchFamily="50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Oval 2"/>
          <p:cNvSpPr>
            <a:spLocks noChangeArrowheads="1"/>
          </p:cNvSpPr>
          <p:nvPr/>
        </p:nvSpPr>
        <p:spPr bwMode="auto">
          <a:xfrm>
            <a:off x="3886200" y="3429000"/>
            <a:ext cx="1905000" cy="152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의사</a:t>
            </a:r>
          </a:p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윤리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442913" y="2252663"/>
            <a:ext cx="1843087" cy="19621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000" b="1"/>
              <a:t>삶의 질</a:t>
            </a:r>
          </a:p>
          <a:p>
            <a:pPr algn="ctr"/>
            <a:r>
              <a:rPr lang="ko-KR" altLang="en-US" sz="2000" b="1"/>
              <a:t>환자의 자율성</a:t>
            </a:r>
          </a:p>
        </p:txBody>
      </p:sp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1714500" y="714375"/>
            <a:ext cx="1785938" cy="18240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 b="1"/>
              <a:t>가족들의 고통</a:t>
            </a:r>
          </a:p>
          <a:p>
            <a:pPr algn="ctr"/>
            <a:r>
              <a:rPr lang="ko-KR" altLang="en-US" sz="1800" b="1"/>
              <a:t>치료비용</a:t>
            </a:r>
          </a:p>
        </p:txBody>
      </p:sp>
      <p:cxnSp>
        <p:nvCxnSpPr>
          <p:cNvPr id="49157" name="AutoShape 6"/>
          <p:cNvCxnSpPr>
            <a:cxnSpLocks noChangeShapeType="1"/>
          </p:cNvCxnSpPr>
          <p:nvPr/>
        </p:nvCxnSpPr>
        <p:spPr bwMode="auto">
          <a:xfrm>
            <a:off x="2987675" y="2492375"/>
            <a:ext cx="1211263" cy="9890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9158" name="Oval 7"/>
          <p:cNvSpPr>
            <a:spLocks noChangeArrowheads="1"/>
          </p:cNvSpPr>
          <p:nvPr/>
        </p:nvSpPr>
        <p:spPr bwMode="auto">
          <a:xfrm>
            <a:off x="3643313" y="142875"/>
            <a:ext cx="1995487" cy="17970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000" b="1"/>
              <a:t>생명의 존엄성</a:t>
            </a:r>
          </a:p>
        </p:txBody>
      </p:sp>
      <p:cxnSp>
        <p:nvCxnSpPr>
          <p:cNvPr id="49159" name="AutoShape 8"/>
          <p:cNvCxnSpPr>
            <a:cxnSpLocks noChangeShapeType="1"/>
          </p:cNvCxnSpPr>
          <p:nvPr/>
        </p:nvCxnSpPr>
        <p:spPr bwMode="auto">
          <a:xfrm>
            <a:off x="4716463" y="1987550"/>
            <a:ext cx="0" cy="1441450"/>
          </a:xfrm>
          <a:prstGeom prst="straightConnector1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</p:spPr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02288" y="914400"/>
            <a:ext cx="3128962" cy="5562600"/>
            <a:chOff x="3404" y="576"/>
            <a:chExt cx="1972" cy="3504"/>
          </a:xfrm>
        </p:grpSpPr>
        <p:grpSp>
          <p:nvGrpSpPr>
            <p:cNvPr id="49167" name="Group 10"/>
            <p:cNvGrpSpPr>
              <a:grpSpLocks/>
            </p:cNvGrpSpPr>
            <p:nvPr/>
          </p:nvGrpSpPr>
          <p:grpSpPr bwMode="auto">
            <a:xfrm>
              <a:off x="3404" y="576"/>
              <a:ext cx="1684" cy="1684"/>
              <a:chOff x="3404" y="576"/>
              <a:chExt cx="1684" cy="1684"/>
            </a:xfrm>
          </p:grpSpPr>
          <p:sp>
            <p:nvSpPr>
              <p:cNvPr id="49174" name="Oval 11"/>
              <p:cNvSpPr>
                <a:spLocks noChangeArrowheads="1"/>
              </p:cNvSpPr>
              <p:nvPr/>
            </p:nvSpPr>
            <p:spPr bwMode="auto">
              <a:xfrm>
                <a:off x="4032" y="576"/>
                <a:ext cx="1056" cy="105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000" b="1"/>
                  <a:t>무익성</a:t>
                </a:r>
              </a:p>
              <a:p>
                <a:pPr algn="ctr"/>
                <a:r>
                  <a:rPr lang="ko-KR" altLang="en-US" sz="2000" b="1"/>
                  <a:t>환자의 고통</a:t>
                </a:r>
              </a:p>
            </p:txBody>
          </p:sp>
          <p:cxnSp>
            <p:nvCxnSpPr>
              <p:cNvPr id="49175" name="AutoShape 12"/>
              <p:cNvCxnSpPr>
                <a:cxnSpLocks noChangeShapeType="1"/>
                <a:stCxn id="49174" idx="3"/>
                <a:endCxn id="239618" idx="7"/>
              </p:cNvCxnSpPr>
              <p:nvPr/>
            </p:nvCxnSpPr>
            <p:spPr bwMode="auto">
              <a:xfrm flipH="1">
                <a:off x="3404" y="1501"/>
                <a:ext cx="783" cy="759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9168" name="Group 13"/>
            <p:cNvGrpSpPr>
              <a:grpSpLocks/>
            </p:cNvGrpSpPr>
            <p:nvPr/>
          </p:nvGrpSpPr>
          <p:grpSpPr bwMode="auto">
            <a:xfrm>
              <a:off x="3404" y="2972"/>
              <a:ext cx="1972" cy="1108"/>
              <a:chOff x="3404" y="2972"/>
              <a:chExt cx="1972" cy="1108"/>
            </a:xfrm>
          </p:grpSpPr>
          <p:sp>
            <p:nvSpPr>
              <p:cNvPr id="49172" name="Oval 14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1056" cy="105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000" b="1"/>
                  <a:t>의료시스템</a:t>
                </a:r>
              </a:p>
              <a:p>
                <a:pPr algn="ctr"/>
                <a:r>
                  <a:rPr lang="ko-KR" altLang="en-US" sz="2000" b="1"/>
                  <a:t>법</a:t>
                </a:r>
              </a:p>
              <a:p>
                <a:pPr algn="ctr"/>
                <a:r>
                  <a:rPr lang="ko-KR" altLang="en-US" sz="2000" b="1"/>
                  <a:t>사회관습</a:t>
                </a:r>
              </a:p>
            </p:txBody>
          </p:sp>
          <p:cxnSp>
            <p:nvCxnSpPr>
              <p:cNvPr id="49173" name="AutoShape 15"/>
              <p:cNvCxnSpPr>
                <a:cxnSpLocks noChangeShapeType="1"/>
                <a:stCxn id="49172" idx="2"/>
                <a:endCxn id="239618" idx="5"/>
              </p:cNvCxnSpPr>
              <p:nvPr/>
            </p:nvCxnSpPr>
            <p:spPr bwMode="auto">
              <a:xfrm flipH="1" flipV="1">
                <a:off x="3404" y="2972"/>
                <a:ext cx="904" cy="5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9169" name="Group 16"/>
            <p:cNvGrpSpPr>
              <a:grpSpLocks/>
            </p:cNvGrpSpPr>
            <p:nvPr/>
          </p:nvGrpSpPr>
          <p:grpSpPr bwMode="auto">
            <a:xfrm>
              <a:off x="3552" y="1776"/>
              <a:ext cx="1776" cy="1056"/>
              <a:chOff x="3552" y="1776"/>
              <a:chExt cx="1776" cy="1056"/>
            </a:xfrm>
          </p:grpSpPr>
          <p:sp>
            <p:nvSpPr>
              <p:cNvPr id="49170" name="Oval 17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1056" cy="105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800" b="1"/>
                  <a:t>의료자원의 </a:t>
                </a:r>
              </a:p>
              <a:p>
                <a:pPr algn="ctr"/>
                <a:r>
                  <a:rPr lang="ko-KR" altLang="en-US" sz="1800" b="1"/>
                  <a:t>정의로운 분배</a:t>
                </a:r>
              </a:p>
            </p:txBody>
          </p:sp>
          <p:cxnSp>
            <p:nvCxnSpPr>
              <p:cNvPr id="49171" name="AutoShape 18"/>
              <p:cNvCxnSpPr>
                <a:cxnSpLocks noChangeShapeType="1"/>
                <a:stCxn id="49170" idx="2"/>
                <a:endCxn id="239618" idx="6"/>
              </p:cNvCxnSpPr>
              <p:nvPr/>
            </p:nvCxnSpPr>
            <p:spPr bwMode="auto">
              <a:xfrm flipH="1">
                <a:off x="3552" y="2304"/>
                <a:ext cx="696" cy="312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429000" y="4953000"/>
            <a:ext cx="2819400" cy="1676400"/>
            <a:chOff x="2160" y="3120"/>
            <a:chExt cx="1776" cy="1056"/>
          </a:xfrm>
        </p:grpSpPr>
        <p:sp>
          <p:nvSpPr>
            <p:cNvPr id="239636" name="Rectangle 20"/>
            <p:cNvSpPr>
              <a:spLocks noChangeArrowheads="1"/>
            </p:cNvSpPr>
            <p:nvPr/>
          </p:nvSpPr>
          <p:spPr bwMode="auto">
            <a:xfrm>
              <a:off x="2160" y="3552"/>
              <a:ext cx="1776" cy="624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나의 정당한 이익</a:t>
              </a:r>
            </a:p>
          </p:txBody>
        </p:sp>
        <p:cxnSp>
          <p:nvCxnSpPr>
            <p:cNvPr id="49166" name="AutoShape 21"/>
            <p:cNvCxnSpPr>
              <a:cxnSpLocks noChangeShapeType="1"/>
              <a:stCxn id="239618" idx="4"/>
              <a:endCxn id="239636" idx="0"/>
            </p:cNvCxnSpPr>
            <p:nvPr/>
          </p:nvCxnSpPr>
          <p:spPr bwMode="auto">
            <a:xfrm>
              <a:off x="3048" y="3120"/>
              <a:ext cx="0" cy="432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49162" name="직선 연결선 22"/>
          <p:cNvCxnSpPr>
            <a:cxnSpLocks noChangeShapeType="1"/>
          </p:cNvCxnSpPr>
          <p:nvPr/>
        </p:nvCxnSpPr>
        <p:spPr bwMode="auto">
          <a:xfrm>
            <a:off x="2214563" y="3571875"/>
            <a:ext cx="1671637" cy="476250"/>
          </a:xfrm>
          <a:prstGeom prst="line">
            <a:avLst/>
          </a:prstGeom>
          <a:noFill/>
          <a:ln w="444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9163" name="Oval 3"/>
          <p:cNvSpPr>
            <a:spLocks noChangeArrowheads="1"/>
          </p:cNvSpPr>
          <p:nvPr/>
        </p:nvSpPr>
        <p:spPr bwMode="auto">
          <a:xfrm>
            <a:off x="371475" y="4395788"/>
            <a:ext cx="2057400" cy="21050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000" b="1"/>
              <a:t>이해상충</a:t>
            </a:r>
          </a:p>
        </p:txBody>
      </p:sp>
      <p:cxnSp>
        <p:nvCxnSpPr>
          <p:cNvPr id="49164" name="직선 연결선 25"/>
          <p:cNvCxnSpPr>
            <a:cxnSpLocks noChangeShapeType="1"/>
          </p:cNvCxnSpPr>
          <p:nvPr/>
        </p:nvCxnSpPr>
        <p:spPr bwMode="auto">
          <a:xfrm flipV="1">
            <a:off x="2357438" y="4500563"/>
            <a:ext cx="1571625" cy="571500"/>
          </a:xfrm>
          <a:prstGeom prst="line">
            <a:avLst/>
          </a:prstGeom>
          <a:noFill/>
          <a:ln w="50800" algn="ctr">
            <a:solidFill>
              <a:srgbClr val="C00000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71550" y="1208088"/>
            <a:ext cx="7993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>
                <a:latin typeface="맑은 고딕" pitchFamily="50" charset="-127"/>
              </a:rPr>
              <a:t>의료윤리는 학습하고 고민하여 진료에 중심역할을 하여야 한다</a:t>
            </a:r>
            <a:r>
              <a:rPr lang="en-US" altLang="ko-KR" sz="2800" b="1">
                <a:latin typeface="맑은 고딕" pitchFamily="50" charset="-127"/>
              </a:rPr>
              <a:t>.</a:t>
            </a:r>
            <a:endParaRPr lang="ko-KR" altLang="en-US" sz="2800" b="1">
              <a:latin typeface="맑은 고딕" pitchFamily="50" charset="-127"/>
            </a:endParaRPr>
          </a:p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>
                <a:latin typeface="맑은 고딕" pitchFamily="50" charset="-127"/>
              </a:rPr>
              <a:t>윤리적 고민도 환자 및 그 가족들과 공유한다</a:t>
            </a:r>
            <a:r>
              <a:rPr lang="en-US" altLang="ko-KR" sz="2800" b="1">
                <a:latin typeface="맑은 고딕" pitchFamily="50" charset="-127"/>
              </a:rPr>
              <a:t>.</a:t>
            </a:r>
            <a:r>
              <a:rPr lang="en-US" altLang="ko-KR" sz="2800" b="1"/>
              <a:t>		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3850" y="115888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chemeClr val="tx2"/>
                </a:solidFill>
              </a:rPr>
              <a:t>결론</a:t>
            </a:r>
            <a:endParaRPr lang="ko-KR" altLang="en-US" sz="4000" b="1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08063" y="3286125"/>
            <a:ext cx="7993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>
                <a:latin typeface="맑은 고딕" pitchFamily="50" charset="-127"/>
              </a:rPr>
              <a:t>이해상충을 늘 유념</a:t>
            </a:r>
          </a:p>
          <a:p>
            <a:pPr marL="263525" indent="-263525"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>
                <a:latin typeface="맑은 고딕" pitchFamily="50" charset="-127"/>
              </a:rPr>
              <a:t>사회의 해당가족의 고유한 문화 고려</a:t>
            </a:r>
            <a:r>
              <a:rPr lang="en-US" altLang="ko-KR" sz="2800" b="1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80988"/>
            <a:ext cx="7772400" cy="504825"/>
          </a:xfrm>
        </p:spPr>
        <p:txBody>
          <a:bodyPr/>
          <a:lstStyle/>
          <a:p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의료 환경의 변화 </a:t>
            </a:r>
            <a:r>
              <a:rPr lang="en-US" altLang="ko-KR" sz="320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기술의 변화</a:t>
            </a:r>
            <a:endParaRPr lang="ko-KR" altLang="en-US" sz="400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2443163" y="32004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2443163" y="4840288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17" name="직사각형 8"/>
          <p:cNvSpPr>
            <a:spLocks noChangeArrowheads="1"/>
          </p:cNvSpPr>
          <p:nvPr/>
        </p:nvSpPr>
        <p:spPr bwMode="auto">
          <a:xfrm>
            <a:off x="857250" y="1619250"/>
            <a:ext cx="48577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76250"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2000" b="1">
                <a:latin typeface="맑은 고딕" pitchFamily="50" charset="-127"/>
              </a:rPr>
              <a:t>과거 </a:t>
            </a:r>
            <a:r>
              <a:rPr lang="en-US" altLang="ko-KR" sz="2000" b="1">
                <a:latin typeface="맑은 고딕" pitchFamily="50" charset="-127"/>
              </a:rPr>
              <a:t>:  </a:t>
            </a:r>
            <a:r>
              <a:rPr lang="ko-KR" altLang="en-US" sz="2000" b="1">
                <a:latin typeface="맑은 고딕" pitchFamily="50" charset="-127"/>
              </a:rPr>
              <a:t>태어난 생명을 건강하게 유지</a:t>
            </a:r>
          </a:p>
        </p:txBody>
      </p:sp>
      <p:sp>
        <p:nvSpPr>
          <p:cNvPr id="13318" name="직사각형 9"/>
          <p:cNvSpPr>
            <a:spLocks noChangeArrowheads="1"/>
          </p:cNvSpPr>
          <p:nvPr/>
        </p:nvSpPr>
        <p:spPr bwMode="auto">
          <a:xfrm>
            <a:off x="1143000" y="2500313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>
                <a:latin typeface="맑은 고딕" pitchFamily="50" charset="-127"/>
              </a:rPr>
              <a:t>현대 </a:t>
            </a:r>
            <a:r>
              <a:rPr lang="en-US" altLang="ko-KR" sz="2000" b="1">
                <a:latin typeface="맑은 고딕" pitchFamily="50" charset="-127"/>
              </a:rPr>
              <a:t>: 	</a:t>
            </a:r>
            <a:r>
              <a:rPr lang="ko-KR" altLang="en-US" sz="2000" b="1">
                <a:latin typeface="맑은 고딕" pitchFamily="50" charset="-127"/>
              </a:rPr>
              <a:t>수태 및 출생</a:t>
            </a:r>
          </a:p>
        </p:txBody>
      </p:sp>
      <p:sp>
        <p:nvSpPr>
          <p:cNvPr id="13319" name="직사각형 10"/>
          <p:cNvSpPr>
            <a:spLocks noChangeArrowheads="1"/>
          </p:cNvSpPr>
          <p:nvPr/>
        </p:nvSpPr>
        <p:spPr bwMode="auto">
          <a:xfrm>
            <a:off x="1547813" y="4130675"/>
            <a:ext cx="231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>
                <a:latin typeface="맑은 고딕" pitchFamily="50" charset="-127"/>
              </a:rPr>
              <a:t>성장</a:t>
            </a:r>
            <a:r>
              <a:rPr lang="en-US" altLang="ko-KR" sz="2000" b="1">
                <a:latin typeface="맑은 고딕" pitchFamily="50" charset="-127"/>
              </a:rPr>
              <a:t>, </a:t>
            </a:r>
            <a:r>
              <a:rPr lang="ko-KR" altLang="en-US" sz="2000" b="1">
                <a:latin typeface="맑은 고딕" pitchFamily="50" charset="-127"/>
              </a:rPr>
              <a:t>질병과 노화 </a:t>
            </a:r>
          </a:p>
        </p:txBody>
      </p:sp>
      <p:sp>
        <p:nvSpPr>
          <p:cNvPr id="13320" name="직사각형 11"/>
          <p:cNvSpPr>
            <a:spLocks noChangeArrowheads="1"/>
          </p:cNvSpPr>
          <p:nvPr/>
        </p:nvSpPr>
        <p:spPr bwMode="auto">
          <a:xfrm>
            <a:off x="2136775" y="5630863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>
                <a:latin typeface="맑은 고딕" pitchFamily="50" charset="-127"/>
              </a:rPr>
              <a:t>죽음</a:t>
            </a:r>
          </a:p>
        </p:txBody>
      </p:sp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3908425" y="2500313"/>
            <a:ext cx="5235575" cy="3530600"/>
            <a:chOff x="3908427" y="2500306"/>
            <a:chExt cx="5235573" cy="3531240"/>
          </a:xfrm>
        </p:grpSpPr>
        <p:sp>
          <p:nvSpPr>
            <p:cNvPr id="13322" name="Line 4"/>
            <p:cNvSpPr>
              <a:spLocks noChangeShapeType="1"/>
            </p:cNvSpPr>
            <p:nvPr/>
          </p:nvSpPr>
          <p:spPr bwMode="auto">
            <a:xfrm>
              <a:off x="3908427" y="2681286"/>
              <a:ext cx="949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23" name="직사각형 12"/>
            <p:cNvSpPr>
              <a:spLocks noChangeArrowheads="1"/>
            </p:cNvSpPr>
            <p:nvPr/>
          </p:nvSpPr>
          <p:spPr bwMode="auto">
            <a:xfrm>
              <a:off x="5000628" y="2500306"/>
              <a:ext cx="41433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000" b="1">
                  <a:latin typeface="맑은 고딕" pitchFamily="50" charset="-127"/>
                </a:rPr>
                <a:t>피임</a:t>
              </a:r>
              <a:r>
                <a:rPr lang="en-US" altLang="ko-KR" sz="2000" b="1">
                  <a:latin typeface="맑은 고딕" pitchFamily="50" charset="-127"/>
                </a:rPr>
                <a:t>,</a:t>
              </a:r>
              <a:r>
                <a:rPr lang="ko-KR" altLang="en-US" sz="2000" b="1">
                  <a:latin typeface="맑은 고딕" pitchFamily="50" charset="-127"/>
                </a:rPr>
                <a:t>인공유산</a:t>
              </a:r>
              <a:r>
                <a:rPr lang="en-US" altLang="ko-KR" sz="2000" b="1">
                  <a:latin typeface="맑은 고딕" pitchFamily="50" charset="-127"/>
                </a:rPr>
                <a:t>,</a:t>
              </a:r>
              <a:r>
                <a:rPr lang="ko-KR" altLang="en-US" sz="2000" b="1">
                  <a:latin typeface="맑은 고딕" pitchFamily="50" charset="-127"/>
                </a:rPr>
                <a:t>체외수정</a:t>
              </a:r>
              <a:r>
                <a:rPr lang="en-US" altLang="ko-KR" sz="2000" b="1">
                  <a:latin typeface="맑은 고딕" pitchFamily="50" charset="-127"/>
                </a:rPr>
                <a:t>,</a:t>
              </a:r>
              <a:r>
                <a:rPr lang="ko-KR" altLang="en-US" sz="2000" b="1">
                  <a:latin typeface="맑은 고딕" pitchFamily="50" charset="-127"/>
                </a:rPr>
                <a:t>유전공학 </a:t>
              </a:r>
            </a:p>
          </p:txBody>
        </p:sp>
        <p:sp>
          <p:nvSpPr>
            <p:cNvPr id="13324" name="직사각형 13"/>
            <p:cNvSpPr>
              <a:spLocks noChangeArrowheads="1"/>
            </p:cNvSpPr>
            <p:nvPr/>
          </p:nvSpPr>
          <p:spPr bwMode="auto">
            <a:xfrm>
              <a:off x="5000628" y="4131238"/>
              <a:ext cx="4102403" cy="40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 b="1">
                  <a:latin typeface="맑은 고딕" pitchFamily="50" charset="-127"/>
                </a:rPr>
                <a:t>새로운 기술</a:t>
              </a:r>
              <a:r>
                <a:rPr lang="en-US" altLang="ko-KR" sz="2000" b="1">
                  <a:latin typeface="맑은 고딕" pitchFamily="50" charset="-127"/>
                </a:rPr>
                <a:t>, </a:t>
              </a:r>
              <a:r>
                <a:rPr lang="ko-KR" altLang="en-US" sz="2000" b="1">
                  <a:latin typeface="맑은 고딕" pitchFamily="50" charset="-127"/>
                </a:rPr>
                <a:t>인공 장기</a:t>
              </a:r>
              <a:r>
                <a:rPr lang="en-US" altLang="ko-KR" sz="2000" b="1">
                  <a:latin typeface="맑은 고딕" pitchFamily="50" charset="-127"/>
                </a:rPr>
                <a:t>, </a:t>
              </a:r>
              <a:r>
                <a:rPr lang="ko-KR" altLang="en-US" sz="2000" b="1">
                  <a:latin typeface="맑은 고딕" pitchFamily="50" charset="-127"/>
                </a:rPr>
                <a:t>장기 이식</a:t>
              </a:r>
            </a:p>
          </p:txBody>
        </p:sp>
        <p:sp>
          <p:nvSpPr>
            <p:cNvPr id="13325" name="직사각형 14"/>
            <p:cNvSpPr>
              <a:spLocks noChangeArrowheads="1"/>
            </p:cNvSpPr>
            <p:nvPr/>
          </p:nvSpPr>
          <p:spPr bwMode="auto">
            <a:xfrm>
              <a:off x="5000628" y="5631436"/>
              <a:ext cx="27398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 b="1">
                  <a:latin typeface="맑은 고딕" pitchFamily="50" charset="-127"/>
                </a:rPr>
                <a:t>연명치료 기술</a:t>
              </a:r>
              <a:r>
                <a:rPr lang="en-US" altLang="ko-KR" sz="2000" b="1">
                  <a:latin typeface="맑은 고딕" pitchFamily="50" charset="-127"/>
                </a:rPr>
                <a:t>, </a:t>
              </a:r>
              <a:r>
                <a:rPr lang="ko-KR" altLang="en-US" sz="2000" b="1">
                  <a:latin typeface="맑은 고딕" pitchFamily="50" charset="-127"/>
                </a:rPr>
                <a:t>안락사</a:t>
              </a:r>
            </a:p>
          </p:txBody>
        </p:sp>
        <p:sp>
          <p:nvSpPr>
            <p:cNvPr id="13326" name="Line 4"/>
            <p:cNvSpPr>
              <a:spLocks noChangeShapeType="1"/>
            </p:cNvSpPr>
            <p:nvPr/>
          </p:nvSpPr>
          <p:spPr bwMode="auto">
            <a:xfrm>
              <a:off x="3908427" y="4345552"/>
              <a:ext cx="949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27" name="Line 4"/>
            <p:cNvSpPr>
              <a:spLocks noChangeShapeType="1"/>
            </p:cNvSpPr>
            <p:nvPr/>
          </p:nvSpPr>
          <p:spPr bwMode="auto">
            <a:xfrm>
              <a:off x="3908427" y="5845750"/>
              <a:ext cx="949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0988"/>
            <a:ext cx="9144000" cy="504825"/>
          </a:xfrm>
        </p:spPr>
        <p:txBody>
          <a:bodyPr/>
          <a:lstStyle/>
          <a:p>
            <a:pPr latinLnBrk="0">
              <a:lnSpc>
                <a:spcPct val="110000"/>
              </a:lnSpc>
            </a:pPr>
            <a:r>
              <a:rPr lang="ko-KR" altLang="en-US" sz="320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진료 중 전공의가 의료윤리 갈등을 경험한 경우</a:t>
            </a:r>
            <a:endParaRPr lang="en-US" altLang="ko-KR" sz="3200" smtClean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182688" y="2355850"/>
          <a:ext cx="2759075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1027"/>
          <p:cNvSpPr txBox="1">
            <a:spLocks noChangeArrowheads="1"/>
          </p:cNvSpPr>
          <p:nvPr/>
        </p:nvSpPr>
        <p:spPr bwMode="auto">
          <a:xfrm>
            <a:off x="3297238" y="2503488"/>
            <a:ext cx="846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400">
                <a:ea typeface="HY헤드라인M" pitchFamily="18" charset="-127"/>
              </a:rPr>
              <a:t>아니오</a:t>
            </a:r>
          </a:p>
          <a:p>
            <a:pPr algn="ctr"/>
            <a:r>
              <a:rPr lang="en-US" altLang="ko-KR" sz="1400">
                <a:ea typeface="HY헤드라인M" pitchFamily="18" charset="-127"/>
              </a:rPr>
              <a:t>(22.2%)</a:t>
            </a:r>
          </a:p>
        </p:txBody>
      </p:sp>
      <p:sp>
        <p:nvSpPr>
          <p:cNvPr id="1030" name="Text Box 1028"/>
          <p:cNvSpPr txBox="1">
            <a:spLocks noChangeArrowheads="1"/>
          </p:cNvSpPr>
          <p:nvPr/>
        </p:nvSpPr>
        <p:spPr bwMode="auto">
          <a:xfrm>
            <a:off x="831850" y="4773613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400">
                <a:ea typeface="HY헤드라인M" pitchFamily="18" charset="-127"/>
              </a:rPr>
              <a:t>예</a:t>
            </a:r>
          </a:p>
          <a:p>
            <a:pPr algn="ctr"/>
            <a:r>
              <a:rPr lang="en-US" altLang="ko-KR" sz="1400">
                <a:ea typeface="HY헤드라인M" pitchFamily="18" charset="-127"/>
              </a:rPr>
              <a:t>(77.2%)</a:t>
            </a:r>
          </a:p>
        </p:txBody>
      </p:sp>
      <p:sp>
        <p:nvSpPr>
          <p:cNvPr id="1031" name="Text Box 1029"/>
          <p:cNvSpPr txBox="1">
            <a:spLocks noChangeArrowheads="1"/>
          </p:cNvSpPr>
          <p:nvPr/>
        </p:nvSpPr>
        <p:spPr bwMode="auto">
          <a:xfrm>
            <a:off x="836613" y="1357313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ea typeface="HY헤드라인M" pitchFamily="18" charset="-127"/>
              </a:rPr>
              <a:t>* </a:t>
            </a:r>
            <a:r>
              <a:rPr lang="ko-KR" altLang="en-US" sz="2000" b="1">
                <a:ea typeface="HY헤드라인M" pitchFamily="18" charset="-127"/>
              </a:rPr>
              <a:t>유무</a:t>
            </a:r>
          </a:p>
        </p:txBody>
      </p:sp>
      <p:sp>
        <p:nvSpPr>
          <p:cNvPr id="1032" name="Text Box 1030"/>
          <p:cNvSpPr txBox="1">
            <a:spLocks noChangeArrowheads="1"/>
          </p:cNvSpPr>
          <p:nvPr/>
        </p:nvSpPr>
        <p:spPr bwMode="auto">
          <a:xfrm>
            <a:off x="4564063" y="1373188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b="1">
                <a:ea typeface="HY헤드라인M" pitchFamily="18" charset="-127"/>
              </a:rPr>
              <a:t>* </a:t>
            </a:r>
            <a:r>
              <a:rPr lang="ko-KR" altLang="en-US" sz="2000" b="1">
                <a:ea typeface="HY헤드라인M" pitchFamily="18" charset="-127"/>
              </a:rPr>
              <a:t>과별</a:t>
            </a:r>
          </a:p>
        </p:txBody>
      </p:sp>
      <p:sp>
        <p:nvSpPr>
          <p:cNvPr id="1033" name="Text Box 1031"/>
          <p:cNvSpPr txBox="1">
            <a:spLocks noChangeArrowheads="1"/>
          </p:cNvSpPr>
          <p:nvPr/>
        </p:nvSpPr>
        <p:spPr bwMode="auto">
          <a:xfrm>
            <a:off x="2068513" y="2000250"/>
            <a:ext cx="747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400">
                <a:solidFill>
                  <a:srgbClr val="FFFFFF"/>
                </a:solidFill>
                <a:ea typeface="HY헤드라인M" pitchFamily="18" charset="-127"/>
              </a:rPr>
              <a:t>무응답</a:t>
            </a:r>
          </a:p>
          <a:p>
            <a:pPr algn="ctr"/>
            <a:r>
              <a:rPr lang="en-US" altLang="ko-KR" sz="1400">
                <a:solidFill>
                  <a:srgbClr val="FFFFFF"/>
                </a:solidFill>
                <a:ea typeface="HY헤드라인M" pitchFamily="18" charset="-127"/>
              </a:rPr>
              <a:t>(0.5%)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262438" y="2330450"/>
          <a:ext cx="4640262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4" name="Text Box 1033"/>
          <p:cNvSpPr txBox="1">
            <a:spLocks noChangeArrowheads="1"/>
          </p:cNvSpPr>
          <p:nvPr/>
        </p:nvSpPr>
        <p:spPr bwMode="auto">
          <a:xfrm>
            <a:off x="4205288" y="3033713"/>
            <a:ext cx="400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ko-KR" altLang="en-US" sz="1400">
                <a:solidFill>
                  <a:srgbClr val="FFFFFF"/>
                </a:solidFill>
                <a:ea typeface="HY헤드라인M" pitchFamily="18" charset="-127"/>
              </a:rPr>
              <a:t>빈도</a:t>
            </a:r>
          </a:p>
        </p:txBody>
      </p:sp>
      <p:sp>
        <p:nvSpPr>
          <p:cNvPr id="1035" name="Text Box 1034"/>
          <p:cNvSpPr txBox="1">
            <a:spLocks noChangeArrowheads="1"/>
          </p:cNvSpPr>
          <p:nvPr/>
        </p:nvSpPr>
        <p:spPr bwMode="auto">
          <a:xfrm>
            <a:off x="4267200" y="3473450"/>
            <a:ext cx="35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  <a:ea typeface="HY헤드라인M" pitchFamily="18" charset="-127"/>
              </a:rPr>
              <a:t>%</a:t>
            </a:r>
          </a:p>
        </p:txBody>
      </p:sp>
      <p:sp>
        <p:nvSpPr>
          <p:cNvPr id="1036" name="Text Box 1035"/>
          <p:cNvSpPr txBox="1">
            <a:spLocks noChangeArrowheads="1"/>
          </p:cNvSpPr>
          <p:nvPr/>
        </p:nvSpPr>
        <p:spPr bwMode="auto">
          <a:xfrm>
            <a:off x="8256588" y="5230813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  <a:ea typeface="HY헤드라인M" pitchFamily="18" charset="-127"/>
              </a:rPr>
              <a:t>P&lt;0.01</a:t>
            </a:r>
          </a:p>
        </p:txBody>
      </p:sp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5003800" y="5607050"/>
            <a:ext cx="3406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/>
              <a:t>Y Koh. Acad Med. 76(3):297-300, 2001 </a:t>
            </a:r>
            <a:endParaRPr lang="ko-K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상식으로 판단하면 된다</a:t>
            </a:r>
            <a:r>
              <a:rPr lang="en-US" altLang="ko-KR" sz="2800" b="1"/>
              <a:t>.</a:t>
            </a:r>
            <a:endParaRPr lang="en-US" altLang="ko-KR" sz="1600" b="1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195263"/>
            <a:ext cx="460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의료윤리에 대한 오해</a:t>
            </a:r>
            <a:endParaRPr kumimoji="0" lang="en-US" altLang="ko-K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42988" y="2276475"/>
            <a:ext cx="7654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의료법만 잘 준수하면 된다</a:t>
            </a:r>
            <a:r>
              <a:rPr lang="en-US" altLang="ko-KR" sz="2800" b="1"/>
              <a:t>. </a:t>
            </a:r>
            <a:endParaRPr lang="en-US" altLang="ko-KR" sz="1600" b="1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042988" y="3062288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진료만 잘하면 된다</a:t>
            </a:r>
            <a:r>
              <a:rPr lang="en-US" altLang="ko-KR" sz="2800" b="1"/>
              <a:t>. </a:t>
            </a:r>
            <a:endParaRPr lang="en-US" altLang="ko-KR" sz="1600" b="1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1042988" y="3783013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다수의 견해를 따르면 된다</a:t>
            </a:r>
            <a:r>
              <a:rPr lang="en-US" altLang="ko-KR" sz="2800" b="1"/>
              <a:t>. </a:t>
            </a:r>
            <a:endParaRPr lang="en-US" altLang="ko-KR" sz="1600" b="1"/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1042988" y="4502150"/>
            <a:ext cx="7654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퀘퀘 묵은 소리다</a:t>
            </a:r>
            <a:r>
              <a:rPr lang="en-US" altLang="ko-KR" sz="2800" b="1"/>
              <a:t>. </a:t>
            </a:r>
            <a:endParaRPr lang="en-US" altLang="ko-KR" sz="1600" b="1"/>
          </a:p>
        </p:txBody>
      </p:sp>
      <p:pic>
        <p:nvPicPr>
          <p:cNvPr id="8" name="그림 7" descr="쌍벌제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692150"/>
            <a:ext cx="635635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654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수태에서 사망에 이르기 까지</a:t>
            </a:r>
            <a:endParaRPr lang="en-US" altLang="ko-KR" sz="1600" b="1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195263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범주</a:t>
            </a:r>
            <a:endParaRPr kumimoji="0" lang="en-US" altLang="ko-K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2988" y="2420938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생명윤리에 영향을 미치는 사회관습이나 법</a:t>
            </a:r>
            <a:endParaRPr lang="en-US" altLang="ko-KR" sz="1600" b="1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2988" y="3284538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사회 의료시스템</a:t>
            </a:r>
            <a:r>
              <a:rPr lang="en-US" altLang="ko-KR" sz="2800" b="1"/>
              <a:t>: </a:t>
            </a:r>
            <a:r>
              <a:rPr lang="ko-KR" altLang="en-US" sz="2800" b="1"/>
              <a:t>의료보험</a:t>
            </a:r>
            <a:r>
              <a:rPr lang="en-US" altLang="ko-KR" sz="2800" b="1"/>
              <a:t>, </a:t>
            </a:r>
            <a:r>
              <a:rPr lang="ko-KR" altLang="en-US" sz="2800" b="1"/>
              <a:t>전달체계</a:t>
            </a:r>
            <a:endParaRPr lang="en-US" altLang="ko-KR" sz="1600" b="1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2988" y="4221163"/>
            <a:ext cx="7654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800" b="1"/>
              <a:t> 의료전문가 윤리</a:t>
            </a:r>
            <a:r>
              <a:rPr lang="en-US" altLang="ko-KR" sz="2800" b="1"/>
              <a:t>: </a:t>
            </a:r>
            <a:r>
              <a:rPr lang="ko-KR" altLang="en-US" sz="2800" b="1"/>
              <a:t>의료 </a:t>
            </a:r>
            <a:r>
              <a:rPr lang="en-US" altLang="ko-KR" sz="2800" b="1"/>
              <a:t>4</a:t>
            </a:r>
            <a:r>
              <a:rPr lang="ko-KR" altLang="en-US" sz="2800" b="1"/>
              <a:t>원칙 </a:t>
            </a:r>
            <a:r>
              <a:rPr lang="en-US" altLang="ko-KR" sz="2800" b="1"/>
              <a:t>+ </a:t>
            </a:r>
            <a:r>
              <a:rPr lang="ko-KR" altLang="en-US" sz="2800" b="1"/>
              <a:t>이타성</a:t>
            </a:r>
            <a:r>
              <a:rPr lang="en-US" altLang="ko-KR" sz="2800" b="1"/>
              <a:t> </a:t>
            </a:r>
            <a:endParaRPr lang="en-US" altLang="ko-KR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-user24-18-88-78-80-5316969-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877888"/>
            <a:ext cx="4572000" cy="5446712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5076825" y="1309688"/>
            <a:ext cx="381000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lnSpc>
                <a:spcPct val="130000"/>
              </a:lnSpc>
            </a:pPr>
            <a:r>
              <a:rPr kumimoji="0" lang="en-US" altLang="ko-KR" b="1">
                <a:latin typeface="맑은 고딕" pitchFamily="50" charset="-127"/>
              </a:rPr>
              <a:t>80</a:t>
            </a:r>
            <a:r>
              <a:rPr kumimoji="0" lang="ko-KR" altLang="en-US" b="1">
                <a:latin typeface="맑은 고딕" pitchFamily="50" charset="-127"/>
              </a:rPr>
              <a:t>세 남자</a:t>
            </a:r>
            <a:r>
              <a:rPr kumimoji="0" lang="en-US" altLang="ko-KR" b="1">
                <a:latin typeface="맑은 고딕" pitchFamily="50" charset="-127"/>
              </a:rPr>
              <a:t>.</a:t>
            </a:r>
          </a:p>
          <a:p>
            <a:pPr eaLnBrk="0" latinLnBrk="0" hangingPunct="0">
              <a:lnSpc>
                <a:spcPct val="130000"/>
              </a:lnSpc>
            </a:pPr>
            <a:r>
              <a:rPr kumimoji="0" lang="ko-KR" altLang="en-US" b="1">
                <a:latin typeface="맑은 고딕" pitchFamily="50" charset="-127"/>
              </a:rPr>
              <a:t>수일 전부터 지속된</a:t>
            </a:r>
          </a:p>
          <a:p>
            <a:pPr eaLnBrk="0" latinLnBrk="0" hangingPunct="0">
              <a:lnSpc>
                <a:spcPct val="130000"/>
              </a:lnSpc>
            </a:pPr>
            <a:r>
              <a:rPr kumimoji="0" lang="ko-KR" altLang="en-US" b="1">
                <a:latin typeface="맑은 고딕" pitchFamily="50" charset="-127"/>
              </a:rPr>
              <a:t>기침과 호흡곤란으로</a:t>
            </a:r>
          </a:p>
          <a:p>
            <a:pPr eaLnBrk="0" latinLnBrk="0" hangingPunct="0">
              <a:lnSpc>
                <a:spcPct val="130000"/>
              </a:lnSpc>
            </a:pPr>
            <a:r>
              <a:rPr kumimoji="0" lang="ko-KR" altLang="en-US" b="1">
                <a:latin typeface="맑은 고딕" pitchFamily="50" charset="-127"/>
              </a:rPr>
              <a:t>응급실로 내원</a:t>
            </a:r>
            <a:r>
              <a:rPr kumimoji="0" lang="en-US" altLang="ko-KR" b="1">
                <a:latin typeface="맑은 고딕" pitchFamily="50" charset="-127"/>
              </a:rPr>
              <a:t>. </a:t>
            </a:r>
          </a:p>
          <a:p>
            <a:pPr eaLnBrk="0" latinLnBrk="0" hangingPunct="0">
              <a:lnSpc>
                <a:spcPct val="130000"/>
              </a:lnSpc>
            </a:pPr>
            <a:r>
              <a:rPr kumimoji="0" lang="ko-KR" altLang="en-US" b="1">
                <a:latin typeface="맑은 고딕" pitchFamily="50" charset="-127"/>
              </a:rPr>
              <a:t>내원 당시 호흡정지 있어 기관내 관 삽관 하였으며 이후 의식이 회복되었음</a:t>
            </a:r>
            <a:r>
              <a:rPr kumimoji="0" lang="en-US" altLang="ko-KR" b="1">
                <a:latin typeface="맑은 고딕" pitchFamily="50" charset="-127"/>
              </a:rPr>
              <a:t>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44450"/>
            <a:ext cx="1387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30000"/>
              </a:lnSpc>
              <a:defRPr/>
            </a:pP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사례 </a:t>
            </a: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GUILD012[1]">
  <a:themeElements>
    <a:clrScheme name="KGUILD012[1] 2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2_KGUILD012[1]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lnDef>
  </a:objectDefaults>
  <a:extraClrSchemeLst>
    <a:extraClrScheme>
      <a:clrScheme name="KGUILD012[1]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UILD012[1]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UILD012[1] 3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C1B8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UILD012[1] 4">
        <a:dk1>
          <a:srgbClr val="000000"/>
        </a:dk1>
        <a:lt1>
          <a:srgbClr val="FFFFFF"/>
        </a:lt1>
        <a:dk2>
          <a:srgbClr val="00004C"/>
        </a:dk2>
        <a:lt2>
          <a:srgbClr val="333333"/>
        </a:lt2>
        <a:accent1>
          <a:srgbClr val="CBA169"/>
        </a:accent1>
        <a:accent2>
          <a:srgbClr val="BABBE2"/>
        </a:accent2>
        <a:accent3>
          <a:srgbClr val="FFFFFF"/>
        </a:accent3>
        <a:accent4>
          <a:srgbClr val="000000"/>
        </a:accent4>
        <a:accent5>
          <a:srgbClr val="E2CDB9"/>
        </a:accent5>
        <a:accent6>
          <a:srgbClr val="A8A9CD"/>
        </a:accent6>
        <a:hlink>
          <a:srgbClr val="C481CF"/>
        </a:hlink>
        <a:folHlink>
          <a:srgbClr val="AFD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6104</TotalTime>
  <Words>1139</Words>
  <Application>Microsoft Office PowerPoint</Application>
  <PresentationFormat>화면 슬라이드 쇼(4:3)</PresentationFormat>
  <Paragraphs>286</Paragraphs>
  <Slides>45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5" baseType="lpstr">
      <vt:lpstr>Tahoma</vt:lpstr>
      <vt:lpstr>맑은 고딕</vt:lpstr>
      <vt:lpstr>Arial</vt:lpstr>
      <vt:lpstr>Wingdings</vt:lpstr>
      <vt:lpstr>HY헤드라인M</vt:lpstr>
      <vt:lpstr>Times New Roman</vt:lpstr>
      <vt:lpstr>휴먼엑스포</vt:lpstr>
      <vt:lpstr>굴림</vt:lpstr>
      <vt:lpstr>2_KGUILD012[1]</vt:lpstr>
      <vt:lpstr>Microsoft Clip Gallery</vt:lpstr>
      <vt:lpstr>슬라이드 1</vt:lpstr>
      <vt:lpstr>슬라이드 2</vt:lpstr>
      <vt:lpstr>슬라이드 3</vt:lpstr>
      <vt:lpstr>슬라이드 4</vt:lpstr>
      <vt:lpstr>의료 환경의 변화 : 기술의 변화</vt:lpstr>
      <vt:lpstr>진료 중 전공의가 의료윤리 갈등을 경험한 경우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치료의 무익성</vt:lpstr>
      <vt:lpstr>치료의 무익성</vt:lpstr>
      <vt:lpstr>사례 2</vt:lpstr>
      <vt:lpstr>의학적 근거가 불 충분한 치료 행위</vt:lpstr>
      <vt:lpstr>사례 3</vt:lpstr>
      <vt:lpstr>슬라이드 18</vt:lpstr>
      <vt:lpstr>윤리 절차의 필요성</vt:lpstr>
      <vt:lpstr>슬라이드 20</vt:lpstr>
      <vt:lpstr>슬라이드 21</vt:lpstr>
      <vt:lpstr>슬라이드 22</vt:lpstr>
      <vt:lpstr>슬라이드 23</vt:lpstr>
      <vt:lpstr>연명치료 중지 지침  - 대한의사회, 대한의학회,병원협회</vt:lpstr>
      <vt:lpstr>슬라이드 25</vt:lpstr>
      <vt:lpstr>논의 시점</vt:lpstr>
      <vt:lpstr>DNR처방 후 사망까지의 시간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임상연구</vt:lpstr>
      <vt:lpstr>슬라이드 37</vt:lpstr>
      <vt:lpstr>어떻게 해결하나: 진료과정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</vt:vector>
  </TitlesOfParts>
  <Company>중앙병원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.NET 비즈니스</dc:subject>
  <dc:creator>AMC</dc:creator>
  <dc:description>Guild Design에서 제공하는 PowerPoint 97, 2000, 2002용 디자인 템플릿입니다.</dc:description>
  <cp:lastModifiedBy>user</cp:lastModifiedBy>
  <cp:revision>406</cp:revision>
  <cp:lastPrinted>1601-01-01T00:00:00Z</cp:lastPrinted>
  <dcterms:created xsi:type="dcterms:W3CDTF">2002-03-15T02:43:13Z</dcterms:created>
  <dcterms:modified xsi:type="dcterms:W3CDTF">2012-05-15T07:44:51Z</dcterms:modified>
</cp:coreProperties>
</file>