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07" r:id="rId3"/>
    <p:sldId id="290" r:id="rId4"/>
    <p:sldId id="308" r:id="rId5"/>
    <p:sldId id="291" r:id="rId6"/>
    <p:sldId id="261" r:id="rId7"/>
    <p:sldId id="281" r:id="rId8"/>
    <p:sldId id="262" r:id="rId9"/>
    <p:sldId id="294" r:id="rId10"/>
    <p:sldId id="268" r:id="rId11"/>
    <p:sldId id="310" r:id="rId12"/>
    <p:sldId id="311" r:id="rId13"/>
    <p:sldId id="320" r:id="rId14"/>
    <p:sldId id="373" r:id="rId15"/>
    <p:sldId id="374" r:id="rId16"/>
    <p:sldId id="376" r:id="rId17"/>
    <p:sldId id="324" r:id="rId18"/>
    <p:sldId id="325" r:id="rId19"/>
    <p:sldId id="319" r:id="rId20"/>
    <p:sldId id="381" r:id="rId21"/>
    <p:sldId id="382" r:id="rId22"/>
    <p:sldId id="383" r:id="rId23"/>
    <p:sldId id="317" r:id="rId24"/>
    <p:sldId id="367" r:id="rId25"/>
    <p:sldId id="322" r:id="rId26"/>
    <p:sldId id="364" r:id="rId27"/>
    <p:sldId id="363" r:id="rId28"/>
    <p:sldId id="371" r:id="rId29"/>
    <p:sldId id="365" r:id="rId30"/>
    <p:sldId id="368" r:id="rId31"/>
    <p:sldId id="369" r:id="rId32"/>
    <p:sldId id="380" r:id="rId33"/>
    <p:sldId id="338" r:id="rId34"/>
    <p:sldId id="344" r:id="rId35"/>
    <p:sldId id="346" r:id="rId36"/>
    <p:sldId id="351" r:id="rId37"/>
    <p:sldId id="352" r:id="rId38"/>
    <p:sldId id="355" r:id="rId3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7" autoAdjust="0"/>
    <p:restoredTop sz="94660"/>
  </p:normalViewPr>
  <p:slideViewPr>
    <p:cSldViewPr>
      <p:cViewPr>
        <p:scale>
          <a:sx n="82" d="100"/>
          <a:sy n="82" d="100"/>
        </p:scale>
        <p:origin x="-133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5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2343B-010C-44B4-AC40-ABC057251FBD}" type="datetimeFigureOut">
              <a:rPr lang="ko-KR" altLang="en-US" smtClean="0"/>
              <a:pPr/>
              <a:t>2012-05-15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E7EBC-5365-4821-9123-59BE5735A6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7A0319-CC4C-43CF-93E9-106E5AF1FCF2}" type="slidenum">
              <a:rPr lang="en-US" altLang="ko-KR" smtClean="0"/>
              <a:pPr/>
              <a:t>2</a:t>
            </a:fld>
            <a:endParaRPr lang="en-US" altLang="ko-K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0A1A3-ABD2-49C6-885C-507AE340196B}" type="slidenum">
              <a:rPr lang="en-GB" altLang="ko-KR"/>
              <a:pPr/>
              <a:t>33</a:t>
            </a:fld>
            <a:endParaRPr lang="en-GB" altLang="ko-K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480A7-CFB8-4AFC-9091-1596F1A10218}" type="slidenum">
              <a:rPr lang="en-GB" altLang="ko-KR"/>
              <a:pPr/>
              <a:t>34</a:t>
            </a:fld>
            <a:endParaRPr lang="en-GB" altLang="ko-K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11D46-C7D0-453C-8CA6-CA5ED20E152B}" type="slidenum">
              <a:rPr lang="en-GB" altLang="ko-KR"/>
              <a:pPr/>
              <a:t>35</a:t>
            </a:fld>
            <a:endParaRPr lang="en-GB" altLang="ko-KR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tr-TR" smtClean="0"/>
              <a:t>BTS Guidelines: Guidelines on the selection of patients with lung cancer surgery. Thorax 2001; 56:89-108</a:t>
            </a:r>
          </a:p>
          <a:p>
            <a:pPr eaLnBrk="1" hangingPunct="1"/>
            <a:r>
              <a:rPr lang="tr-TR" smtClean="0"/>
              <a:t>Beckles MA, Spiro SG, Colice GL et al. The physiologic evaluation of patients with lung cancer being considered for resectional surgery. Chest 2003; 123: 105S-114S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4EEEF0-D932-40A6-8E61-272D17532595}" type="slidenum">
              <a:rPr lang="en-GB" altLang="ko-KR"/>
              <a:pPr/>
              <a:t>36</a:t>
            </a:fld>
            <a:endParaRPr lang="en-GB" altLang="ko-K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5B178-A512-42D2-B73B-02F6D3E0F96B}" type="slidenum">
              <a:rPr lang="en-GB" altLang="ko-KR"/>
              <a:pPr/>
              <a:t>37</a:t>
            </a:fld>
            <a:endParaRPr lang="en-GB" altLang="ko-K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7867BA-E05C-47AF-BE28-00A6D1430E7A}" type="slidenum">
              <a:rPr lang="en-GB" altLang="ko-KR"/>
              <a:pPr/>
              <a:t>38</a:t>
            </a:fld>
            <a:endParaRPr lang="en-GB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AA67BC-590B-4840-9E08-4AADF2CBFB9F}" type="slidenum">
              <a:rPr lang="en-US" altLang="ko-KR" smtClean="0"/>
              <a:pPr/>
              <a:t>4</a:t>
            </a:fld>
            <a:endParaRPr lang="en-US" altLang="ko-K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4325" indent="-224325"/>
            <a:endParaRPr lang="ko-KR" altLang="ko-K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08642-85C2-4679-A50E-5B9AF10A05A3}" type="slidenum">
              <a:rPr lang="en-US" altLang="ko-KR" smtClean="0"/>
              <a:pPr/>
              <a:t>7</a:t>
            </a:fld>
            <a:endParaRPr lang="en-US" altLang="ko-KR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0F077D-5700-4496-9861-517EB4DDCF46}" type="slidenum">
              <a:rPr lang="en-GB" altLang="ko-KR"/>
              <a:pPr/>
              <a:t>14</a:t>
            </a:fld>
            <a:endParaRPr lang="en-GB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EB3E00-708A-4761-975E-6CE824441AE2}" type="slidenum">
              <a:rPr lang="en-GB" altLang="ko-KR"/>
              <a:pPr/>
              <a:t>15</a:t>
            </a:fld>
            <a:endParaRPr lang="en-GB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E2BB03-0C8E-461D-B56E-AFB986211753}" type="slidenum">
              <a:rPr lang="en-GB" altLang="ko-KR"/>
              <a:pPr/>
              <a:t>16</a:t>
            </a:fld>
            <a:endParaRPr lang="en-GB" altLang="ko-K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1F886D-F88E-4481-B5AE-06C84BBEAC4F}" type="slidenum">
              <a:rPr lang="en-GB" altLang="ko-KR"/>
              <a:pPr/>
              <a:t>20</a:t>
            </a:fld>
            <a:endParaRPr lang="en-GB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A24551-CA2A-4BBD-BDFB-7A714639A444}" type="slidenum">
              <a:rPr lang="en-GB" altLang="ko-KR"/>
              <a:pPr/>
              <a:t>21</a:t>
            </a:fld>
            <a:endParaRPr lang="en-GB" altLang="ko-K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8B80F-FD2B-48A9-8AB9-8B0D3E6BE302}" type="slidenum">
              <a:rPr lang="en-GB" altLang="ko-KR"/>
              <a:pPr/>
              <a:t>22</a:t>
            </a:fld>
            <a:endParaRPr lang="en-GB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37B-A782-40B8-A659-725E9B8228AE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E538-DE79-46A1-8D23-C93E9592FB24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4B-0378-4B6B-B1F2-4F2E975E0C16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제목 및 다이어그램 또는 조직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SmartArt 개체 틀 2"/>
          <p:cNvSpPr>
            <a:spLocks noGrp="1"/>
          </p:cNvSpPr>
          <p:nvPr>
            <p:ph type="dgm"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5334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fld id="{5ACF03CE-5158-42B5-9231-B67D7E0ECDF6}" type="datetime1">
              <a:rPr lang="ko-KR" altLang="en-US" smtClean="0"/>
              <a:t>2012-05-15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2385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EB21219-7368-43A6-9958-29816787F36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081FF-88B9-48B9-B32A-9C195C256382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06D2-2D4B-4981-8C6C-7BBBDF124F13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8722-C15C-47D2-B034-900A9113110C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E097-049D-47ED-BBBB-0D763E055EC3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3443-25AF-4599-98F3-BA53C873195C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D823-F6CE-4AED-898C-D9A4ECE6B02F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166A-B454-4B84-BF38-8A425230E19A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9764-ABD5-4EED-84D5-47577CD35B77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77592-BC47-46E5-A4E7-2AB13E011E3E}" type="datetime1">
              <a:rPr lang="ko-KR" altLang="en-US" smtClean="0"/>
              <a:t>2012-05-15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EFDD6-A13F-481C-A615-1EE02638B6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</p:sldLayoutIdLst>
  <p:hf sldNum="0" hd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en-US" altLang="ko-KR" b="1" dirty="0" smtClean="0"/>
              <a:t>Pulmonary function test focusing to CS surgeon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1520" y="3886200"/>
            <a:ext cx="8640960" cy="2567136"/>
          </a:xfrm>
        </p:spPr>
        <p:txBody>
          <a:bodyPr>
            <a:normAutofit/>
          </a:bodyPr>
          <a:lstStyle/>
          <a:p>
            <a:r>
              <a:rPr lang="en-US" altLang="ko-KR" sz="3000" spc="300" dirty="0" smtClean="0">
                <a:solidFill>
                  <a:schemeClr val="tx1">
                    <a:lumMod val="65000"/>
                  </a:schemeClr>
                </a:solidFill>
              </a:rPr>
              <a:t>Division of Pulmonary &amp; Critical Care Medicine, </a:t>
            </a:r>
            <a:r>
              <a:rPr lang="en-US" altLang="ko-KR" sz="3000" spc="300" dirty="0" err="1" smtClean="0">
                <a:solidFill>
                  <a:schemeClr val="tx1">
                    <a:lumMod val="65000"/>
                  </a:schemeClr>
                </a:solidFill>
              </a:rPr>
              <a:t>Gangneung</a:t>
            </a:r>
            <a:r>
              <a:rPr lang="en-US" altLang="ko-KR" sz="3000" spc="300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en-US" altLang="ko-KR" sz="3000" spc="300" dirty="0" err="1" smtClean="0">
                <a:solidFill>
                  <a:schemeClr val="tx1">
                    <a:lumMod val="65000"/>
                  </a:schemeClr>
                </a:solidFill>
              </a:rPr>
              <a:t>Asan</a:t>
            </a:r>
            <a:r>
              <a:rPr lang="en-US" altLang="ko-KR" sz="3000" spc="300" dirty="0" smtClean="0">
                <a:solidFill>
                  <a:schemeClr val="tx1">
                    <a:lumMod val="65000"/>
                  </a:schemeClr>
                </a:solidFill>
              </a:rPr>
              <a:t> Hospital. University of College of Medicine</a:t>
            </a:r>
          </a:p>
          <a:p>
            <a:r>
              <a:rPr lang="en-US" altLang="ko-KR" sz="2000" dirty="0" smtClean="0">
                <a:solidFill>
                  <a:schemeClr val="tx1">
                    <a:lumMod val="65000"/>
                  </a:schemeClr>
                </a:solidFill>
              </a:rPr>
              <a:t>  </a:t>
            </a:r>
          </a:p>
          <a:p>
            <a:r>
              <a:rPr lang="en-US" altLang="ko-KR" sz="3000" smtClean="0">
                <a:solidFill>
                  <a:schemeClr val="tx1">
                    <a:lumMod val="65000"/>
                  </a:schemeClr>
                </a:solidFill>
              </a:rPr>
              <a:t>Jae  min  Lim,  </a:t>
            </a:r>
            <a:r>
              <a:rPr lang="en-US" altLang="ko-KR" sz="3000" dirty="0" smtClean="0">
                <a:solidFill>
                  <a:schemeClr val="tx1">
                    <a:lumMod val="65000"/>
                  </a:schemeClr>
                </a:solidFill>
              </a:rPr>
              <a:t>M.D. </a:t>
            </a:r>
          </a:p>
          <a:p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38108"/>
            <a:ext cx="8543956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ko-KR" b="1" dirty="0" smtClean="0">
                <a:ea typeface="굴림" pitchFamily="50" charset="-127"/>
              </a:rPr>
              <a:t>Guide to Interpreting Pulmonary Function Tests</a:t>
            </a:r>
          </a:p>
        </p:txBody>
      </p:sp>
      <p:pic>
        <p:nvPicPr>
          <p:cNvPr id="41987" name="Picture 44"/>
          <p:cNvPicPr>
            <a:picLocks noChangeAspect="1" noChangeArrowheads="1"/>
          </p:cNvPicPr>
          <p:nvPr/>
        </p:nvPicPr>
        <p:blipFill>
          <a:blip r:embed="rId2" cstate="print"/>
          <a:srcRect b="49258"/>
          <a:stretch>
            <a:fillRect/>
          </a:stretch>
        </p:blipFill>
        <p:spPr bwMode="auto">
          <a:xfrm>
            <a:off x="685800" y="1162073"/>
            <a:ext cx="7772400" cy="5624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1988" name="Text Box 46"/>
          <p:cNvSpPr txBox="1">
            <a:spLocks noChangeArrowheads="1"/>
          </p:cNvSpPr>
          <p:nvPr/>
        </p:nvSpPr>
        <p:spPr bwMode="auto">
          <a:xfrm>
            <a:off x="7537450" y="6643688"/>
            <a:ext cx="16065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800">
                <a:solidFill>
                  <a:schemeClr val="bg1"/>
                </a:solidFill>
                <a:ea typeface="굴림" pitchFamily="50" charset="-127"/>
              </a:rPr>
              <a:t>Eur Respir J 2005; 26: 948-968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ea typeface="굴림" pitchFamily="50" charset="-127"/>
              </a:rPr>
              <a:t>PFTs- Aging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Loss of elastic tissue causes decreased Pl</a:t>
            </a:r>
          </a:p>
          <a:p>
            <a:r>
              <a:rPr lang="en-US" altLang="ko-KR" dirty="0" smtClean="0">
                <a:ea typeface="굴림" pitchFamily="50" charset="-127"/>
              </a:rPr>
              <a:t>See increased RV… air trapping</a:t>
            </a:r>
          </a:p>
          <a:p>
            <a:r>
              <a:rPr lang="en-US" altLang="ko-KR" dirty="0" smtClean="0">
                <a:ea typeface="굴림" pitchFamily="50" charset="-127"/>
              </a:rPr>
              <a:t>TLC constant</a:t>
            </a:r>
          </a:p>
          <a:p>
            <a:r>
              <a:rPr lang="en-US" altLang="ko-KR" dirty="0" smtClean="0">
                <a:ea typeface="굴림" pitchFamily="50" charset="-127"/>
              </a:rPr>
              <a:t>Therefore VC decreases, RV/TLC increases</a:t>
            </a:r>
          </a:p>
          <a:p>
            <a:r>
              <a:rPr lang="en-US" altLang="ko-KR" dirty="0" smtClean="0">
                <a:ea typeface="굴림" pitchFamily="50" charset="-127"/>
              </a:rPr>
              <a:t>FEV1 decreases, FEV1/VC decreases to about 70% in1 normal geriatric populations</a:t>
            </a:r>
          </a:p>
          <a:p>
            <a:r>
              <a:rPr lang="en-US" altLang="ko-KR" dirty="0" smtClean="0">
                <a:ea typeface="굴림" pitchFamily="50" charset="-127"/>
              </a:rPr>
              <a:t>Cohort effect!   Survivors!</a:t>
            </a:r>
          </a:p>
          <a:p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ea typeface="굴림" pitchFamily="50" charset="-127"/>
              </a:rPr>
              <a:t>Loss of Function Over time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FEV1 4.0 L at age 30, 3.5L at age 60.  500 ml / 30 years = loss of 16 ml / year</a:t>
            </a:r>
          </a:p>
          <a:p>
            <a:r>
              <a:rPr lang="en-US" altLang="ko-KR" dirty="0" smtClean="0">
                <a:ea typeface="굴림" pitchFamily="50" charset="-127"/>
              </a:rPr>
              <a:t>Smokers have accelerated loss of function</a:t>
            </a:r>
          </a:p>
          <a:p>
            <a:r>
              <a:rPr lang="en-US" altLang="ko-KR" dirty="0" smtClean="0">
                <a:ea typeface="굴림" pitchFamily="50" charset="-127"/>
              </a:rPr>
              <a:t>Pulmonary disease have even more accelerated loss of function… do serial testing!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수술전</a:t>
            </a:r>
            <a:r>
              <a:rPr lang="ko-KR" altLang="en-US" dirty="0" smtClean="0"/>
              <a:t> 위험평가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755650" y="2060575"/>
            <a:ext cx="77724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tr-TR" sz="2600" smtClean="0"/>
          </a:p>
          <a:p>
            <a:pPr algn="ctr" eaLnBrk="1" hangingPunct="1">
              <a:buFont typeface="Wingdings" pitchFamily="2" charset="2"/>
              <a:buNone/>
            </a:pPr>
            <a:endParaRPr lang="tr-TR" sz="2600" smtClean="0"/>
          </a:p>
          <a:p>
            <a:pPr algn="ctr" eaLnBrk="1" hangingPunct="1">
              <a:buFont typeface="Wingdings" pitchFamily="2" charset="2"/>
              <a:buNone/>
            </a:pPr>
            <a:endParaRPr lang="tr-TR" sz="2600" smtClean="0"/>
          </a:p>
        </p:txBody>
      </p:sp>
      <p:sp>
        <p:nvSpPr>
          <p:cNvPr id="35844" name="Text Box 1027"/>
          <p:cNvSpPr txBox="1">
            <a:spLocks noChangeArrowheads="1"/>
          </p:cNvSpPr>
          <p:nvPr/>
        </p:nvSpPr>
        <p:spPr bwMode="auto">
          <a:xfrm>
            <a:off x="357158" y="285728"/>
            <a:ext cx="835824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tr-TR" sz="4000" b="1" dirty="0">
                <a:solidFill>
                  <a:schemeClr val="tx2"/>
                </a:solidFill>
              </a:rPr>
              <a:t>PULMONARY  RISK  INDEXES</a:t>
            </a:r>
          </a:p>
          <a:p>
            <a:pPr algn="ctr"/>
            <a:endParaRPr lang="tr-TR" sz="2000" dirty="0">
              <a:solidFill>
                <a:schemeClr val="tx2"/>
              </a:solidFill>
            </a:endParaRPr>
          </a:p>
        </p:txBody>
      </p:sp>
      <p:sp>
        <p:nvSpPr>
          <p:cNvPr id="35845" name="Text Box 1028"/>
          <p:cNvSpPr txBox="1">
            <a:spLocks noChangeArrowheads="1"/>
          </p:cNvSpPr>
          <p:nvPr/>
        </p:nvSpPr>
        <p:spPr bwMode="auto">
          <a:xfrm>
            <a:off x="1258888" y="2109788"/>
            <a:ext cx="7367401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o"/>
            </a:pPr>
            <a:r>
              <a:rPr lang="tr-TR" sz="2000" b="0" dirty="0"/>
              <a:t> </a:t>
            </a:r>
            <a:r>
              <a:rPr lang="tr-TR" sz="2000" b="1" dirty="0">
                <a:solidFill>
                  <a:srgbClr val="FFFF00"/>
                </a:solidFill>
              </a:rPr>
              <a:t>Cardiopulmonary  Risk  Index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tr-TR" sz="1400" b="0" i="1" dirty="0">
                <a:solidFill>
                  <a:schemeClr val="tx2"/>
                </a:solidFill>
              </a:rPr>
              <a:t>                                                                      Epstein SK. Chest 1993;104:694</a:t>
            </a:r>
            <a:endParaRPr lang="tr-TR" sz="2000" b="0" dirty="0">
              <a:solidFill>
                <a:schemeClr val="tx2"/>
              </a:solidFill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o"/>
            </a:pPr>
            <a:endParaRPr lang="tr-TR" sz="2000" b="0" dirty="0">
              <a:solidFill>
                <a:schemeClr val="tx2"/>
              </a:solidFill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o"/>
            </a:pPr>
            <a:r>
              <a:rPr lang="tr-TR" sz="2000" b="0" dirty="0">
                <a:solidFill>
                  <a:schemeClr val="tx2"/>
                </a:solidFill>
              </a:rPr>
              <a:t> Lawrence  Risk  Index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tr-TR" sz="2000" b="0" dirty="0">
                <a:solidFill>
                  <a:schemeClr val="tx2"/>
                </a:solidFill>
              </a:rPr>
              <a:t>                                             </a:t>
            </a:r>
            <a:r>
              <a:rPr lang="tr-TR" sz="1400" b="0" i="1" dirty="0">
                <a:solidFill>
                  <a:schemeClr val="tx2"/>
                </a:solidFill>
              </a:rPr>
              <a:t>Lawrence WA. Chest 1996; 110: 744</a:t>
            </a:r>
          </a:p>
          <a:p>
            <a:pPr>
              <a:buClr>
                <a:schemeClr val="accent2"/>
              </a:buClr>
              <a:buFont typeface="Wingdings" pitchFamily="2" charset="2"/>
              <a:buChar char="o"/>
            </a:pPr>
            <a:endParaRPr lang="tr-TR" sz="1400" b="0" i="1" dirty="0">
              <a:solidFill>
                <a:schemeClr val="tx2"/>
              </a:solidFill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o"/>
            </a:pPr>
            <a:r>
              <a:rPr lang="tr-TR" sz="2000" b="0" dirty="0">
                <a:solidFill>
                  <a:schemeClr val="tx2"/>
                </a:solidFill>
              </a:rPr>
              <a:t> Brooks – Brunn  Risk  Index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tr-TR" sz="2000" b="0" dirty="0">
                <a:solidFill>
                  <a:schemeClr val="tx2"/>
                </a:solidFill>
              </a:rPr>
              <a:t>                                           </a:t>
            </a:r>
            <a:r>
              <a:rPr lang="tr-TR" sz="1400" b="0" i="1" dirty="0">
                <a:solidFill>
                  <a:schemeClr val="tx2"/>
                </a:solidFill>
              </a:rPr>
              <a:t>Brooks-Brunn JA. Chest 1997;111: 564</a:t>
            </a:r>
          </a:p>
          <a:p>
            <a:pPr>
              <a:buClr>
                <a:schemeClr val="accent2"/>
              </a:buClr>
              <a:buFont typeface="Wingdings" pitchFamily="2" charset="2"/>
              <a:buChar char="o"/>
            </a:pPr>
            <a:endParaRPr lang="tr-TR" sz="1400" b="0" i="1" dirty="0">
              <a:solidFill>
                <a:schemeClr val="tx2"/>
              </a:solidFill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o"/>
            </a:pPr>
            <a:r>
              <a:rPr lang="tr-TR" sz="2000" b="0" dirty="0">
                <a:solidFill>
                  <a:schemeClr val="tx2"/>
                </a:solidFill>
              </a:rPr>
              <a:t> </a:t>
            </a:r>
            <a:r>
              <a:rPr lang="tr-TR" sz="2000" b="1" dirty="0">
                <a:solidFill>
                  <a:srgbClr val="FFFF00"/>
                </a:solidFill>
              </a:rPr>
              <a:t>Multifactorial  Risk Index</a:t>
            </a:r>
          </a:p>
          <a:p>
            <a:pPr>
              <a:buClr>
                <a:schemeClr val="accent2"/>
              </a:buClr>
              <a:buFont typeface="Wingdings" pitchFamily="2" charset="2"/>
              <a:buChar char="o"/>
            </a:pPr>
            <a:endParaRPr lang="tr-TR" sz="2000" b="0" dirty="0">
              <a:solidFill>
                <a:schemeClr val="tx2"/>
              </a:solidFill>
            </a:endParaRPr>
          </a:p>
          <a:p>
            <a:r>
              <a:rPr lang="tr-TR" sz="2000" b="0" dirty="0">
                <a:solidFill>
                  <a:schemeClr val="tx2"/>
                </a:solidFill>
              </a:rPr>
              <a:t>                                            </a:t>
            </a:r>
            <a:r>
              <a:rPr lang="tr-TR" sz="1400" b="0" i="1" dirty="0">
                <a:solidFill>
                  <a:schemeClr val="tx2"/>
                </a:solidFill>
              </a:rPr>
              <a:t>Arozullah AM. Ann Surg 2000; 232: 242</a:t>
            </a:r>
          </a:p>
          <a:p>
            <a:pPr>
              <a:buFontTx/>
              <a:buChar char="•"/>
            </a:pPr>
            <a:endParaRPr lang="tr-TR" sz="1400" b="0" i="1" dirty="0">
              <a:solidFill>
                <a:schemeClr val="tx2"/>
              </a:solidFill>
            </a:endParaRPr>
          </a:p>
          <a:p>
            <a:pPr>
              <a:buFontTx/>
              <a:buChar char="•"/>
            </a:pPr>
            <a:endParaRPr lang="tr-TR" sz="1400" b="0" i="1" dirty="0">
              <a:solidFill>
                <a:schemeClr val="tx2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38" name="Group 38"/>
          <p:cNvGraphicFramePr>
            <a:graphicFrameLocks noGrp="1"/>
          </p:cNvGraphicFramePr>
          <p:nvPr/>
        </p:nvGraphicFramePr>
        <p:xfrm>
          <a:off x="1524000" y="1828800"/>
          <a:ext cx="6096000" cy="3363281"/>
        </p:xfrm>
        <a:graphic>
          <a:graphicData uri="http://schemas.openxmlformats.org/drawingml/2006/table">
            <a:tbl>
              <a:tblPr/>
              <a:tblGrid>
                <a:gridCol w="5064125"/>
                <a:gridCol w="1031875"/>
              </a:tblGrid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Variant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BMI &gt; 27 kg/m2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Cigarette (last 8 weeks)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Productive coughing (last 5 days)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Wheezing (last 5 days)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FEV1/FVC &lt; % 70 (predicted)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</a:rPr>
                        <a:t>PaCO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</a:rPr>
                        <a:t> &gt; 45 mmHg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96" name="Text Box 31"/>
          <p:cNvSpPr txBox="1">
            <a:spLocks noChangeArrowheads="1"/>
          </p:cNvSpPr>
          <p:nvPr/>
        </p:nvSpPr>
        <p:spPr bwMode="auto">
          <a:xfrm>
            <a:off x="0" y="6216650"/>
            <a:ext cx="90011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dirty="0">
                <a:solidFill>
                  <a:schemeClr val="tx2"/>
                </a:solidFill>
              </a:rPr>
              <a:t>Pulmonary risk index:</a:t>
            </a:r>
            <a:r>
              <a:rPr lang="tr-TR" b="0" dirty="0"/>
              <a:t> Factors that increase postoperative  pulmonary  complications</a:t>
            </a:r>
          </a:p>
        </p:txBody>
      </p:sp>
      <p:sp>
        <p:nvSpPr>
          <p:cNvPr id="36897" name="Text Box 32"/>
          <p:cNvSpPr txBox="1">
            <a:spLocks noChangeArrowheads="1"/>
          </p:cNvSpPr>
          <p:nvPr/>
        </p:nvSpPr>
        <p:spPr bwMode="auto">
          <a:xfrm>
            <a:off x="1500166" y="5357826"/>
            <a:ext cx="650085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b="0" dirty="0">
                <a:latin typeface="Tahoma" pitchFamily="34" charset="0"/>
              </a:rPr>
              <a:t> &gt; 4: Pulmonary  risk </a:t>
            </a:r>
            <a:r>
              <a:rPr lang="en-US" b="0" dirty="0" smtClean="0">
                <a:latin typeface="Tahoma" pitchFamily="34" charset="0"/>
              </a:rPr>
              <a:t> </a:t>
            </a:r>
            <a:r>
              <a:rPr lang="tr-TR" b="0" dirty="0" smtClean="0">
                <a:latin typeface="Tahoma" pitchFamily="34" charset="0"/>
              </a:rPr>
              <a:t>73.4 %</a:t>
            </a:r>
            <a:endParaRPr lang="tr-TR" b="0" dirty="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tr-TR" b="0" dirty="0">
                <a:latin typeface="Tahoma" pitchFamily="34" charset="0"/>
              </a:rPr>
              <a:t> &lt; 4: P</a:t>
            </a:r>
            <a:r>
              <a:rPr lang="tr-TR" b="0" dirty="0"/>
              <a:t>ulmonary</a:t>
            </a:r>
            <a:r>
              <a:rPr lang="tr-TR" b="0" dirty="0">
                <a:latin typeface="Tahoma" pitchFamily="34" charset="0"/>
              </a:rPr>
              <a:t>  risk     </a:t>
            </a:r>
            <a:r>
              <a:rPr lang="tr-TR" b="0" dirty="0" smtClean="0">
                <a:latin typeface="Tahoma" pitchFamily="34" charset="0"/>
              </a:rPr>
              <a:t>11%</a:t>
            </a:r>
            <a:endParaRPr lang="tr-TR" b="0" dirty="0">
              <a:latin typeface="Tahoma" pitchFamily="34" charset="0"/>
            </a:endParaRPr>
          </a:p>
        </p:txBody>
      </p:sp>
      <p:sp>
        <p:nvSpPr>
          <p:cNvPr id="36898" name="Rectangle 33"/>
          <p:cNvSpPr>
            <a:spLocks noChangeArrowheads="1"/>
          </p:cNvSpPr>
          <p:nvPr/>
        </p:nvSpPr>
        <p:spPr bwMode="auto">
          <a:xfrm>
            <a:off x="574675" y="304801"/>
            <a:ext cx="8001000" cy="83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tr-TR" sz="4000" b="1" dirty="0">
                <a:solidFill>
                  <a:schemeClr val="tx2"/>
                </a:solidFill>
              </a:rPr>
              <a:t>PULMONARY  RISK  INDEX</a:t>
            </a:r>
            <a:endParaRPr lang="en-GB" altLang="ko-KR" sz="4000" b="1" dirty="0">
              <a:solidFill>
                <a:schemeClr val="tx2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74638"/>
            <a:ext cx="8786874" cy="1143000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zh-CN" sz="4000" b="1" dirty="0" smtClean="0"/>
              <a:t>CARDIOPULMONARY  RISK  SCORE</a:t>
            </a:r>
            <a:endParaRPr lang="tr-TR" sz="4000" dirty="0" smtClean="0">
              <a:latin typeface="Arial" pitchFamily="34" charset="0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56932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zh-CN" sz="2000" dirty="0" smtClean="0"/>
              <a:t>Cardiac  risk  index  score  : 1 - 4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zh-CN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zh-CN" sz="2000" dirty="0" smtClean="0"/>
              <a:t>Pulmonary  risk  index  score : 0 – 6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zh-CN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zh-CN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zh-CN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zh-CN" sz="2000" dirty="0" smtClean="0">
                <a:solidFill>
                  <a:schemeClr val="hlink"/>
                </a:solidFill>
              </a:rPr>
              <a:t>               </a:t>
            </a:r>
            <a:r>
              <a:rPr lang="tr-TR" altLang="zh-CN" sz="2000" dirty="0" smtClean="0">
                <a:solidFill>
                  <a:schemeClr val="tx2"/>
                </a:solidFill>
              </a:rPr>
              <a:t>Cardiopulmonary  risk  index  score = 1-10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zh-CN" sz="2000" dirty="0" smtClean="0">
                <a:solidFill>
                  <a:schemeClr val="tx2"/>
                </a:solidFill>
              </a:rPr>
              <a:t>                    Cardiac ( 1- 4 ) + Pulmonary ( 0 - 6 )</a:t>
            </a:r>
            <a:endParaRPr lang="tr-TR" sz="20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zh-CN" sz="20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zh-CN" sz="2000" dirty="0" smtClean="0">
                <a:solidFill>
                  <a:schemeClr val="tx2"/>
                </a:solidFill>
              </a:rPr>
              <a:t>                                                                                                                      </a:t>
            </a:r>
            <a:endParaRPr lang="tr-TR" sz="2000" dirty="0" smtClean="0">
              <a:solidFill>
                <a:schemeClr val="tx2"/>
              </a:solidFill>
            </a:endParaRP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1066800" y="3886200"/>
            <a:ext cx="7123113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755650" y="5181600"/>
            <a:ext cx="7702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 b="0">
                <a:solidFill>
                  <a:schemeClr val="tx2"/>
                </a:solidFill>
                <a:latin typeface="Tahoma" pitchFamily="34" charset="0"/>
              </a:rPr>
              <a:t>Index  &gt;  4  :  Complication  risk  22 times higher</a:t>
            </a:r>
          </a:p>
          <a:p>
            <a:r>
              <a:rPr lang="tr-TR" sz="2000" b="0">
                <a:solidFill>
                  <a:schemeClr val="tx2"/>
                </a:solidFill>
                <a:latin typeface="Tahoma" pitchFamily="34" charset="0"/>
              </a:rPr>
              <a:t>Index  </a:t>
            </a:r>
            <a:r>
              <a:rPr lang="tr-TR" sz="2000" b="0" u="sng">
                <a:solidFill>
                  <a:schemeClr val="tx2"/>
                </a:solidFill>
                <a:latin typeface="Tahoma" pitchFamily="34" charset="0"/>
              </a:rPr>
              <a:t>&lt;</a:t>
            </a:r>
            <a:r>
              <a:rPr lang="tr-TR" sz="2000" b="0">
                <a:solidFill>
                  <a:schemeClr val="tx2"/>
                </a:solidFill>
                <a:latin typeface="Tahoma" pitchFamily="34" charset="0"/>
              </a:rPr>
              <a:t>  2  :  No Complication</a:t>
            </a: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5029200" y="6215082"/>
            <a:ext cx="36195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b="0" i="1" dirty="0"/>
              <a:t>Epstein </a:t>
            </a:r>
            <a:r>
              <a:rPr lang="en-US" i="1" dirty="0" smtClean="0"/>
              <a:t>et al</a:t>
            </a:r>
            <a:r>
              <a:rPr lang="tr-TR" b="0" i="1" dirty="0" smtClean="0"/>
              <a:t>. </a:t>
            </a:r>
            <a:r>
              <a:rPr lang="tr-TR" b="0" i="1" dirty="0"/>
              <a:t>Chest </a:t>
            </a:r>
            <a:r>
              <a:rPr lang="tr-TR" b="0" i="1" dirty="0" smtClean="0"/>
              <a:t>199</a:t>
            </a:r>
            <a:r>
              <a:rPr lang="en-US" b="0" i="1" dirty="0" smtClean="0"/>
              <a:t>3</a:t>
            </a:r>
            <a:r>
              <a:rPr lang="tr-TR" b="0" i="1" dirty="0" smtClean="0"/>
              <a:t>.</a:t>
            </a:r>
            <a:endParaRPr lang="tr-TR" b="0" i="1" dirty="0"/>
          </a:p>
          <a:p>
            <a:endParaRPr lang="tr-TR" sz="1400" b="0" i="1" dirty="0"/>
          </a:p>
          <a:p>
            <a:endParaRPr lang="tr-TR" sz="1400" b="0" dirty="0">
              <a:solidFill>
                <a:schemeClr val="bg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28600"/>
            <a:ext cx="8715436" cy="1143000"/>
          </a:xfrm>
        </p:spPr>
        <p:txBody>
          <a:bodyPr>
            <a:noAutofit/>
          </a:bodyPr>
          <a:lstStyle/>
          <a:p>
            <a:r>
              <a:rPr lang="en-US" altLang="ko-KR" sz="4000" b="1" dirty="0">
                <a:ea typeface="굴림" pitchFamily="50" charset="-127"/>
              </a:rPr>
              <a:t>Postoperative </a:t>
            </a:r>
            <a:br>
              <a:rPr lang="en-US" altLang="ko-KR" sz="4000" b="1" dirty="0">
                <a:ea typeface="굴림" pitchFamily="50" charset="-127"/>
              </a:rPr>
            </a:br>
            <a:r>
              <a:rPr lang="en-US" altLang="ko-KR" sz="4000" b="1" dirty="0">
                <a:ea typeface="굴림" pitchFamily="50" charset="-127"/>
              </a:rPr>
              <a:t>Pneumonia Risk Index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752600"/>
            <a:ext cx="41910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Type of Surgery	</a:t>
            </a:r>
          </a:p>
          <a:p>
            <a:pPr lvl="1">
              <a:lnSpc>
                <a:spcPct val="90000"/>
              </a:lnSpc>
            </a:pPr>
            <a:r>
              <a:rPr lang="en-US" altLang="ko-KR" sz="1800" b="1" dirty="0">
                <a:solidFill>
                  <a:srgbClr val="FFFF00"/>
                </a:solidFill>
                <a:ea typeface="굴림" pitchFamily="50" charset="-127"/>
              </a:rPr>
              <a:t>AAA		15</a:t>
            </a:r>
          </a:p>
          <a:p>
            <a:pPr lvl="1">
              <a:lnSpc>
                <a:spcPct val="90000"/>
              </a:lnSpc>
            </a:pPr>
            <a:r>
              <a:rPr lang="en-US" altLang="ko-KR" sz="1800" b="1" dirty="0">
                <a:solidFill>
                  <a:srgbClr val="FFFF00"/>
                </a:solidFill>
                <a:ea typeface="굴림" pitchFamily="50" charset="-127"/>
              </a:rPr>
              <a:t>Thoracic		14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Upper Abdominal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10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Neck	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8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Neurosurgery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8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Vascular	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3</a:t>
            </a:r>
          </a:p>
          <a:p>
            <a:pPr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Age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&gt; 80 yrs	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17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70-79 yrs	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13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60-69 yrs	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9</a:t>
            </a:r>
          </a:p>
          <a:p>
            <a:pPr lvl="1">
              <a:lnSpc>
                <a:spcPct val="90000"/>
              </a:lnSpc>
            </a:pPr>
            <a:r>
              <a:rPr lang="en-US" altLang="ko-KR" sz="1800" b="1" dirty="0">
                <a:solidFill>
                  <a:srgbClr val="FFC000"/>
                </a:solidFill>
                <a:ea typeface="굴림" pitchFamily="50" charset="-127"/>
              </a:rPr>
              <a:t>50-59 yrs		4</a:t>
            </a:r>
          </a:p>
          <a:p>
            <a:pPr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Functional Status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Totally dependent	 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10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Partially dependent  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6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73600" y="1752600"/>
            <a:ext cx="4191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Weight loss &gt; 10% in 6 mo  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7</a:t>
            </a:r>
          </a:p>
          <a:p>
            <a:pPr>
              <a:lnSpc>
                <a:spcPct val="90000"/>
              </a:lnSpc>
            </a:pPr>
            <a:r>
              <a:rPr lang="en-US" altLang="ko-KR" sz="1800" b="1" dirty="0" err="1">
                <a:solidFill>
                  <a:srgbClr val="FFC000"/>
                </a:solidFill>
                <a:ea typeface="굴림" pitchFamily="50" charset="-127"/>
              </a:rPr>
              <a:t>Hx</a:t>
            </a:r>
            <a:r>
              <a:rPr lang="en-US" altLang="ko-KR" sz="1800" b="1" dirty="0">
                <a:solidFill>
                  <a:srgbClr val="FFC000"/>
                </a:solidFill>
                <a:ea typeface="굴림" pitchFamily="50" charset="-127"/>
              </a:rPr>
              <a:t> COPD		5</a:t>
            </a:r>
          </a:p>
          <a:p>
            <a:pPr>
              <a:lnSpc>
                <a:spcPct val="90000"/>
              </a:lnSpc>
            </a:pPr>
            <a:r>
              <a:rPr lang="en-US" altLang="ko-KR" sz="1800" b="1" dirty="0">
                <a:solidFill>
                  <a:srgbClr val="FFFF00"/>
                </a:solidFill>
                <a:ea typeface="굴림" pitchFamily="50" charset="-127"/>
              </a:rPr>
              <a:t>Gen </a:t>
            </a:r>
            <a:r>
              <a:rPr lang="en-US" altLang="ko-KR" sz="1800" b="1" dirty="0" err="1">
                <a:solidFill>
                  <a:srgbClr val="FFFF00"/>
                </a:solidFill>
                <a:ea typeface="굴림" pitchFamily="50" charset="-127"/>
              </a:rPr>
              <a:t>Anesth</a:t>
            </a:r>
            <a:r>
              <a:rPr lang="en-US" altLang="ko-KR" sz="1800" b="1" dirty="0">
                <a:solidFill>
                  <a:srgbClr val="FFFF00"/>
                </a:solidFill>
                <a:ea typeface="굴림" pitchFamily="50" charset="-127"/>
              </a:rPr>
              <a:t>		4</a:t>
            </a:r>
          </a:p>
          <a:p>
            <a:pPr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Impaired </a:t>
            </a:r>
            <a:r>
              <a:rPr lang="en-US" altLang="ko-KR" sz="1800" dirty="0" err="1">
                <a:ea typeface="굴림" pitchFamily="50" charset="-127"/>
              </a:rPr>
              <a:t>Sensorium</a:t>
            </a:r>
            <a:r>
              <a:rPr lang="en-US" altLang="ko-KR" sz="1800" dirty="0">
                <a:ea typeface="굴림" pitchFamily="50" charset="-127"/>
              </a:rPr>
              <a:t>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4</a:t>
            </a:r>
          </a:p>
          <a:p>
            <a:pPr>
              <a:lnSpc>
                <a:spcPct val="90000"/>
              </a:lnSpc>
            </a:pPr>
            <a:r>
              <a:rPr lang="en-US" altLang="ko-KR" sz="1800" dirty="0" err="1">
                <a:ea typeface="굴림" pitchFamily="50" charset="-127"/>
              </a:rPr>
              <a:t>Hx</a:t>
            </a:r>
            <a:r>
              <a:rPr lang="en-US" altLang="ko-KR" sz="1800" dirty="0">
                <a:ea typeface="굴림" pitchFamily="50" charset="-127"/>
              </a:rPr>
              <a:t> CVA	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4</a:t>
            </a:r>
          </a:p>
          <a:p>
            <a:pPr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BUN</a:t>
            </a:r>
          </a:p>
          <a:p>
            <a:pPr lvl="1">
              <a:lnSpc>
                <a:spcPct val="90000"/>
              </a:lnSpc>
            </a:pPr>
            <a:r>
              <a:rPr lang="en-US" altLang="ko-KR" sz="1800" b="1" dirty="0">
                <a:solidFill>
                  <a:srgbClr val="FFFF00"/>
                </a:solidFill>
                <a:ea typeface="굴림" pitchFamily="50" charset="-127"/>
              </a:rPr>
              <a:t>&lt; 8mg/</a:t>
            </a:r>
            <a:r>
              <a:rPr lang="en-US" altLang="ko-KR" sz="1800" b="1" dirty="0" err="1">
                <a:solidFill>
                  <a:srgbClr val="FFFF00"/>
                </a:solidFill>
                <a:ea typeface="굴림" pitchFamily="50" charset="-127"/>
              </a:rPr>
              <a:t>dL</a:t>
            </a:r>
            <a:r>
              <a:rPr lang="en-US" altLang="ko-KR" sz="1800" b="1" dirty="0">
                <a:solidFill>
                  <a:srgbClr val="FFFF00"/>
                </a:solidFill>
                <a:ea typeface="굴림" pitchFamily="50" charset="-127"/>
              </a:rPr>
              <a:t>	</a:t>
            </a:r>
            <a:r>
              <a:rPr lang="en-US" altLang="ko-KR" sz="1800" b="1" dirty="0" smtClean="0">
                <a:solidFill>
                  <a:srgbClr val="FFFF00"/>
                </a:solidFill>
                <a:ea typeface="굴림" pitchFamily="50" charset="-127"/>
              </a:rPr>
              <a:t>4</a:t>
            </a:r>
            <a:endParaRPr lang="en-US" altLang="ko-KR" sz="1800" b="1" dirty="0">
              <a:solidFill>
                <a:srgbClr val="FFFF00"/>
              </a:solidFill>
              <a:ea typeface="굴림" pitchFamily="50" charset="-127"/>
            </a:endParaRP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22-30 mg/</a:t>
            </a:r>
            <a:r>
              <a:rPr lang="en-US" altLang="ko-KR" sz="1800" dirty="0" err="1">
                <a:ea typeface="굴림" pitchFamily="50" charset="-127"/>
              </a:rPr>
              <a:t>dL</a:t>
            </a:r>
            <a:r>
              <a:rPr lang="en-US" altLang="ko-KR" sz="1800" dirty="0">
                <a:ea typeface="굴림" pitchFamily="50" charset="-127"/>
              </a:rPr>
              <a:t>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2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&gt; 30 mg/</a:t>
            </a:r>
            <a:r>
              <a:rPr lang="en-US" altLang="ko-KR" sz="1800" dirty="0" err="1">
                <a:ea typeface="굴림" pitchFamily="50" charset="-127"/>
              </a:rPr>
              <a:t>dL</a:t>
            </a:r>
            <a:r>
              <a:rPr lang="en-US" altLang="ko-KR" sz="1800" dirty="0">
                <a:ea typeface="굴림" pitchFamily="50" charset="-127"/>
              </a:rPr>
              <a:t>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3</a:t>
            </a:r>
          </a:p>
          <a:p>
            <a:pPr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Transfusion &gt; 4 units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3</a:t>
            </a:r>
          </a:p>
          <a:p>
            <a:pPr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Emergency Surgery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3</a:t>
            </a:r>
          </a:p>
          <a:p>
            <a:pPr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Chronic Steroid use	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3</a:t>
            </a:r>
          </a:p>
          <a:p>
            <a:pPr>
              <a:lnSpc>
                <a:spcPct val="90000"/>
              </a:lnSpc>
            </a:pPr>
            <a:r>
              <a:rPr lang="en-US" altLang="ko-KR" sz="1800" b="1" dirty="0">
                <a:solidFill>
                  <a:srgbClr val="FFC000"/>
                </a:solidFill>
                <a:ea typeface="굴림" pitchFamily="50" charset="-127"/>
              </a:rPr>
              <a:t>Current smoker within 1 yr  3</a:t>
            </a:r>
          </a:p>
          <a:p>
            <a:pPr>
              <a:lnSpc>
                <a:spcPct val="90000"/>
              </a:lnSpc>
            </a:pPr>
            <a:r>
              <a:rPr lang="en-US" altLang="ko-KR" sz="1800" dirty="0">
                <a:ea typeface="굴림" pitchFamily="50" charset="-127"/>
              </a:rPr>
              <a:t>Alcohol &gt; 2 drinks in 2 wks  </a:t>
            </a:r>
            <a:r>
              <a:rPr lang="en-US" altLang="ko-KR" sz="1800" dirty="0">
                <a:solidFill>
                  <a:schemeClr val="accent2"/>
                </a:solidFill>
                <a:ea typeface="굴림" pitchFamily="50" charset="-127"/>
              </a:rPr>
              <a:t>2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883150" y="6361113"/>
            <a:ext cx="40919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ko-KR" i="1" dirty="0" err="1">
                <a:ea typeface="굴림" pitchFamily="50" charset="-127"/>
              </a:rPr>
              <a:t>Arozullah</a:t>
            </a:r>
            <a:r>
              <a:rPr lang="en-US" altLang="ko-KR" i="1" dirty="0">
                <a:ea typeface="굴림" pitchFamily="50" charset="-127"/>
              </a:rPr>
              <a:t> et al, Ann Intern Med 2001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ko-KR" sz="3600">
                <a:ea typeface="굴림" pitchFamily="50" charset="-127"/>
              </a:rPr>
              <a:t>Postoperative Pneumonia Risk Index Scores in Two Cohorts</a:t>
            </a:r>
          </a:p>
        </p:txBody>
      </p:sp>
      <p:graphicFrame>
        <p:nvGraphicFramePr>
          <p:cNvPr id="27691" name="Group 43"/>
          <p:cNvGraphicFramePr>
            <a:graphicFrameLocks noGrp="1"/>
          </p:cNvGraphicFramePr>
          <p:nvPr>
            <p:ph type="tbl" idx="1"/>
          </p:nvPr>
        </p:nvGraphicFramePr>
        <p:xfrm>
          <a:off x="357158" y="1571612"/>
          <a:ext cx="8358248" cy="3191170"/>
        </p:xfrm>
        <a:graphic>
          <a:graphicData uri="http://schemas.openxmlformats.org/drawingml/2006/table">
            <a:tbl>
              <a:tblPr/>
              <a:tblGrid>
                <a:gridCol w="2089562"/>
                <a:gridCol w="1768090"/>
                <a:gridCol w="2214578"/>
                <a:gridCol w="2286018"/>
              </a:tblGrid>
              <a:tr h="675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Risk 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Cohort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Postop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 Pneumonia Developmental Cohort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Postop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 Pneumonia Validated Cohort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0 – 15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69,333 (43%)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0.24%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0.24%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16 – 25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55,757 (35%)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1.19%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1.18%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26 – 40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32,103 (20%)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4.6%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41 – 55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3517 (2%)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9.4%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10.8%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&gt; 55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95 (0.1%)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15.8%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</a:rPr>
                        <a:t>15.9%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4479925" y="6361113"/>
            <a:ext cx="40919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ko-KR" i="1" dirty="0" err="1">
                <a:ea typeface="굴림" pitchFamily="50" charset="-127"/>
              </a:rPr>
              <a:t>Arozullah</a:t>
            </a:r>
            <a:r>
              <a:rPr lang="en-US" altLang="ko-KR" i="1" dirty="0">
                <a:ea typeface="굴림" pitchFamily="50" charset="-127"/>
              </a:rPr>
              <a:t> et al, Ann Intern Med 2001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5000636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흉부외과 수술에서 기본적으로 가지고 있는 점수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가능한 점수 </a:t>
            </a:r>
            <a:endParaRPr lang="en-US" altLang="ko-KR" dirty="0" smtClean="0"/>
          </a:p>
          <a:p>
            <a:r>
              <a:rPr lang="en-US" altLang="ko-KR" b="1" dirty="0" smtClean="0">
                <a:solidFill>
                  <a:srgbClr val="FFFF00"/>
                </a:solidFill>
              </a:rPr>
              <a:t>14(thoracic surgery) + 4(</a:t>
            </a:r>
            <a:r>
              <a:rPr lang="ko-KR" altLang="en-US" b="1" dirty="0" smtClean="0">
                <a:solidFill>
                  <a:srgbClr val="FFFF00"/>
                </a:solidFill>
              </a:rPr>
              <a:t>전신마취</a:t>
            </a:r>
            <a:r>
              <a:rPr lang="en-US" altLang="ko-KR" b="1" dirty="0" smtClean="0">
                <a:solidFill>
                  <a:srgbClr val="FFFF00"/>
                </a:solidFill>
              </a:rPr>
              <a:t>)+ 4(BUN)=22</a:t>
            </a:r>
          </a:p>
          <a:p>
            <a:r>
              <a:rPr lang="ko-KR" altLang="en-US" dirty="0" smtClean="0"/>
              <a:t>추가적</a:t>
            </a:r>
            <a:r>
              <a:rPr lang="en-US" altLang="ko-KR" dirty="0" smtClean="0"/>
              <a:t>, Age (4-17) + COPD(5) + smoking within 1 yr (3) = </a:t>
            </a:r>
            <a:r>
              <a:rPr lang="en-US" altLang="ko-KR" dirty="0" smtClean="0">
                <a:solidFill>
                  <a:srgbClr val="FFC000"/>
                </a:solidFill>
              </a:rPr>
              <a:t>3~25</a:t>
            </a:r>
            <a:endParaRPr lang="ko-KR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/>
              <a:t>PFT in pre-op </a:t>
            </a:r>
            <a:endParaRPr lang="ko-KR" altLang="en-US" sz="4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수술을 절대적으로 금지하는 </a:t>
            </a:r>
            <a:r>
              <a:rPr lang="en-US" altLang="ko-KR" sz="2800" dirty="0" smtClean="0"/>
              <a:t>PFT</a:t>
            </a:r>
            <a:r>
              <a:rPr lang="ko-KR" altLang="en-US" sz="2800" dirty="0" smtClean="0"/>
              <a:t>의 하한치는 없음</a:t>
            </a:r>
            <a:endParaRPr lang="en-US" altLang="ko-KR" sz="2800" dirty="0" smtClean="0"/>
          </a:p>
          <a:p>
            <a:endParaRPr lang="en-US" altLang="ko-KR" sz="2800" dirty="0"/>
          </a:p>
          <a:p>
            <a:r>
              <a:rPr lang="en-US" altLang="ko-KR" sz="2800" dirty="0" smtClean="0"/>
              <a:t>PFT</a:t>
            </a:r>
            <a:r>
              <a:rPr lang="ko-KR" altLang="en-US" sz="2800" dirty="0" smtClean="0"/>
              <a:t>가 정상이라고 폐합병증이 없는 수술이 보장되지 않으며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수술전후</a:t>
            </a:r>
            <a:r>
              <a:rPr lang="ko-KR" altLang="en-US" sz="2800" dirty="0" smtClean="0"/>
              <a:t> 필요한 </a:t>
            </a:r>
            <a:r>
              <a:rPr lang="ko-KR" altLang="en-US" sz="2800" dirty="0" err="1" smtClean="0"/>
              <a:t>폐관리를</a:t>
            </a:r>
            <a:r>
              <a:rPr lang="ko-KR" altLang="en-US" sz="2800" dirty="0" smtClean="0"/>
              <a:t> 소홀히 하는 이유가 되어서도 안됨</a:t>
            </a:r>
            <a:endParaRPr lang="en-US" altLang="ko-KR" sz="2800" dirty="0" smtClean="0"/>
          </a:p>
          <a:p>
            <a:endParaRPr lang="en-US" altLang="ko-KR" sz="2800" dirty="0"/>
          </a:p>
          <a:p>
            <a:r>
              <a:rPr lang="ko-KR" altLang="en-US" sz="2800" dirty="0" smtClean="0"/>
              <a:t>흉부외과의 수술은 기본적으로 호흡기 합병증이 높게 측정됨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ea typeface="굴림" pitchFamily="50" charset="-127"/>
              </a:rPr>
              <a:t>Pulmonary Function Tests</a:t>
            </a:r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ea typeface="굴림" pitchFamily="50" charset="-127"/>
              </a:rPr>
              <a:t>Evaluates 1 or more major aspects of the respiratory system</a:t>
            </a:r>
          </a:p>
          <a:p>
            <a:pPr lvl="1" eaLnBrk="1" hangingPunct="1">
              <a:defRPr/>
            </a:pPr>
            <a:r>
              <a:rPr lang="en-US" altLang="ko-KR" smtClean="0">
                <a:ea typeface="굴림" pitchFamily="50" charset="-127"/>
              </a:rPr>
              <a:t>Lung volumes</a:t>
            </a:r>
          </a:p>
          <a:p>
            <a:pPr lvl="1" eaLnBrk="1" hangingPunct="1">
              <a:defRPr/>
            </a:pPr>
            <a:r>
              <a:rPr lang="en-US" altLang="ko-KR" smtClean="0">
                <a:ea typeface="굴림" pitchFamily="50" charset="-127"/>
              </a:rPr>
              <a:t>Airway function</a:t>
            </a:r>
          </a:p>
          <a:p>
            <a:pPr lvl="1" eaLnBrk="1" hangingPunct="1">
              <a:defRPr/>
            </a:pPr>
            <a:r>
              <a:rPr lang="en-US" altLang="ko-KR" smtClean="0">
                <a:ea typeface="굴림" pitchFamily="50" charset="-127"/>
              </a:rPr>
              <a:t>Gas exchange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000" b="1" dirty="0" smtClean="0"/>
              <a:t>RESECTION  SURGERY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438400"/>
            <a:ext cx="7653338" cy="3581400"/>
          </a:xfrm>
        </p:spPr>
        <p:txBody>
          <a:bodyPr/>
          <a:lstStyle/>
          <a:p>
            <a:pPr eaLnBrk="1" hangingPunct="1"/>
            <a:r>
              <a:rPr lang="tr-TR" sz="2000" smtClean="0"/>
              <a:t>General Evaluation</a:t>
            </a:r>
          </a:p>
          <a:p>
            <a:pPr eaLnBrk="1" hangingPunct="1"/>
            <a:r>
              <a:rPr lang="tr-TR" sz="2000" smtClean="0"/>
              <a:t>Respiratory Function</a:t>
            </a:r>
          </a:p>
          <a:p>
            <a:pPr lvl="1" eaLnBrk="1" hangingPunct="1">
              <a:buFont typeface="Wingdings" pitchFamily="2" charset="2"/>
              <a:buChar char="s"/>
            </a:pPr>
            <a:r>
              <a:rPr lang="tr-TR" sz="2000" smtClean="0"/>
              <a:t>Spirometry – FEV</a:t>
            </a:r>
            <a:r>
              <a:rPr lang="tr-TR" sz="2000" baseline="-25000" smtClean="0"/>
              <a:t>1</a:t>
            </a:r>
          </a:p>
          <a:p>
            <a:pPr lvl="1" eaLnBrk="1" hangingPunct="1">
              <a:buFont typeface="Wingdings" pitchFamily="2" charset="2"/>
              <a:buChar char="s"/>
            </a:pPr>
            <a:r>
              <a:rPr lang="tr-TR" sz="2000" smtClean="0"/>
              <a:t>Diffusion Capacity</a:t>
            </a:r>
          </a:p>
          <a:p>
            <a:pPr lvl="1" eaLnBrk="1" hangingPunct="1">
              <a:buFont typeface="Wingdings" pitchFamily="2" charset="2"/>
              <a:buChar char="s"/>
            </a:pPr>
            <a:r>
              <a:rPr lang="tr-TR" sz="2000" smtClean="0"/>
              <a:t>Postoperative  FEV</a:t>
            </a:r>
            <a:r>
              <a:rPr lang="tr-TR" sz="2000" baseline="-25000" smtClean="0"/>
              <a:t>1</a:t>
            </a:r>
            <a:r>
              <a:rPr lang="tr-TR" sz="2000" smtClean="0"/>
              <a:t> (FVC,  DLCO,  VO</a:t>
            </a:r>
            <a:r>
              <a:rPr lang="tr-TR" sz="2000" baseline="-25000" smtClean="0"/>
              <a:t>2 </a:t>
            </a:r>
            <a:r>
              <a:rPr lang="tr-TR" sz="2000" smtClean="0"/>
              <a:t>max)</a:t>
            </a:r>
          </a:p>
          <a:p>
            <a:pPr eaLnBrk="1" hangingPunct="1"/>
            <a:r>
              <a:rPr lang="tr-TR" sz="2000" smtClean="0"/>
              <a:t>ABG</a:t>
            </a:r>
          </a:p>
          <a:p>
            <a:pPr eaLnBrk="1" hangingPunct="1"/>
            <a:r>
              <a:rPr lang="tr-TR" sz="2000" smtClean="0"/>
              <a:t>Exercise Capacity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tr-TR" sz="4000" b="1" dirty="0" smtClean="0"/>
              <a:t>SPIROMETRY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57364"/>
            <a:ext cx="8629680" cy="4543436"/>
          </a:xfrm>
        </p:spPr>
        <p:txBody>
          <a:bodyPr>
            <a:normAutofit/>
          </a:bodyPr>
          <a:lstStyle/>
          <a:p>
            <a:pPr eaLnBrk="1" hangingPunct="1"/>
            <a:r>
              <a:rPr lang="tr-TR" b="1" dirty="0" smtClean="0"/>
              <a:t> FEV1  is primary  parameter</a:t>
            </a:r>
          </a:p>
          <a:p>
            <a:pPr eaLnBrk="1" hangingPunct="1">
              <a:buFont typeface="Wingdings" pitchFamily="2" charset="2"/>
              <a:buNone/>
            </a:pPr>
            <a:endParaRPr lang="tr-TR" sz="2000" dirty="0" smtClean="0"/>
          </a:p>
          <a:p>
            <a:pPr eaLnBrk="1" hangingPunct="1"/>
            <a:endParaRPr lang="tr-TR" sz="2000" dirty="0" smtClean="0"/>
          </a:p>
          <a:p>
            <a:pPr lvl="1"/>
            <a:r>
              <a:rPr lang="tr-TR" dirty="0" smtClean="0"/>
              <a:t>Pneumonectomy: Preoperative  FEV1  &gt; 2 L</a:t>
            </a:r>
          </a:p>
          <a:p>
            <a:pPr lvl="2"/>
            <a:endParaRPr lang="tr-TR" dirty="0" smtClean="0"/>
          </a:p>
          <a:p>
            <a:pPr lvl="1"/>
            <a:r>
              <a:rPr lang="tr-TR" dirty="0" smtClean="0"/>
              <a:t>Lobectomy : Preoperative  FEV1  &gt; 1 L</a:t>
            </a:r>
          </a:p>
          <a:p>
            <a:pPr lvl="2"/>
            <a:endParaRPr lang="tr-TR" dirty="0" smtClean="0"/>
          </a:p>
          <a:p>
            <a:pPr lvl="1"/>
            <a:r>
              <a:rPr lang="tr-TR" dirty="0" smtClean="0"/>
              <a:t>Wedge  and  segmental  resection = 0.6 L</a:t>
            </a:r>
          </a:p>
          <a:p>
            <a:pPr lvl="2">
              <a:buFont typeface="Wingdings" pitchFamily="2" charset="2"/>
              <a:buNone/>
            </a:pPr>
            <a:endParaRPr lang="tr-T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14290"/>
            <a:ext cx="875827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zh-CN" sz="3800" b="1" dirty="0" smtClean="0"/>
              <a:t>PULMONARY  RISK  EVALUATION  </a:t>
            </a:r>
            <a:r>
              <a:rPr lang="en-US" altLang="zh-CN" sz="3800" b="1" dirty="0" smtClean="0"/>
              <a:t/>
            </a:r>
            <a:br>
              <a:rPr lang="en-US" altLang="zh-CN" sz="3800" b="1" dirty="0" smtClean="0"/>
            </a:br>
            <a:r>
              <a:rPr lang="tr-TR" altLang="zh-CN" sz="3800" b="1" dirty="0" smtClean="0"/>
              <a:t>BEFORE  MAJOR LUNG  RESECTION</a:t>
            </a:r>
            <a:endParaRPr lang="tr-TR" sz="3800" dirty="0" smtClean="0">
              <a:latin typeface="Arial" pitchFamily="34" charset="0"/>
            </a:endParaRP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41862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zh-CN" sz="1900" dirty="0" smtClean="0"/>
              <a:t>          </a:t>
            </a:r>
            <a:r>
              <a:rPr lang="tr-TR" altLang="zh-CN" sz="2000" b="1" dirty="0" smtClean="0"/>
              <a:t>TEST</a:t>
            </a:r>
            <a:r>
              <a:rPr lang="tr-TR" altLang="zh-CN" sz="1900" dirty="0" smtClean="0"/>
              <a:t>		                       Border values for low risk</a:t>
            </a:r>
            <a:endParaRPr lang="tr-TR" altLang="zh-CN" sz="18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zh-CN" sz="1800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zh-CN" sz="1900" dirty="0" smtClean="0"/>
              <a:t>	FEV1 </a:t>
            </a:r>
            <a:r>
              <a:rPr lang="tr-TR" altLang="zh-CN" sz="1700" dirty="0" smtClean="0"/>
              <a:t>(for pneumonectomy )</a:t>
            </a:r>
            <a:r>
              <a:rPr lang="tr-TR" altLang="zh-CN" sz="1900" dirty="0" smtClean="0"/>
              <a:t>			&gt; 2000 mL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zh-CN" sz="1900" dirty="0" smtClean="0"/>
              <a:t>	FEV1 </a:t>
            </a:r>
            <a:r>
              <a:rPr lang="tr-TR" altLang="zh-CN" sz="1700" dirty="0" smtClean="0"/>
              <a:t>(for lobectomy )	</a:t>
            </a:r>
            <a:r>
              <a:rPr lang="tr-TR" altLang="zh-CN" sz="1900" dirty="0" smtClean="0"/>
              <a:t>		&gt; 1000 - 1500 mL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zh-CN" sz="1900" dirty="0" smtClean="0"/>
              <a:t>	% FEV1</a:t>
            </a:r>
            <a:r>
              <a:rPr lang="en-US" altLang="zh-CN" sz="1900" dirty="0" smtClean="0">
                <a:solidFill>
                  <a:schemeClr val="accent2"/>
                </a:solidFill>
                <a:ea typeface="SimSun" pitchFamily="2" charset="-122"/>
              </a:rPr>
              <a:t>*</a:t>
            </a:r>
            <a:r>
              <a:rPr lang="tr-TR" altLang="zh-CN" sz="1900" dirty="0" smtClean="0"/>
              <a:t> </a:t>
            </a:r>
            <a:r>
              <a:rPr lang="tr-TR" altLang="zh-CN" sz="1400" dirty="0" smtClean="0"/>
              <a:t>( Preop.) before Bronchodil.	               </a:t>
            </a:r>
            <a:r>
              <a:rPr lang="tr-TR" altLang="zh-CN" sz="1900" dirty="0" smtClean="0"/>
              <a:t>&gt; % 60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zh-CN" sz="1900" dirty="0" smtClean="0"/>
              <a:t>	% DLCO </a:t>
            </a:r>
            <a:r>
              <a:rPr lang="tr-TR" altLang="zh-CN" sz="1400" dirty="0" smtClean="0"/>
              <a:t>( Preop.)</a:t>
            </a:r>
            <a:r>
              <a:rPr lang="tr-TR" altLang="zh-CN" sz="1900" dirty="0" smtClean="0"/>
              <a:t> </a:t>
            </a:r>
            <a:r>
              <a:rPr lang="tr-TR" altLang="zh-CN" sz="1400" dirty="0" smtClean="0"/>
              <a:t>after Bronchodil.</a:t>
            </a:r>
            <a:r>
              <a:rPr lang="tr-TR" altLang="zh-CN" sz="1900" dirty="0" smtClean="0"/>
              <a:t> 	           &gt; % 60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zh-CN" sz="1900" dirty="0" smtClean="0"/>
              <a:t>	FEV1 ( poc ) </a:t>
            </a:r>
            <a:r>
              <a:rPr lang="en-US" altLang="zh-CN" sz="1900" dirty="0" smtClean="0">
                <a:solidFill>
                  <a:schemeClr val="accent2"/>
                </a:solidFill>
                <a:ea typeface="SimSun" pitchFamily="2" charset="-122"/>
              </a:rPr>
              <a:t>**</a:t>
            </a:r>
            <a:r>
              <a:rPr lang="tr-TR" altLang="zh-CN" sz="1900" dirty="0" smtClean="0"/>
              <a:t> 				&gt; 800 mL or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zh-CN" sz="1900" dirty="0" smtClean="0"/>
              <a:t>	% FEV1 (poc )				&gt; % 40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zh-CN" sz="1900" dirty="0" smtClean="0"/>
              <a:t>	% DLCO (poc )				&gt; % 40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zh-CN" sz="1900" dirty="0" smtClean="0"/>
              <a:t>	Exercise  VO2  max			&gt; 15 mL / kg / min</a:t>
            </a:r>
            <a:endParaRPr lang="tr-TR" sz="1900" dirty="0" smtClean="0"/>
          </a:p>
        </p:txBody>
      </p:sp>
      <p:sp>
        <p:nvSpPr>
          <p:cNvPr id="63493" name="Line 4"/>
          <p:cNvSpPr>
            <a:spLocks noChangeShapeType="1"/>
          </p:cNvSpPr>
          <p:nvPr/>
        </p:nvSpPr>
        <p:spPr bwMode="auto">
          <a:xfrm>
            <a:off x="685800" y="2438400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63494" name="Line 5"/>
          <p:cNvSpPr>
            <a:spLocks noChangeShapeType="1"/>
          </p:cNvSpPr>
          <p:nvPr/>
        </p:nvSpPr>
        <p:spPr bwMode="auto">
          <a:xfrm>
            <a:off x="4800600" y="2438400"/>
            <a:ext cx="4105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63495" name="Text Box 6"/>
          <p:cNvSpPr txBox="1">
            <a:spLocks noChangeArrowheads="1"/>
          </p:cNvSpPr>
          <p:nvPr/>
        </p:nvSpPr>
        <p:spPr bwMode="auto">
          <a:xfrm>
            <a:off x="808038" y="5486400"/>
            <a:ext cx="6507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tr-TR" altLang="zh-CN" b="0">
                <a:solidFill>
                  <a:schemeClr val="accent2"/>
                </a:solidFill>
              </a:rPr>
              <a:t> </a:t>
            </a:r>
            <a:r>
              <a:rPr lang="en-US" altLang="zh-CN" b="0">
                <a:solidFill>
                  <a:schemeClr val="accent2"/>
                </a:solidFill>
                <a:ea typeface="SimSun" pitchFamily="2" charset="-122"/>
              </a:rPr>
              <a:t>*</a:t>
            </a:r>
            <a:r>
              <a:rPr lang="tr-TR" altLang="zh-CN"/>
              <a:t> </a:t>
            </a:r>
            <a:r>
              <a:rPr lang="tr-TR" altLang="zh-CN" sz="1400" b="0"/>
              <a:t>Percentage of normal predicted value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b="0">
                <a:solidFill>
                  <a:schemeClr val="accent2"/>
                </a:solidFill>
                <a:ea typeface="SimSun" pitchFamily="2" charset="-122"/>
              </a:rPr>
              <a:t>**</a:t>
            </a:r>
            <a:r>
              <a:rPr lang="tr-TR" altLang="zh-CN"/>
              <a:t> </a:t>
            </a:r>
            <a:r>
              <a:rPr lang="tr-TR" altLang="zh-CN" sz="1400" b="0"/>
              <a:t>poc : Post operative calculated</a:t>
            </a:r>
            <a:endParaRPr lang="tr-TR" sz="1400" b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Lung surgery risk at PFT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214281" y="1600200"/>
          <a:ext cx="8715437" cy="3727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5"/>
                <a:gridCol w="1643074"/>
                <a:gridCol w="4714908"/>
              </a:tblGrid>
              <a:tr h="100592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Predicted </a:t>
                      </a:r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postoperative</a:t>
                      </a:r>
                      <a:r>
                        <a:rPr lang="en-US" altLang="ko-KR" baseline="0" dirty="0" smtClean="0"/>
                        <a:t> FEV1 and </a:t>
                      </a:r>
                      <a:r>
                        <a:rPr lang="en-US" altLang="ko-KR" baseline="0" dirty="0" err="1" smtClean="0"/>
                        <a:t>DLco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Risk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Recommendation</a:t>
                      </a:r>
                      <a:endParaRPr lang="ko-KR" altLang="en-US" dirty="0"/>
                    </a:p>
                  </a:txBody>
                  <a:tcPr/>
                </a:tc>
              </a:tr>
              <a:tr h="4079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&gt; 40% predicted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Average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No further test</a:t>
                      </a:r>
                      <a:endParaRPr lang="ko-KR" altLang="en-US" dirty="0"/>
                    </a:p>
                  </a:txBody>
                  <a:tcPr/>
                </a:tc>
              </a:tr>
              <a:tr h="100592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&lt;40% predicted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High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16-60%</a:t>
                      </a:r>
                      <a:r>
                        <a:rPr lang="en-US" altLang="ko-KR" baseline="0" dirty="0" smtClean="0"/>
                        <a:t> mortality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Consider less extensive resection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Consider SRS</a:t>
                      </a:r>
                      <a:endParaRPr lang="ko-KR" altLang="en-US" dirty="0"/>
                    </a:p>
                  </a:txBody>
                  <a:tcPr/>
                </a:tc>
              </a:tr>
              <a:tr h="130770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Any other combination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Intermediate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Exercise PFT (VO2max)</a:t>
                      </a:r>
                    </a:p>
                    <a:p>
                      <a:pPr latinLnBrk="1"/>
                      <a:r>
                        <a:rPr lang="en-US" altLang="ko-KR" dirty="0" smtClean="0"/>
                        <a:t> &gt;15-20mL/Kg : no increased risk of death</a:t>
                      </a:r>
                    </a:p>
                    <a:p>
                      <a:pPr latinLnBrk="1"/>
                      <a:r>
                        <a:rPr lang="en-US" altLang="ko-KR" dirty="0" smtClean="0"/>
                        <a:t>&lt;10mL/Kg: 50% mortality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What is predicted postoperative (</a:t>
            </a:r>
            <a:r>
              <a:rPr lang="en-US" altLang="ko-KR" b="1" dirty="0" err="1" smtClean="0"/>
              <a:t>ppo</a:t>
            </a:r>
            <a:r>
              <a:rPr lang="en-US" altLang="ko-KR" b="1" dirty="0" smtClean="0"/>
              <a:t>) value?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ko-KR" dirty="0" smtClean="0"/>
          </a:p>
          <a:p>
            <a:r>
              <a:rPr lang="pt-BR" altLang="ko-KR" dirty="0" smtClean="0"/>
              <a:t>preoperative </a:t>
            </a:r>
            <a:r>
              <a:rPr lang="pt-BR" altLang="ko-KR" dirty="0"/>
              <a:t>value </a:t>
            </a:r>
            <a:r>
              <a:rPr lang="pt-BR" altLang="ko-KR" dirty="0" smtClean="0"/>
              <a:t>X </a:t>
            </a:r>
            <a:r>
              <a:rPr lang="pt-BR" altLang="ko-KR" dirty="0"/>
              <a:t>[1-(S-N)/(19-N</a:t>
            </a:r>
            <a:r>
              <a:rPr lang="pt-BR" altLang="ko-KR" dirty="0" smtClean="0"/>
              <a:t>)]</a:t>
            </a:r>
          </a:p>
          <a:p>
            <a:endParaRPr lang="pt-BR" altLang="ko-KR" dirty="0"/>
          </a:p>
          <a:p>
            <a:pPr lvl="1"/>
            <a:r>
              <a:rPr lang="en-US" altLang="ko-KR" dirty="0"/>
              <a:t>S </a:t>
            </a:r>
            <a:r>
              <a:rPr lang="en-US" altLang="ko-KR" dirty="0" smtClean="0"/>
              <a:t>: the </a:t>
            </a:r>
            <a:r>
              <a:rPr lang="en-US" altLang="ko-KR" dirty="0"/>
              <a:t>numbers of </a:t>
            </a:r>
            <a:r>
              <a:rPr lang="en-US" altLang="ko-KR" dirty="0" err="1"/>
              <a:t>resected</a:t>
            </a:r>
            <a:r>
              <a:rPr lang="en-US" altLang="ko-KR" dirty="0"/>
              <a:t> segments (10 for </a:t>
            </a:r>
            <a:r>
              <a:rPr lang="en-US" altLang="ko-KR" dirty="0" smtClean="0"/>
              <a:t>the right </a:t>
            </a:r>
            <a:r>
              <a:rPr lang="en-US" altLang="ko-KR" dirty="0"/>
              <a:t>and 9 for the left lung)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N : the </a:t>
            </a:r>
            <a:r>
              <a:rPr lang="en-US" altLang="ko-KR" dirty="0"/>
              <a:t>numbers of </a:t>
            </a:r>
            <a:r>
              <a:rPr lang="en-US" altLang="ko-KR" dirty="0" smtClean="0"/>
              <a:t>nonfunctional or </a:t>
            </a:r>
            <a:r>
              <a:rPr lang="en-US" altLang="ko-KR" dirty="0"/>
              <a:t>obstructed segments.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Predicted FEV1</a:t>
            </a:r>
            <a:endParaRPr lang="ko-KR" altLang="en-US" b="1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Total number of lung segment (N=19)</a:t>
            </a:r>
            <a:endParaRPr lang="ko-KR" altLang="en-US" dirty="0"/>
          </a:p>
        </p:txBody>
      </p:sp>
      <p:graphicFrame>
        <p:nvGraphicFramePr>
          <p:cNvPr id="10" name="내용 개체 틀 9"/>
          <p:cNvGraphicFramePr>
            <a:graphicFrameLocks noGrp="1"/>
          </p:cNvGraphicFramePr>
          <p:nvPr>
            <p:ph sz="half" idx="2"/>
          </p:nvPr>
        </p:nvGraphicFramePr>
        <p:xfrm>
          <a:off x="428596" y="2928934"/>
          <a:ext cx="40401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642942"/>
                <a:gridCol w="1785950"/>
                <a:gridCol w="7540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lesion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lesion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RUL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LUL-upper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RML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LUL-</a:t>
                      </a:r>
                      <a:r>
                        <a:rPr lang="en-US" altLang="ko-KR" dirty="0" err="1" smtClean="0"/>
                        <a:t>lingular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RLL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LLL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텍스트 개체 틀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ko-KR" dirty="0" smtClean="0"/>
              <a:t>LLL </a:t>
            </a:r>
            <a:r>
              <a:rPr lang="en-US" altLang="ko-KR" dirty="0" err="1" smtClean="0"/>
              <a:t>lobectomy</a:t>
            </a:r>
            <a:endParaRPr lang="ko-KR" altLang="en-US" dirty="0"/>
          </a:p>
        </p:txBody>
      </p:sp>
      <p:sp>
        <p:nvSpPr>
          <p:cNvPr id="9" name="내용 개체 틀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dirty="0" err="1" smtClean="0"/>
              <a:t>Preop</a:t>
            </a:r>
            <a:r>
              <a:rPr lang="en-US" altLang="ko-KR" dirty="0" smtClean="0"/>
              <a:t> FEV1=1.3L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Postoperative FEV1</a:t>
            </a:r>
          </a:p>
          <a:p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  =1.3L X (19-4)/19=1.0L</a:t>
            </a:r>
            <a:endParaRPr lang="ko-KR" alt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 smtClean="0"/>
              <a:t>그런데 꼭 이 공식이 맞을까</a:t>
            </a:r>
            <a:r>
              <a:rPr lang="en-US" altLang="ko-KR" sz="4000" b="1" dirty="0" smtClean="0"/>
              <a:t>? (1)</a:t>
            </a:r>
            <a:endParaRPr lang="ko-KR" altLang="en-US" sz="4000" b="1" dirty="0"/>
          </a:p>
        </p:txBody>
      </p:sp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sz="half" idx="2"/>
          </p:nvPr>
        </p:nvGraphicFramePr>
        <p:xfrm>
          <a:off x="428596" y="4286256"/>
          <a:ext cx="75009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2500330"/>
                <a:gridCol w="250033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meausred</a:t>
                      </a:r>
                      <a:endParaRPr lang="ko-KR" altLang="en-US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% </a:t>
                      </a:r>
                      <a:endParaRPr lang="ko-KR" altLang="en-US" dirty="0"/>
                    </a:p>
                  </a:txBody>
                  <a:tcPr marL="44891" marR="4489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FVC</a:t>
                      </a:r>
                      <a:endParaRPr lang="ko-KR" altLang="en-US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2.06</a:t>
                      </a:r>
                      <a:endParaRPr lang="ko-KR" altLang="en-US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68</a:t>
                      </a:r>
                      <a:endParaRPr lang="ko-KR" altLang="en-US" dirty="0"/>
                    </a:p>
                  </a:txBody>
                  <a:tcPr marL="44891" marR="4489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FEV1</a:t>
                      </a:r>
                      <a:endParaRPr lang="ko-KR" altLang="en-US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1.50</a:t>
                      </a:r>
                      <a:endParaRPr lang="ko-KR" altLang="en-US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63</a:t>
                      </a:r>
                      <a:endParaRPr lang="ko-KR" altLang="en-US" dirty="0"/>
                    </a:p>
                  </a:txBody>
                  <a:tcPr marL="44891" marR="4489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FEV1/FVC</a:t>
                      </a:r>
                      <a:endParaRPr lang="ko-KR" altLang="en-US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73</a:t>
                      </a:r>
                      <a:endParaRPr lang="ko-KR" altLang="en-US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44891" marR="44891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DLco</a:t>
                      </a:r>
                      <a:endParaRPr lang="ko-KR" altLang="en-US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9.7mL/mmHg/min</a:t>
                      </a:r>
                      <a:endParaRPr lang="ko-KR" altLang="en-US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54</a:t>
                      </a:r>
                      <a:endParaRPr lang="ko-KR" altLang="en-US" dirty="0"/>
                    </a:p>
                  </a:txBody>
                  <a:tcPr marL="44891" marR="44891"/>
                </a:tc>
              </a:tr>
            </a:tbl>
          </a:graphicData>
        </a:graphic>
      </p:graphicFrame>
      <p:sp>
        <p:nvSpPr>
          <p:cNvPr id="8" name="텍스트 개체 틀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4"/>
          </p:nvPr>
        </p:nvSpPr>
        <p:spPr>
          <a:xfrm>
            <a:off x="428597" y="2174875"/>
            <a:ext cx="8258204" cy="3951288"/>
          </a:xfrm>
        </p:spPr>
        <p:txBody>
          <a:bodyPr/>
          <a:lstStyle/>
          <a:p>
            <a:r>
              <a:rPr lang="en-US" altLang="ko-KR" dirty="0" smtClean="0"/>
              <a:t>F/67</a:t>
            </a:r>
          </a:p>
          <a:p>
            <a:r>
              <a:rPr lang="en-US" altLang="ko-KR" dirty="0" smtClean="0"/>
              <a:t>15YA LUL </a:t>
            </a:r>
            <a:r>
              <a:rPr lang="en-US" altLang="ko-KR" dirty="0" err="1" smtClean="0"/>
              <a:t>lobectomy</a:t>
            </a:r>
            <a:r>
              <a:rPr lang="en-US" altLang="ko-KR" dirty="0" smtClean="0"/>
              <a:t> d/t fungal ball </a:t>
            </a:r>
          </a:p>
          <a:p>
            <a:r>
              <a:rPr lang="en-US" altLang="ko-KR" dirty="0" smtClean="0"/>
              <a:t>Slow growing mass at RML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 smtClean="0"/>
              <a:t>그런데 꼭 이 공식이 맞을까</a:t>
            </a:r>
            <a:r>
              <a:rPr lang="en-US" altLang="ko-KR" sz="4000" b="1" dirty="0" smtClean="0"/>
              <a:t>? (1)</a:t>
            </a:r>
            <a:endParaRPr lang="ko-KR" altLang="en-US" sz="4000" b="1" dirty="0"/>
          </a:p>
        </p:txBody>
      </p:sp>
      <p:pic>
        <p:nvPicPr>
          <p:cNvPr id="4" name="내용 개체 틀 3" descr="0001.jpg"/>
          <p:cNvPicPr>
            <a:picLocks noGrp="1"/>
          </p:cNvPicPr>
          <p:nvPr>
            <p:ph idx="1"/>
          </p:nvPr>
        </p:nvPicPr>
        <p:blipFill>
          <a:blip r:embed="rId2" cstate="print"/>
          <a:srcRect r="52885"/>
          <a:stretch>
            <a:fillRect/>
          </a:stretch>
        </p:blipFill>
        <p:spPr>
          <a:xfrm>
            <a:off x="357158" y="1500174"/>
            <a:ext cx="3500462" cy="500066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214810" y="1857364"/>
          <a:ext cx="461963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879"/>
                <a:gridCol w="1539879"/>
                <a:gridCol w="1539879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Right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Left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perfusion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72%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28%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Geometric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21%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5996880" y="6304235"/>
            <a:ext cx="2895600" cy="365125"/>
          </a:xfrm>
        </p:spPr>
        <p:txBody>
          <a:bodyPr/>
          <a:lstStyle/>
          <a:p>
            <a:r>
              <a:rPr lang="en-US" altLang="ko-KR" dirty="0" smtClean="0"/>
              <a:t>2012</a:t>
            </a:r>
            <a:r>
              <a:rPr lang="ko-KR" altLang="en-US" dirty="0" smtClean="0"/>
              <a:t>년 제 </a:t>
            </a:r>
            <a:r>
              <a:rPr lang="en-US" altLang="ko-KR" dirty="0" smtClean="0"/>
              <a:t>5</a:t>
            </a:r>
            <a:r>
              <a:rPr lang="ko-KR" altLang="en-US" dirty="0" smtClean="0"/>
              <a:t>차 전공의 학술세미나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그런데 꼭 이 공식이 맞을까</a:t>
            </a:r>
            <a:r>
              <a:rPr lang="en-US" altLang="ko-KR" b="1" dirty="0" smtClean="0"/>
              <a:t>?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Limitation</a:t>
            </a:r>
          </a:p>
          <a:p>
            <a:pPr lvl="1"/>
            <a:r>
              <a:rPr lang="en-US" altLang="ko-KR" dirty="0" smtClean="0"/>
              <a:t>overestimation of functional loss</a:t>
            </a:r>
          </a:p>
          <a:p>
            <a:pPr lvl="1"/>
            <a:r>
              <a:rPr lang="en-US" altLang="ko-KR" dirty="0" smtClean="0"/>
              <a:t>possibly the denial of surgery to patients with borderline PFT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250 </a:t>
            </a:r>
            <a:r>
              <a:rPr lang="en-US" altLang="ko-KR" dirty="0" err="1" smtClean="0"/>
              <a:t>mL</a:t>
            </a:r>
            <a:r>
              <a:rPr lang="en-US" altLang="ko-KR" dirty="0" smtClean="0"/>
              <a:t> after </a:t>
            </a:r>
            <a:r>
              <a:rPr lang="en-US" altLang="ko-KR" dirty="0" err="1" smtClean="0"/>
              <a:t>lobectomy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500 </a:t>
            </a:r>
            <a:r>
              <a:rPr lang="en-US" altLang="ko-KR" dirty="0" err="1" smtClean="0"/>
              <a:t>mL</a:t>
            </a:r>
            <a:r>
              <a:rPr lang="en-US" altLang="ko-KR" dirty="0" smtClean="0"/>
              <a:t> after </a:t>
            </a:r>
            <a:r>
              <a:rPr lang="en-US" altLang="ko-KR" dirty="0" err="1" smtClean="0"/>
              <a:t>pneumonectomy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Text Box 40"/>
          <p:cNvSpPr txBox="1">
            <a:spLocks noChangeArrowheads="1"/>
          </p:cNvSpPr>
          <p:nvPr/>
        </p:nvSpPr>
        <p:spPr bwMode="auto">
          <a:xfrm>
            <a:off x="6000760" y="6215082"/>
            <a:ext cx="26019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ko-KR" i="1" dirty="0" err="1" smtClean="0">
                <a:ea typeface="굴림" pitchFamily="50" charset="-127"/>
              </a:rPr>
              <a:t>Zeiher</a:t>
            </a:r>
            <a:r>
              <a:rPr lang="en-US" altLang="ko-KR" i="1" dirty="0" smtClean="0">
                <a:ea typeface="굴림" pitchFamily="50" charset="-127"/>
              </a:rPr>
              <a:t> </a:t>
            </a:r>
            <a:r>
              <a:rPr lang="en-US" altLang="ko-KR" i="1" dirty="0">
                <a:ea typeface="굴림" pitchFamily="50" charset="-127"/>
              </a:rPr>
              <a:t>et al, </a:t>
            </a:r>
            <a:r>
              <a:rPr lang="en-US" altLang="ko-KR" i="1" dirty="0" smtClean="0">
                <a:ea typeface="굴림" pitchFamily="50" charset="-127"/>
              </a:rPr>
              <a:t>Chest1995</a:t>
            </a:r>
            <a:endParaRPr lang="en-US" altLang="ko-KR" i="1" dirty="0"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b="1" dirty="0" smtClean="0"/>
              <a:t>그런데 꼭 이 공식이 맞을까</a:t>
            </a:r>
            <a:r>
              <a:rPr lang="en-US" altLang="ko-KR" sz="4000" b="1" dirty="0" smtClean="0"/>
              <a:t>? (1)</a:t>
            </a:r>
            <a:endParaRPr lang="ko-KR" altLang="en-US" sz="4000" b="1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Lung volume</a:t>
            </a:r>
            <a:r>
              <a:rPr lang="ko-KR" altLang="en-US" dirty="0" smtClean="0"/>
              <a:t>이 균일하지 않은 환자의 경우 단순 공식을 사용하는 것은 정확한 예측에서 벗어날 수 있다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 smtClean="0"/>
              <a:t>Perfusion scan</a:t>
            </a:r>
            <a:r>
              <a:rPr lang="ko-KR" altLang="en-US" dirty="0" smtClean="0"/>
              <a:t>을 이용하는 것이  정확한 예측에 도움이 된다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b="1" dirty="0" smtClean="0">
                <a:solidFill>
                  <a:srgbClr val="FFFF00"/>
                </a:solidFill>
              </a:rPr>
              <a:t>FEV1 preoperative  X   (1 - fractional contribution of </a:t>
            </a:r>
            <a:r>
              <a:rPr lang="en-US" altLang="ko-KR" b="1" dirty="0" err="1" smtClean="0">
                <a:solidFill>
                  <a:srgbClr val="FFFF00"/>
                </a:solidFill>
              </a:rPr>
              <a:t>resected</a:t>
            </a:r>
            <a:r>
              <a:rPr lang="en-US" altLang="ko-KR" b="1" dirty="0" smtClean="0">
                <a:solidFill>
                  <a:srgbClr val="FFFF00"/>
                </a:solidFill>
              </a:rPr>
              <a:t> lung segments)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ea typeface="굴림" pitchFamily="50" charset="-127"/>
              </a:rPr>
              <a:t>Use and Interpretation of PFTs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Types of pulmonary function testing</a:t>
            </a:r>
          </a:p>
          <a:p>
            <a:r>
              <a:rPr lang="en-US" altLang="ko-KR" dirty="0" smtClean="0">
                <a:ea typeface="굴림" pitchFamily="50" charset="-127"/>
              </a:rPr>
              <a:t>Indications for pulmonary function testing</a:t>
            </a:r>
          </a:p>
          <a:p>
            <a:r>
              <a:rPr lang="en-US" altLang="ko-KR" dirty="0" err="1" smtClean="0">
                <a:ea typeface="굴림" pitchFamily="50" charset="-127"/>
              </a:rPr>
              <a:t>Spirometry</a:t>
            </a:r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Volumes and Capacities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Interpretation: </a:t>
            </a:r>
            <a:r>
              <a:rPr lang="en-US" altLang="ko-KR" b="1" dirty="0" smtClean="0">
                <a:solidFill>
                  <a:srgbClr val="FFFF00"/>
                </a:solidFill>
                <a:ea typeface="굴림" pitchFamily="50" charset="-127"/>
              </a:rPr>
              <a:t>Values and Curves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Patterns of disease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그런데 꼭 이 공식이 맞을까</a:t>
            </a:r>
            <a:r>
              <a:rPr lang="en-US" altLang="ko-KR" b="1" dirty="0" smtClean="0"/>
              <a:t>?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/>
              <a:t>lung cancer</a:t>
            </a:r>
            <a:r>
              <a:rPr lang="ko-KR" altLang="en-US" dirty="0" smtClean="0"/>
              <a:t>로 </a:t>
            </a:r>
            <a:r>
              <a:rPr lang="en-US" altLang="ko-KR" dirty="0" err="1" smtClean="0"/>
              <a:t>lobectomy</a:t>
            </a:r>
            <a:r>
              <a:rPr lang="ko-KR" altLang="en-US" dirty="0" smtClean="0"/>
              <a:t>를 해야 하는 환자에서 </a:t>
            </a:r>
            <a:r>
              <a:rPr lang="en-US" altLang="ko-KR" dirty="0" smtClean="0"/>
              <a:t>postoperative </a:t>
            </a:r>
            <a:r>
              <a:rPr lang="en-US" altLang="ko-KR" dirty="0" err="1" smtClean="0"/>
              <a:t>DLco</a:t>
            </a:r>
            <a:r>
              <a:rPr lang="ko-KR" altLang="en-US" dirty="0" smtClean="0"/>
              <a:t>가 계산 공식상에서 </a:t>
            </a:r>
            <a:r>
              <a:rPr lang="en-US" altLang="ko-KR" dirty="0" smtClean="0"/>
              <a:t>40% </a:t>
            </a:r>
            <a:r>
              <a:rPr lang="ko-KR" altLang="en-US" dirty="0" smtClean="0"/>
              <a:t>안되면 어떻게 할 것인가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그런데 꼭 이 공식이 맞을까</a:t>
            </a:r>
            <a:r>
              <a:rPr lang="en-US" altLang="ko-KR" b="1" dirty="0" smtClean="0"/>
              <a:t>?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Lobectomy</a:t>
            </a:r>
            <a:r>
              <a:rPr lang="en-US" altLang="ko-KR" dirty="0" smtClean="0"/>
              <a:t> leads to very little permanent functional deficit. </a:t>
            </a:r>
          </a:p>
          <a:p>
            <a:endParaRPr lang="en-US" altLang="ko-KR" dirty="0"/>
          </a:p>
          <a:p>
            <a:pPr lvl="1"/>
            <a:r>
              <a:rPr lang="en-US" altLang="ko-KR" sz="1800" dirty="0" err="1"/>
              <a:t>Bolliger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CT et al. </a:t>
            </a:r>
            <a:r>
              <a:rPr lang="en-US" altLang="ko-KR" sz="1800" dirty="0" err="1" smtClean="0"/>
              <a:t>Eur</a:t>
            </a:r>
            <a:r>
              <a:rPr lang="en-US" altLang="ko-KR" sz="1800" dirty="0" smtClean="0"/>
              <a:t> </a:t>
            </a:r>
            <a:r>
              <a:rPr lang="en-US" altLang="ko-KR" sz="1800" dirty="0" err="1"/>
              <a:t>Respir</a:t>
            </a:r>
            <a:r>
              <a:rPr lang="en-US" altLang="ko-KR" sz="1800" dirty="0"/>
              <a:t> J </a:t>
            </a:r>
            <a:r>
              <a:rPr lang="en-US" altLang="ko-KR" sz="1800" dirty="0" smtClean="0"/>
              <a:t>1998 (review)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그런데 꼭 이 공식이 맞을까</a:t>
            </a:r>
            <a:r>
              <a:rPr lang="en-US" altLang="ko-KR" b="1" dirty="0" smtClean="0"/>
              <a:t>?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공식에 대한 고려는 </a:t>
            </a:r>
            <a:r>
              <a:rPr lang="en-US" altLang="ko-KR" dirty="0" err="1" smtClean="0"/>
              <a:t>lobectomy</a:t>
            </a:r>
            <a:r>
              <a:rPr lang="ko-KR" altLang="en-US" dirty="0" smtClean="0"/>
              <a:t>보다 </a:t>
            </a:r>
            <a:r>
              <a:rPr lang="en-US" altLang="ko-KR" dirty="0" err="1" smtClean="0"/>
              <a:t>pneumonectomy</a:t>
            </a:r>
            <a:r>
              <a:rPr lang="ko-KR" altLang="en-US" dirty="0" smtClean="0"/>
              <a:t>에 대하여 더 고려해야 하며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err="1" smtClean="0"/>
              <a:t>Lobectomy</a:t>
            </a:r>
            <a:r>
              <a:rPr lang="ko-KR" altLang="en-US" dirty="0" smtClean="0"/>
              <a:t>는 큰 영향을 주지 않을 수 있다</a:t>
            </a:r>
            <a:r>
              <a:rPr lang="en-US" altLang="ko-KR" dirty="0" smtClean="0"/>
              <a:t>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 b="1" dirty="0" smtClean="0"/>
              <a:t>DIFFUSION  CAPACITY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85926"/>
            <a:ext cx="8534400" cy="4233874"/>
          </a:xfrm>
        </p:spPr>
        <p:txBody>
          <a:bodyPr>
            <a:normAutofit/>
          </a:bodyPr>
          <a:lstStyle/>
          <a:p>
            <a:pPr marL="609600" indent="-609600" eaLnBrk="1" hangingPunct="1"/>
            <a:r>
              <a:rPr lang="tr-TR" sz="2000" dirty="0" smtClean="0"/>
              <a:t>DLCO      &lt; % 50                 major resection is 								contr</a:t>
            </a:r>
            <a:r>
              <a:rPr lang="en-US" sz="2000" dirty="0" smtClean="0"/>
              <a:t>a</a:t>
            </a:r>
            <a:r>
              <a:rPr lang="tr-TR" sz="2000" dirty="0" smtClean="0"/>
              <a:t>ndicated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tr-TR" sz="2000" dirty="0" smtClean="0"/>
              <a:t>                                                        </a:t>
            </a:r>
            <a:endParaRPr lang="en-US" sz="20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</a:t>
            </a:r>
            <a:r>
              <a:rPr lang="tr-TR" sz="2000" dirty="0" smtClean="0"/>
              <a:t>        </a:t>
            </a:r>
            <a:r>
              <a:rPr lang="tr-TR" sz="1800" i="1" dirty="0" smtClean="0"/>
              <a:t>Cander L. A  J Cardiol 1963</a:t>
            </a:r>
          </a:p>
          <a:p>
            <a:pPr marL="609600" indent="-609600" eaLnBrk="1" hangingPunct="1"/>
            <a:endParaRPr lang="tr-TR" sz="1600" i="1" dirty="0" smtClean="0">
              <a:latin typeface="Tahoma" pitchFamily="34" charset="0"/>
            </a:endParaRPr>
          </a:p>
          <a:p>
            <a:pPr marL="609600" indent="-609600" eaLnBrk="1" hangingPunct="1"/>
            <a:r>
              <a:rPr lang="tr-TR" sz="2000" dirty="0" smtClean="0"/>
              <a:t>DLCO      &lt; % 60                  mortality  risk  % 24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tr-TR" sz="2000" dirty="0" smtClean="0"/>
          </a:p>
          <a:p>
            <a:pPr marL="609600" indent="-609600" eaLnBrk="1" hangingPunct="1"/>
            <a:r>
              <a:rPr lang="tr-TR" sz="2000" dirty="0" smtClean="0"/>
              <a:t>ppoDLCO &lt; % 40                  mortality  risk  % 33</a:t>
            </a:r>
          </a:p>
          <a:p>
            <a:pPr marL="609600" indent="-609600" eaLnBrk="1" hangingPunct="1"/>
            <a:endParaRPr lang="tr-TR" sz="2000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tr-TR" sz="20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tr-TR" sz="1800" i="1" dirty="0" smtClean="0">
                <a:latin typeface="Tahoma" pitchFamily="34" charset="0"/>
              </a:rPr>
              <a:t>              </a:t>
            </a:r>
            <a:r>
              <a:rPr lang="en-US" sz="1800" i="1" dirty="0" smtClean="0">
                <a:latin typeface="Tahoma" pitchFamily="34" charset="0"/>
              </a:rPr>
              <a:t>                                </a:t>
            </a: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3643306" y="3500438"/>
            <a:ext cx="628648" cy="1143008"/>
          </a:xfrm>
          <a:prstGeom prst="curvedRightArrow">
            <a:avLst>
              <a:gd name="adj1" fmla="val 30000"/>
              <a:gd name="adj2" fmla="val 6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" name="TextBox 5"/>
          <p:cNvSpPr txBox="1"/>
          <p:nvPr/>
        </p:nvSpPr>
        <p:spPr>
          <a:xfrm>
            <a:off x="3929058" y="6215082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/>
            <a:r>
              <a:rPr lang="tr-TR" i="1" dirty="0" smtClean="0"/>
              <a:t>Markos J</a:t>
            </a:r>
            <a:r>
              <a:rPr lang="en-US" i="1" dirty="0" smtClean="0"/>
              <a:t> </a:t>
            </a:r>
            <a:r>
              <a:rPr lang="tr-TR" i="1" dirty="0" smtClean="0"/>
              <a:t>et al. Am Rev Respir Dis 1989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 b="1" dirty="0" smtClean="0">
                <a:solidFill>
                  <a:schemeClr val="tx1"/>
                </a:solidFill>
              </a:rPr>
              <a:t>ARTERIAL  BLOOD  GASES</a:t>
            </a:r>
          </a:p>
        </p:txBody>
      </p:sp>
      <p:sp>
        <p:nvSpPr>
          <p:cNvPr id="532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989138"/>
            <a:ext cx="86868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Hipoxia is not a predictor alone</a:t>
            </a:r>
          </a:p>
          <a:p>
            <a:pPr lvl="1"/>
            <a:r>
              <a:rPr lang="tr-TR" sz="2000" dirty="0" smtClean="0"/>
              <a:t>Improvement of endobronchial  obstruction after surgery ! ( V/ Q)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tr-TR" sz="2400" dirty="0" smtClean="0"/>
              <a:t>Is PaCO2 &gt; 45</a:t>
            </a:r>
            <a:r>
              <a:rPr lang="en-US" sz="2400" dirty="0" smtClean="0"/>
              <a:t>mmHg</a:t>
            </a:r>
            <a:r>
              <a:rPr lang="tr-TR" sz="2400" dirty="0" smtClean="0"/>
              <a:t>  significiant risk factor?  Not proven!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dirty="0" smtClean="0"/>
              <a:t>       There are reports which show no difference   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3200" dirty="0" smtClean="0"/>
              <a:t>                                       </a:t>
            </a:r>
            <a:endParaRPr lang="en-US" sz="3200" dirty="0" smtClean="0"/>
          </a:p>
          <a:p>
            <a:pPr eaLnBrk="1" hangingPunct="1">
              <a:buFont typeface="Wingdings" pitchFamily="2" charset="2"/>
              <a:buNone/>
            </a:pPr>
            <a:endParaRPr lang="en-US" i="1" dirty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800" i="1" dirty="0" smtClean="0">
                <a:solidFill>
                  <a:schemeClr val="tx2"/>
                </a:solidFill>
              </a:rPr>
              <a:t>                                                             </a:t>
            </a:r>
            <a:r>
              <a:rPr lang="tr-TR" sz="1800" i="1" dirty="0" smtClean="0">
                <a:solidFill>
                  <a:schemeClr val="tx2"/>
                </a:solidFill>
              </a:rPr>
              <a:t>Kearny DJ. Chest 1994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1800" i="1" dirty="0" smtClean="0">
                <a:solidFill>
                  <a:schemeClr val="tx2"/>
                </a:solidFill>
              </a:rPr>
              <a:t>                                                          Marshall MC.  Clin Chest Med 1993</a:t>
            </a:r>
          </a:p>
          <a:p>
            <a:pPr eaLnBrk="1" hangingPunct="1">
              <a:buFont typeface="Wingdings" pitchFamily="2" charset="2"/>
              <a:buNone/>
            </a:pPr>
            <a:endParaRPr lang="tr-TR" sz="1400" i="1" dirty="0" smtClean="0">
              <a:solidFill>
                <a:schemeClr val="tx2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tr-TR" sz="4000" b="1" dirty="0" smtClean="0"/>
              <a:t>CARDIOPULMONARY   EXERCISE  TESTS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86800" cy="3886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Important in lung resection surgery</a:t>
            </a:r>
          </a:p>
          <a:p>
            <a:pPr eaLnBrk="1" hangingPunct="1">
              <a:lnSpc>
                <a:spcPct val="90000"/>
              </a:lnSpc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Recommendation of BTS  and  ACCP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s"/>
            </a:pPr>
            <a:r>
              <a:rPr lang="tr-TR" sz="2400" dirty="0" smtClean="0">
                <a:solidFill>
                  <a:schemeClr val="tx2"/>
                </a:solidFill>
              </a:rPr>
              <a:t>VO</a:t>
            </a:r>
            <a:r>
              <a:rPr lang="tr-TR" sz="2400" baseline="-25000" dirty="0" smtClean="0">
                <a:solidFill>
                  <a:schemeClr val="tx2"/>
                </a:solidFill>
              </a:rPr>
              <a:t>2</a:t>
            </a:r>
            <a:r>
              <a:rPr lang="tr-TR" sz="2400" dirty="0" smtClean="0">
                <a:solidFill>
                  <a:schemeClr val="tx2"/>
                </a:solidFill>
              </a:rPr>
              <a:t>max  &gt; 15 ml/kg/d                        Operable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s"/>
            </a:pPr>
            <a:r>
              <a:rPr lang="tr-TR" sz="2400" dirty="0" smtClean="0">
                <a:solidFill>
                  <a:schemeClr val="tx2"/>
                </a:solidFill>
              </a:rPr>
              <a:t>VO</a:t>
            </a:r>
            <a:r>
              <a:rPr lang="tr-TR" sz="2400" baseline="-25000" dirty="0" smtClean="0">
                <a:solidFill>
                  <a:schemeClr val="tx2"/>
                </a:solidFill>
              </a:rPr>
              <a:t>2</a:t>
            </a:r>
            <a:r>
              <a:rPr lang="tr-TR" sz="2400" dirty="0" smtClean="0">
                <a:solidFill>
                  <a:schemeClr val="tx2"/>
                </a:solidFill>
              </a:rPr>
              <a:t>max  &lt; 15 ml/kg/d                        High risk</a:t>
            </a:r>
          </a:p>
        </p:txBody>
      </p:sp>
      <p:sp>
        <p:nvSpPr>
          <p:cNvPr id="55301" name="AutoShape 4"/>
          <p:cNvSpPr>
            <a:spLocks noChangeArrowheads="1"/>
          </p:cNvSpPr>
          <p:nvPr/>
        </p:nvSpPr>
        <p:spPr bwMode="auto">
          <a:xfrm>
            <a:off x="5029200" y="3786190"/>
            <a:ext cx="685800" cy="1071570"/>
          </a:xfrm>
          <a:prstGeom prst="curvedRightArrow">
            <a:avLst>
              <a:gd name="adj1" fmla="val 26667"/>
              <a:gd name="adj2" fmla="val 5333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500034" y="3071810"/>
            <a:ext cx="800105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pitchFamily="2" charset="2"/>
              <a:buAutoNum type="arabicPeriod"/>
            </a:pPr>
            <a:r>
              <a:rPr lang="tr-TR" sz="2800" b="0" dirty="0"/>
              <a:t>6MWT (6  minute walking test)</a:t>
            </a:r>
          </a:p>
          <a:p>
            <a:pPr marL="342900" indent="-342900">
              <a:buClr>
                <a:schemeClr val="accent2"/>
              </a:buClr>
              <a:buFont typeface="Wingdings" pitchFamily="2" charset="2"/>
              <a:buAutoNum type="arabicPeriod"/>
            </a:pPr>
            <a:endParaRPr lang="tr-TR" sz="2800" b="0" dirty="0"/>
          </a:p>
          <a:p>
            <a:pPr marL="342900" indent="-342900">
              <a:buClr>
                <a:schemeClr val="accent2"/>
              </a:buClr>
              <a:buFont typeface="Wingdings" pitchFamily="2" charset="2"/>
              <a:buAutoNum type="arabicPeriod"/>
            </a:pPr>
            <a:r>
              <a:rPr lang="tr-TR" sz="2800" b="0" dirty="0"/>
              <a:t> Stair climbing </a:t>
            </a:r>
            <a:r>
              <a:rPr lang="tr-TR" sz="2800" b="0" dirty="0" smtClean="0"/>
              <a:t>test</a:t>
            </a:r>
            <a:endParaRPr lang="tr-TR" sz="2800" b="0" dirty="0"/>
          </a:p>
          <a:p>
            <a:pPr marL="342900" indent="-342900">
              <a:buClr>
                <a:schemeClr val="accent2"/>
              </a:buClr>
              <a:buFont typeface="Wingdings" pitchFamily="2" charset="2"/>
              <a:buAutoNum type="arabicPeriod"/>
            </a:pPr>
            <a:endParaRPr lang="tr-TR" sz="2800" b="0" dirty="0"/>
          </a:p>
          <a:p>
            <a:pPr marL="342900" indent="-342900">
              <a:buClr>
                <a:schemeClr val="accent2"/>
              </a:buClr>
              <a:buFont typeface="Wingdings" pitchFamily="2" charset="2"/>
              <a:buAutoNum type="arabicPeriod"/>
            </a:pPr>
            <a:r>
              <a:rPr lang="tr-TR" sz="2800" b="0" dirty="0"/>
              <a:t> </a:t>
            </a:r>
            <a:r>
              <a:rPr lang="en-US" sz="2800" b="0" dirty="0"/>
              <a:t>"</a:t>
            </a:r>
            <a:r>
              <a:rPr lang="tr-TR" sz="2800" b="0" dirty="0"/>
              <a:t>Shuttle  walk</a:t>
            </a:r>
            <a:r>
              <a:rPr lang="en-US" sz="2800" b="0" dirty="0"/>
              <a:t>"</a:t>
            </a:r>
            <a:endParaRPr lang="tr-TR" sz="2800" b="0" dirty="0"/>
          </a:p>
          <a:p>
            <a:pPr marL="342900" indent="-342900">
              <a:buClr>
                <a:schemeClr val="accent2"/>
              </a:buClr>
              <a:buFont typeface="Wingdings" pitchFamily="2" charset="2"/>
              <a:buNone/>
            </a:pPr>
            <a:endParaRPr lang="tr-TR" sz="2000" b="0" dirty="0"/>
          </a:p>
          <a:p>
            <a:pPr marL="342900" indent="-342900">
              <a:buFontTx/>
              <a:buAutoNum type="arabicPeriod"/>
            </a:pPr>
            <a:endParaRPr lang="tr-TR" sz="2000" b="0" dirty="0"/>
          </a:p>
          <a:p>
            <a:pPr marL="342900" indent="-342900">
              <a:buFontTx/>
              <a:buAutoNum type="arabicPeriod"/>
            </a:pPr>
            <a:endParaRPr lang="tr-TR" sz="2000" b="0" dirty="0"/>
          </a:p>
          <a:p>
            <a:pPr marL="342900" indent="-342900"/>
            <a:endParaRPr lang="tr-TR" sz="2000" b="0" dirty="0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428596" y="214290"/>
            <a:ext cx="8229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/>
              <a:t>PFT</a:t>
            </a:r>
            <a:r>
              <a:rPr lang="ko-KR" altLang="en-US" sz="3600" b="1" dirty="0" smtClean="0"/>
              <a:t>가 </a:t>
            </a:r>
            <a:r>
              <a:rPr lang="en-US" altLang="ko-KR" sz="3600" b="1" dirty="0" smtClean="0"/>
              <a:t>borderline</a:t>
            </a:r>
            <a:r>
              <a:rPr lang="ko-KR" altLang="en-US" sz="3600" b="1" dirty="0" smtClean="0"/>
              <a:t>한 상황에서 </a:t>
            </a:r>
            <a:r>
              <a:rPr lang="en-US" altLang="ko-KR" sz="3600" b="1" dirty="0" smtClean="0"/>
              <a:t>exercise cardiopulmonary test</a:t>
            </a:r>
            <a:r>
              <a:rPr lang="ko-KR" altLang="en-US" sz="3600" b="1" dirty="0"/>
              <a:t>를 </a:t>
            </a:r>
            <a:r>
              <a:rPr lang="ko-KR" altLang="en-US" sz="3600" b="1" dirty="0" smtClean="0"/>
              <a:t>시행할 수 </a:t>
            </a:r>
            <a:endParaRPr lang="en-US" altLang="ko-KR" sz="3600" b="1" dirty="0" smtClean="0"/>
          </a:p>
          <a:p>
            <a:pPr algn="ctr"/>
            <a:r>
              <a:rPr lang="ko-KR" altLang="en-US" sz="3600" b="1" dirty="0" smtClean="0"/>
              <a:t>없는 병원에서는 어떠한 방법을 쓸 수 있는가</a:t>
            </a:r>
            <a:r>
              <a:rPr lang="en-US" altLang="ko-KR" sz="3600" b="1" dirty="0" smtClean="0"/>
              <a:t>?</a:t>
            </a:r>
            <a:endParaRPr lang="tr-TR" sz="3600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Autofit/>
          </a:bodyPr>
          <a:lstStyle/>
          <a:p>
            <a:pPr eaLnBrk="1" hangingPunct="1"/>
            <a:r>
              <a:rPr lang="tr-TR" sz="4000" b="1" dirty="0" smtClean="0"/>
              <a:t>PERFORMANCE   EXERCISE  TESTS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676400"/>
            <a:ext cx="8602692" cy="47767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Stair climbing test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6 - 12  minute walking  test:  Submaximal test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800" dirty="0" smtClean="0"/>
              <a:t>	(Correlation with VO2max   r= 0.4 – 0.6 )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10 meters  “Shuttle walk” test.  Progressive  maximal  test (Correlation with  VO2max  r=0.98 )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242" name="Text Box 2"/>
          <p:cNvSpPr txBox="1">
            <a:spLocks noChangeArrowheads="1"/>
          </p:cNvSpPr>
          <p:nvPr/>
        </p:nvSpPr>
        <p:spPr bwMode="auto">
          <a:xfrm>
            <a:off x="2895600" y="2286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SPIROMETRY</a:t>
            </a:r>
          </a:p>
        </p:txBody>
      </p:sp>
      <p:sp>
        <p:nvSpPr>
          <p:cNvPr id="1674243" name="Text Box 3"/>
          <p:cNvSpPr txBox="1">
            <a:spLocks noChangeArrowheads="1"/>
          </p:cNvSpPr>
          <p:nvPr/>
        </p:nvSpPr>
        <p:spPr bwMode="auto">
          <a:xfrm>
            <a:off x="609600" y="609600"/>
            <a:ext cx="2209800" cy="40011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0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LOBECTOMY</a:t>
            </a:r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6019800" y="609600"/>
            <a:ext cx="2895600" cy="40011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sz="20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PNEUMONECTOMY</a:t>
            </a:r>
          </a:p>
        </p:txBody>
      </p:sp>
      <p:sp>
        <p:nvSpPr>
          <p:cNvPr id="1674245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2286000" cy="36933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</a:t>
            </a:r>
            <a:r>
              <a:rPr lang="tr-TR" b="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tr-TR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&gt;1</a:t>
            </a:r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 </a:t>
            </a:r>
            <a:r>
              <a:rPr lang="tr-TR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</a:t>
            </a:r>
          </a:p>
        </p:txBody>
      </p:sp>
      <p:sp>
        <p:nvSpPr>
          <p:cNvPr id="1674246" name="Text Box 6"/>
          <p:cNvSpPr txBox="1">
            <a:spLocks noChangeArrowheads="1"/>
          </p:cNvSpPr>
          <p:nvPr/>
        </p:nvSpPr>
        <p:spPr bwMode="auto">
          <a:xfrm>
            <a:off x="6248400" y="1219200"/>
            <a:ext cx="2362200" cy="36933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FEV</a:t>
            </a:r>
            <a:r>
              <a:rPr lang="tr-TR" b="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&gt;2000 ml</a:t>
            </a: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838200" y="1828800"/>
            <a:ext cx="1828800" cy="36933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</a:p>
        </p:txBody>
      </p:sp>
      <p:sp>
        <p:nvSpPr>
          <p:cNvPr id="1674248" name="Text Box 8"/>
          <p:cNvSpPr txBox="1">
            <a:spLocks noChangeArrowheads="1"/>
          </p:cNvSpPr>
          <p:nvPr/>
        </p:nvSpPr>
        <p:spPr bwMode="auto">
          <a:xfrm>
            <a:off x="3733800" y="1828800"/>
            <a:ext cx="1600200" cy="36933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6629400" y="1828800"/>
            <a:ext cx="1828800" cy="338554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1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3429000" y="2438400"/>
            <a:ext cx="2286000" cy="36933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b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Surgery</a:t>
            </a: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2362200" y="2971800"/>
            <a:ext cx="4572000" cy="15001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 EXAMINATION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tr-TR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Quantitative scintigraphy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tr-TR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tr-TR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tr-TR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tr-TR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ABG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tr-TR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 tests (selected cases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304800" y="4724400"/>
            <a:ext cx="3200400" cy="11826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tr-TR" sz="200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Post-op FEV</a:t>
            </a:r>
            <a:r>
              <a:rPr lang="tr-TR" b="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</a:t>
            </a: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% 40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Post-op D</a:t>
            </a:r>
            <a:r>
              <a:rPr lang="tr-TR" b="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&gt; % 40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SaO</a:t>
            </a:r>
            <a:r>
              <a:rPr lang="tr-TR" b="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            </a:t>
            </a: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% 90</a:t>
            </a: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5943600" y="4724400"/>
            <a:ext cx="2971800" cy="9096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endParaRPr lang="tr-TR" sz="2000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Post-op FEV</a:t>
            </a:r>
            <a:r>
              <a:rPr lang="tr-TR" b="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</a:t>
            </a: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% 40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Post-op D</a:t>
            </a:r>
            <a:r>
              <a:rPr lang="tr-TR" b="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tr-TR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&lt; % 40</a:t>
            </a:r>
          </a:p>
        </p:txBody>
      </p:sp>
      <p:sp>
        <p:nvSpPr>
          <p:cNvPr id="1674254" name="Text Box 14"/>
          <p:cNvSpPr txBox="1">
            <a:spLocks noChangeArrowheads="1"/>
          </p:cNvSpPr>
          <p:nvPr/>
        </p:nvSpPr>
        <p:spPr bwMode="auto">
          <a:xfrm>
            <a:off x="1447800" y="6248400"/>
            <a:ext cx="2514600" cy="36933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b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Acceptable risk</a:t>
            </a:r>
          </a:p>
        </p:txBody>
      </p:sp>
      <p:sp>
        <p:nvSpPr>
          <p:cNvPr id="1674255" name="Text Box 15"/>
          <p:cNvSpPr txBox="1">
            <a:spLocks noChangeArrowheads="1"/>
          </p:cNvSpPr>
          <p:nvPr/>
        </p:nvSpPr>
        <p:spPr bwMode="auto">
          <a:xfrm>
            <a:off x="5410200" y="6248400"/>
            <a:ext cx="2057400" cy="36933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b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risk</a:t>
            </a:r>
          </a:p>
        </p:txBody>
      </p:sp>
      <p:sp>
        <p:nvSpPr>
          <p:cNvPr id="64529" name="Line 16"/>
          <p:cNvSpPr>
            <a:spLocks noChangeShapeType="1"/>
          </p:cNvSpPr>
          <p:nvPr/>
        </p:nvSpPr>
        <p:spPr bwMode="auto">
          <a:xfrm>
            <a:off x="3124200" y="838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30" name="Line 17"/>
          <p:cNvSpPr>
            <a:spLocks noChangeShapeType="1"/>
          </p:cNvSpPr>
          <p:nvPr/>
        </p:nvSpPr>
        <p:spPr bwMode="auto">
          <a:xfrm>
            <a:off x="4724400" y="838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31" name="Line 18"/>
          <p:cNvSpPr>
            <a:spLocks noChangeShapeType="1"/>
          </p:cNvSpPr>
          <p:nvPr/>
        </p:nvSpPr>
        <p:spPr bwMode="auto">
          <a:xfrm>
            <a:off x="1752600" y="106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32" name="Line 19"/>
          <p:cNvSpPr>
            <a:spLocks noChangeShapeType="1"/>
          </p:cNvSpPr>
          <p:nvPr/>
        </p:nvSpPr>
        <p:spPr bwMode="auto">
          <a:xfrm>
            <a:off x="1752600" y="160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33" name="Line 20"/>
          <p:cNvSpPr>
            <a:spLocks noChangeShapeType="1"/>
          </p:cNvSpPr>
          <p:nvPr/>
        </p:nvSpPr>
        <p:spPr bwMode="auto">
          <a:xfrm>
            <a:off x="3048000" y="1600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34" name="Line 21"/>
          <p:cNvSpPr>
            <a:spLocks noChangeShapeType="1"/>
          </p:cNvSpPr>
          <p:nvPr/>
        </p:nvSpPr>
        <p:spPr bwMode="auto">
          <a:xfrm>
            <a:off x="7315200" y="106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35" name="Line 22"/>
          <p:cNvSpPr>
            <a:spLocks noChangeShapeType="1"/>
          </p:cNvSpPr>
          <p:nvPr/>
        </p:nvSpPr>
        <p:spPr bwMode="auto">
          <a:xfrm>
            <a:off x="73914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36" name="Line 23"/>
          <p:cNvSpPr>
            <a:spLocks noChangeShapeType="1"/>
          </p:cNvSpPr>
          <p:nvPr/>
        </p:nvSpPr>
        <p:spPr bwMode="auto">
          <a:xfrm flipH="1">
            <a:off x="5562600" y="1676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37" name="Line 24"/>
          <p:cNvSpPr>
            <a:spLocks noChangeShapeType="1"/>
          </p:cNvSpPr>
          <p:nvPr/>
        </p:nvSpPr>
        <p:spPr bwMode="auto">
          <a:xfrm>
            <a:off x="4572000" y="228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38" name="Line 25"/>
          <p:cNvSpPr>
            <a:spLocks noChangeShapeType="1"/>
          </p:cNvSpPr>
          <p:nvPr/>
        </p:nvSpPr>
        <p:spPr bwMode="auto">
          <a:xfrm>
            <a:off x="1752600" y="22860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39" name="Line 26"/>
          <p:cNvSpPr>
            <a:spLocks noChangeShapeType="1"/>
          </p:cNvSpPr>
          <p:nvPr/>
        </p:nvSpPr>
        <p:spPr bwMode="auto">
          <a:xfrm flipH="1">
            <a:off x="6934200" y="23622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40" name="Line 27"/>
          <p:cNvSpPr>
            <a:spLocks noChangeShapeType="1"/>
          </p:cNvSpPr>
          <p:nvPr/>
        </p:nvSpPr>
        <p:spPr bwMode="auto">
          <a:xfrm flipH="1">
            <a:off x="1219200" y="3810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41" name="Line 28"/>
          <p:cNvSpPr>
            <a:spLocks noChangeShapeType="1"/>
          </p:cNvSpPr>
          <p:nvPr/>
        </p:nvSpPr>
        <p:spPr bwMode="auto">
          <a:xfrm>
            <a:off x="1219200" y="3810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42" name="Line 29"/>
          <p:cNvSpPr>
            <a:spLocks noChangeShapeType="1"/>
          </p:cNvSpPr>
          <p:nvPr/>
        </p:nvSpPr>
        <p:spPr bwMode="auto">
          <a:xfrm>
            <a:off x="6934200" y="3810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43" name="Line 30"/>
          <p:cNvSpPr>
            <a:spLocks noChangeShapeType="1"/>
          </p:cNvSpPr>
          <p:nvPr/>
        </p:nvSpPr>
        <p:spPr bwMode="auto">
          <a:xfrm>
            <a:off x="7848600" y="3810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44" name="Line 31"/>
          <p:cNvSpPr>
            <a:spLocks noChangeShapeType="1"/>
          </p:cNvSpPr>
          <p:nvPr/>
        </p:nvSpPr>
        <p:spPr bwMode="auto">
          <a:xfrm>
            <a:off x="914400" y="617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45" name="Line 32"/>
          <p:cNvSpPr>
            <a:spLocks noChangeShapeType="1"/>
          </p:cNvSpPr>
          <p:nvPr/>
        </p:nvSpPr>
        <p:spPr bwMode="auto">
          <a:xfrm>
            <a:off x="914400" y="647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46" name="Line 33"/>
          <p:cNvSpPr>
            <a:spLocks noChangeShapeType="1"/>
          </p:cNvSpPr>
          <p:nvPr/>
        </p:nvSpPr>
        <p:spPr bwMode="auto">
          <a:xfrm>
            <a:off x="8153400" y="586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47" name="Line 34"/>
          <p:cNvSpPr>
            <a:spLocks noChangeShapeType="1"/>
          </p:cNvSpPr>
          <p:nvPr/>
        </p:nvSpPr>
        <p:spPr bwMode="auto">
          <a:xfrm flipH="1">
            <a:off x="7620000" y="6477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48" name="AutoShape 35"/>
          <p:cNvSpPr>
            <a:spLocks noChangeArrowheads="1"/>
          </p:cNvSpPr>
          <p:nvPr/>
        </p:nvSpPr>
        <p:spPr bwMode="auto">
          <a:xfrm>
            <a:off x="4343400" y="609600"/>
            <a:ext cx="3048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549" name="Text Box 36"/>
          <p:cNvSpPr txBox="1">
            <a:spLocks noChangeArrowheads="1"/>
          </p:cNvSpPr>
          <p:nvPr/>
        </p:nvSpPr>
        <p:spPr bwMode="auto">
          <a:xfrm>
            <a:off x="0" y="0"/>
            <a:ext cx="44291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1400" b="0" i="1" dirty="0"/>
              <a:t> British Thoracic Society Thorax 2001;56: 89-108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ko-KR" sz="4000" b="1" dirty="0" smtClean="0">
                <a:ea typeface="굴림" pitchFamily="50" charset="-127"/>
              </a:rPr>
              <a:t>Indications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ea typeface="굴림" pitchFamily="50" charset="-127"/>
              </a:rPr>
              <a:t>Detect disease </a:t>
            </a:r>
          </a:p>
          <a:p>
            <a:pPr eaLnBrk="1" hangingPunct="1">
              <a:defRPr/>
            </a:pPr>
            <a:r>
              <a:rPr lang="en-US" altLang="ko-KR" smtClean="0">
                <a:ea typeface="굴림" pitchFamily="50" charset="-127"/>
              </a:rPr>
              <a:t>Evaluate extent and monitor course of disease</a:t>
            </a:r>
          </a:p>
          <a:p>
            <a:pPr eaLnBrk="1" hangingPunct="1">
              <a:defRPr/>
            </a:pPr>
            <a:r>
              <a:rPr lang="en-US" altLang="ko-KR" smtClean="0">
                <a:ea typeface="굴림" pitchFamily="50" charset="-127"/>
              </a:rPr>
              <a:t>Evaluate treatment</a:t>
            </a:r>
          </a:p>
          <a:p>
            <a:pPr eaLnBrk="1" hangingPunct="1">
              <a:defRPr/>
            </a:pPr>
            <a:r>
              <a:rPr lang="en-US" altLang="ko-KR" smtClean="0">
                <a:ea typeface="굴림" pitchFamily="50" charset="-127"/>
              </a:rPr>
              <a:t>Measure effects of exposures</a:t>
            </a:r>
          </a:p>
          <a:p>
            <a:pPr eaLnBrk="1" hangingPunct="1">
              <a:defRPr/>
            </a:pPr>
            <a:r>
              <a:rPr lang="en-US" altLang="ko-KR" smtClean="0">
                <a:ea typeface="굴림" pitchFamily="50" charset="-127"/>
              </a:rPr>
              <a:t>Assess risk for surgical procedures</a:t>
            </a:r>
          </a:p>
          <a:p>
            <a:pPr eaLnBrk="1" hangingPunct="1">
              <a:defRPr/>
            </a:pPr>
            <a:endParaRPr lang="en-US" altLang="ko-KR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 smtClean="0">
                <a:ea typeface="굴림" pitchFamily="50" charset="-127"/>
              </a:rPr>
              <a:t>Tests of Pulmonary Function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847850"/>
            <a:ext cx="8501122" cy="4705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2400" dirty="0" err="1" smtClean="0">
                <a:ea typeface="굴림" pitchFamily="50" charset="-127"/>
              </a:rPr>
              <a:t>Spirometry</a:t>
            </a:r>
            <a:r>
              <a:rPr lang="en-US" altLang="ko-KR" sz="2400" dirty="0" smtClean="0">
                <a:ea typeface="굴림" pitchFamily="50" charset="-127"/>
              </a:rPr>
              <a:t> (PFTs):</a:t>
            </a:r>
          </a:p>
          <a:p>
            <a:pPr lvl="1">
              <a:lnSpc>
                <a:spcPct val="80000"/>
              </a:lnSpc>
            </a:pPr>
            <a:r>
              <a:rPr lang="en-US" altLang="ko-KR" sz="2000" dirty="0" smtClean="0">
                <a:ea typeface="굴림" pitchFamily="50" charset="-127"/>
              </a:rPr>
              <a:t> forced exhalation</a:t>
            </a:r>
          </a:p>
          <a:p>
            <a:pPr>
              <a:lnSpc>
                <a:spcPct val="80000"/>
              </a:lnSpc>
            </a:pPr>
            <a:endParaRPr lang="en-US" altLang="ko-KR" sz="2400" dirty="0" smtClean="0">
              <a:ea typeface="굴림" pitchFamily="50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400" dirty="0" err="1" smtClean="0">
                <a:ea typeface="굴림" pitchFamily="50" charset="-127"/>
              </a:rPr>
              <a:t>Plethysmography</a:t>
            </a:r>
            <a:endParaRPr lang="en-US" altLang="ko-KR" sz="2400" dirty="0" smtClean="0">
              <a:ea typeface="굴림" pitchFamily="50" charset="-127"/>
            </a:endParaRPr>
          </a:p>
          <a:p>
            <a:pPr lvl="1">
              <a:lnSpc>
                <a:spcPct val="80000"/>
              </a:lnSpc>
            </a:pPr>
            <a:r>
              <a:rPr lang="en-US" altLang="ko-KR" sz="2000" dirty="0" smtClean="0">
                <a:ea typeface="굴림" pitchFamily="50" charset="-127"/>
              </a:rPr>
              <a:t>lung volumes</a:t>
            </a:r>
          </a:p>
          <a:p>
            <a:pPr>
              <a:lnSpc>
                <a:spcPct val="80000"/>
              </a:lnSpc>
            </a:pPr>
            <a:endParaRPr lang="en-US" altLang="ko-KR" sz="2400" dirty="0" smtClean="0">
              <a:ea typeface="굴림" pitchFamily="50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400" dirty="0" smtClean="0">
                <a:ea typeface="굴림" pitchFamily="50" charset="-127"/>
              </a:rPr>
              <a:t>Diffusion Testing (DLCO)</a:t>
            </a:r>
          </a:p>
          <a:p>
            <a:pPr>
              <a:lnSpc>
                <a:spcPct val="80000"/>
              </a:lnSpc>
            </a:pPr>
            <a:endParaRPr lang="en-US" altLang="ko-KR" sz="2400" dirty="0" smtClean="0">
              <a:ea typeface="굴림" pitchFamily="50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400" dirty="0" smtClean="0">
                <a:ea typeface="굴림" pitchFamily="50" charset="-127"/>
              </a:rPr>
              <a:t>Exercise testing (using </a:t>
            </a:r>
            <a:r>
              <a:rPr lang="en-US" altLang="ko-KR" sz="2400" dirty="0" err="1" smtClean="0">
                <a:ea typeface="굴림" pitchFamily="50" charset="-127"/>
              </a:rPr>
              <a:t>spirometry</a:t>
            </a:r>
            <a:r>
              <a:rPr lang="en-US" altLang="ko-KR" sz="2400" dirty="0" smtClean="0">
                <a:ea typeface="굴림" pitchFamily="50" charset="-127"/>
              </a:rPr>
              <a:t>)</a:t>
            </a:r>
          </a:p>
          <a:p>
            <a:pPr>
              <a:lnSpc>
                <a:spcPct val="80000"/>
              </a:lnSpc>
            </a:pPr>
            <a:endParaRPr lang="en-US" altLang="ko-KR" sz="2400" dirty="0" smtClean="0">
              <a:solidFill>
                <a:srgbClr val="FF0000"/>
              </a:solidFill>
              <a:ea typeface="굴림" pitchFamily="50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400" dirty="0" smtClean="0">
                <a:ea typeface="굴림" pitchFamily="50" charset="-127"/>
              </a:rPr>
              <a:t>Ventilation-Perfusion Scans (VQ)</a:t>
            </a:r>
          </a:p>
          <a:p>
            <a:pPr>
              <a:lnSpc>
                <a:spcPct val="80000"/>
              </a:lnSpc>
            </a:pPr>
            <a:endParaRPr lang="en-US" altLang="ko-KR" sz="240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2" descr="flow volume loops-1"/>
          <p:cNvPicPr>
            <a:picLocks noChangeAspect="1" noChangeArrowheads="1"/>
          </p:cNvPicPr>
          <p:nvPr/>
        </p:nvPicPr>
        <p:blipFill>
          <a:blip r:embed="rId3" cstate="print"/>
          <a:srcRect r="48813"/>
          <a:stretch>
            <a:fillRect/>
          </a:stretch>
        </p:blipFill>
        <p:spPr bwMode="auto">
          <a:xfrm>
            <a:off x="457200" y="1676400"/>
            <a:ext cx="3973513" cy="472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55" name="Line 3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056" name="Line 4"/>
          <p:cNvSpPr>
            <a:spLocks noChangeShapeType="1"/>
          </p:cNvSpPr>
          <p:nvPr/>
        </p:nvSpPr>
        <p:spPr bwMode="auto">
          <a:xfrm flipH="1">
            <a:off x="2971800" y="3124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057" name="Text Box 5"/>
          <p:cNvSpPr txBox="1">
            <a:spLocks noChangeArrowheads="1"/>
          </p:cNvSpPr>
          <p:nvPr/>
        </p:nvSpPr>
        <p:spPr bwMode="auto">
          <a:xfrm>
            <a:off x="3200400" y="2895600"/>
            <a:ext cx="6046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400">
                <a:latin typeface="Unitus T Black" pitchFamily="34" charset="0"/>
                <a:ea typeface="굴림" pitchFamily="50" charset="-127"/>
              </a:rPr>
              <a:t>FEV</a:t>
            </a:r>
            <a:r>
              <a:rPr lang="en-US" altLang="ko-KR" sz="1000">
                <a:latin typeface="Unitus T Black" pitchFamily="34" charset="0"/>
                <a:ea typeface="굴림" pitchFamily="50" charset="-127"/>
              </a:rPr>
              <a:t>1</a:t>
            </a:r>
            <a:endParaRPr lang="en-US" altLang="ko-KR" sz="1400">
              <a:latin typeface="Unitus T Black" pitchFamily="34" charset="0"/>
              <a:ea typeface="굴림" pitchFamily="50" charset="-127"/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524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ko-KR" b="1" dirty="0" smtClean="0">
                <a:ea typeface="굴림" pitchFamily="50" charset="-127"/>
              </a:rPr>
              <a:t>Flow-Volume Loop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4800600" y="4419600"/>
          <a:ext cx="914400" cy="549275"/>
        </p:xfrm>
        <a:graphic>
          <a:graphicData uri="http://schemas.openxmlformats.org/presentationml/2006/ole">
            <p:oleObj spid="_x0000_s2050" name="Equation" r:id="rId4" imgW="380880" imgH="228600" progId="Equation.3">
              <p:embed/>
            </p:oleObj>
          </a:graphicData>
        </a:graphic>
      </p:graphicFrame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5715000" y="4419600"/>
            <a:ext cx="3429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ko-KR" sz="1600">
                <a:latin typeface="new times roman" charset="0"/>
                <a:ea typeface="굴림" pitchFamily="50" charset="-127"/>
              </a:rPr>
              <a:t>Forced expiratory flow at 50% of the FVC</a:t>
            </a:r>
          </a:p>
          <a:p>
            <a:pPr>
              <a:buFontTx/>
              <a:buChar char="•"/>
            </a:pPr>
            <a:r>
              <a:rPr lang="en-US" altLang="ko-KR" sz="1600">
                <a:latin typeface="new times roman" charset="0"/>
                <a:ea typeface="굴림" pitchFamily="50" charset="-127"/>
              </a:rPr>
              <a:t>Analogous to the FEF</a:t>
            </a:r>
            <a:r>
              <a:rPr lang="en-US" altLang="ko-KR" sz="1600" baseline="-25000">
                <a:latin typeface="new times roman" charset="0"/>
                <a:ea typeface="굴림" pitchFamily="50" charset="-127"/>
              </a:rPr>
              <a:t>25-75</a:t>
            </a:r>
            <a:r>
              <a:rPr lang="en-US" altLang="ko-KR" sz="1600">
                <a:latin typeface="new times roman" charset="0"/>
                <a:ea typeface="굴림" pitchFamily="50" charset="-127"/>
              </a:rPr>
              <a:t> that was measured on the volume-time plot</a:t>
            </a:r>
          </a:p>
        </p:txBody>
      </p:sp>
      <p:graphicFrame>
        <p:nvGraphicFramePr>
          <p:cNvPr id="2051" name="Object 10"/>
          <p:cNvGraphicFramePr>
            <a:graphicFrameLocks noChangeAspect="1"/>
          </p:cNvGraphicFramePr>
          <p:nvPr/>
        </p:nvGraphicFramePr>
        <p:xfrm>
          <a:off x="4800600" y="5715000"/>
          <a:ext cx="762000" cy="508000"/>
        </p:xfrm>
        <a:graphic>
          <a:graphicData uri="http://schemas.openxmlformats.org/presentationml/2006/ole">
            <p:oleObj spid="_x0000_s2051" name="Equation" r:id="rId5" imgW="342720" imgH="228600" progId="Equation.3">
              <p:embed/>
            </p:oleObj>
          </a:graphicData>
        </a:graphic>
      </p:graphicFrame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5638800" y="5791200"/>
            <a:ext cx="3276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ko-KR" sz="1600">
                <a:latin typeface="new times roman" charset="0"/>
                <a:ea typeface="굴림" pitchFamily="50" charset="-127"/>
              </a:rPr>
              <a:t>Forced inspiratory flow at 50% of the inspiratory vital capacity </a:t>
            </a:r>
          </a:p>
        </p:txBody>
      </p:sp>
      <p:graphicFrame>
        <p:nvGraphicFramePr>
          <p:cNvPr id="2052" name="Object 12"/>
          <p:cNvGraphicFramePr>
            <a:graphicFrameLocks noChangeAspect="1"/>
          </p:cNvGraphicFramePr>
          <p:nvPr/>
        </p:nvGraphicFramePr>
        <p:xfrm>
          <a:off x="4876800" y="1447800"/>
          <a:ext cx="762000" cy="460375"/>
        </p:xfrm>
        <a:graphic>
          <a:graphicData uri="http://schemas.openxmlformats.org/presentationml/2006/ole">
            <p:oleObj spid="_x0000_s2052" name="Equation" r:id="rId6" imgW="380880" imgH="215640" progId="Equation.3">
              <p:embed/>
            </p:oleObj>
          </a:graphicData>
        </a:graphic>
      </p:graphicFrame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867400" y="1447800"/>
            <a:ext cx="30480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ko-KR" sz="1600" dirty="0">
                <a:latin typeface="new times roman" charset="0"/>
                <a:ea typeface="굴림" pitchFamily="50" charset="-127"/>
              </a:rPr>
              <a:t>Represents flow in both large and small airways</a:t>
            </a:r>
          </a:p>
          <a:p>
            <a:pPr>
              <a:buFontTx/>
              <a:buChar char="•"/>
            </a:pPr>
            <a:r>
              <a:rPr lang="en-US" altLang="ko-KR" sz="1600" dirty="0">
                <a:latin typeface="new times roman" charset="0"/>
                <a:ea typeface="굴림" pitchFamily="50" charset="-127"/>
              </a:rPr>
              <a:t>Measured directly on the volume axis after 1 second from the start of expiration</a:t>
            </a:r>
          </a:p>
        </p:txBody>
      </p:sp>
      <p:graphicFrame>
        <p:nvGraphicFramePr>
          <p:cNvPr id="2053" name="Object 14"/>
          <p:cNvGraphicFramePr>
            <a:graphicFrameLocks noChangeAspect="1"/>
          </p:cNvGraphicFramePr>
          <p:nvPr/>
        </p:nvGraphicFramePr>
        <p:xfrm>
          <a:off x="4972050" y="3276600"/>
          <a:ext cx="1408113" cy="469900"/>
        </p:xfrm>
        <a:graphic>
          <a:graphicData uri="http://schemas.openxmlformats.org/presentationml/2006/ole">
            <p:oleObj spid="_x0000_s2053" name="Equation" r:id="rId7" imgW="647640" imgH="215640" progId="Equation.3">
              <p:embed/>
            </p:oleObj>
          </a:graphicData>
        </a:graphic>
      </p:graphicFrame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6553200" y="3276600"/>
            <a:ext cx="2362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ko-KR" sz="1600">
                <a:latin typeface="new times roman" charset="0"/>
                <a:ea typeface="굴림" pitchFamily="50" charset="-127"/>
              </a:rPr>
              <a:t>Calculated ratio used to diagnose obstructive airway disease</a:t>
            </a:r>
          </a:p>
        </p:txBody>
      </p:sp>
      <p:sp>
        <p:nvSpPr>
          <p:cNvPr id="15" name="바닥글 개체 틀 14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b="1" dirty="0" smtClean="0">
                <a:ea typeface="굴림" pitchFamily="50" charset="-127"/>
              </a:rPr>
              <a:t>INTERPRETATION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      </a:t>
            </a:r>
          </a:p>
          <a:p>
            <a:pPr eaLnBrk="1" hangingPunct="1">
              <a:buFontTx/>
              <a:buNone/>
            </a:pPr>
            <a:r>
              <a:rPr lang="en-US" altLang="ko-KR" b="1" u="sng" dirty="0" smtClean="0">
                <a:ea typeface="굴림" pitchFamily="50" charset="-127"/>
              </a:rPr>
              <a:t>General rule:</a:t>
            </a:r>
            <a:r>
              <a:rPr lang="en-US" altLang="ko-KR" dirty="0" smtClean="0">
                <a:ea typeface="굴림" pitchFamily="50" charset="-127"/>
              </a:rPr>
              <a:t>                                        When flow is ↓→ lesion is obstructive.</a:t>
            </a:r>
          </a:p>
          <a:p>
            <a:pPr eaLnBrk="1" hangingPunct="1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   When volume is↓→ lesion is restrictive.</a:t>
            </a:r>
            <a:endParaRPr lang="en-US" altLang="ko-KR" b="1" u="sng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41338" y="152400"/>
            <a:ext cx="7916862" cy="84770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ko-KR" b="1" dirty="0" smtClean="0">
                <a:ea typeface="굴림" pitchFamily="50" charset="-127"/>
              </a:rPr>
              <a:t>Response to Bronchodilators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142984"/>
            <a:ext cx="8215370" cy="4724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tabLst>
                <a:tab pos="730250" algn="l"/>
                <a:tab pos="1651000" algn="l"/>
                <a:tab pos="2635250" algn="l"/>
                <a:tab pos="3556000" algn="l"/>
                <a:tab pos="4445000" algn="l"/>
              </a:tabLst>
            </a:pPr>
            <a:endParaRPr lang="en-US" altLang="ko-KR" sz="2400" dirty="0" smtClean="0">
              <a:ea typeface="굴림" pitchFamily="50" charset="-127"/>
            </a:endParaRPr>
          </a:p>
          <a:p>
            <a:pPr eaLnBrk="1" hangingPunct="1">
              <a:tabLst>
                <a:tab pos="730250" algn="l"/>
                <a:tab pos="1651000" algn="l"/>
                <a:tab pos="2635250" algn="l"/>
                <a:tab pos="3556000" algn="l"/>
                <a:tab pos="4445000" algn="l"/>
              </a:tabLst>
            </a:pPr>
            <a:r>
              <a:rPr lang="en-US" altLang="ko-KR" sz="2800" dirty="0" smtClean="0">
                <a:ea typeface="굴림" pitchFamily="50" charset="-127"/>
              </a:rPr>
              <a:t>&gt;12% increase in FEV</a:t>
            </a:r>
            <a:r>
              <a:rPr lang="en-US" altLang="ko-KR" sz="2800" baseline="-25000" dirty="0" smtClean="0">
                <a:ea typeface="굴림" pitchFamily="50" charset="-127"/>
              </a:rPr>
              <a:t>1</a:t>
            </a:r>
            <a:r>
              <a:rPr lang="en-US" altLang="ko-KR" sz="2800" dirty="0" smtClean="0">
                <a:ea typeface="굴림" pitchFamily="50" charset="-127"/>
              </a:rPr>
              <a:t> or FVC </a:t>
            </a:r>
          </a:p>
          <a:p>
            <a:pPr eaLnBrk="1" hangingPunct="1">
              <a:tabLst>
                <a:tab pos="730250" algn="l"/>
                <a:tab pos="1651000" algn="l"/>
                <a:tab pos="2635250" algn="l"/>
                <a:tab pos="3556000" algn="l"/>
                <a:tab pos="4445000" algn="l"/>
              </a:tabLst>
            </a:pPr>
            <a:endParaRPr lang="en-US" altLang="ko-KR" sz="2800" dirty="0" smtClean="0">
              <a:ea typeface="굴림" pitchFamily="50" charset="-127"/>
            </a:endParaRPr>
          </a:p>
          <a:p>
            <a:pPr marL="1301750" lvl="1" indent="-368300" eaLnBrk="1" hangingPunct="1">
              <a:buFontTx/>
              <a:buNone/>
              <a:tabLst>
                <a:tab pos="730250" algn="l"/>
                <a:tab pos="1651000" algn="l"/>
                <a:tab pos="2635250" algn="l"/>
                <a:tab pos="3556000" algn="l"/>
                <a:tab pos="4445000" algn="l"/>
              </a:tabLst>
            </a:pPr>
            <a:r>
              <a:rPr lang="en-US" altLang="ko-KR" b="1" dirty="0" smtClean="0">
                <a:ea typeface="굴림" pitchFamily="50" charset="-127"/>
              </a:rPr>
              <a:t>AND</a:t>
            </a:r>
          </a:p>
          <a:p>
            <a:pPr eaLnBrk="1" hangingPunct="1">
              <a:tabLst>
                <a:tab pos="730250" algn="l"/>
                <a:tab pos="1651000" algn="l"/>
                <a:tab pos="2635250" algn="l"/>
                <a:tab pos="3556000" algn="l"/>
                <a:tab pos="4445000" algn="l"/>
              </a:tabLst>
            </a:pPr>
            <a:endParaRPr lang="en-US" altLang="ko-KR" sz="2800" b="1" dirty="0" smtClean="0">
              <a:ea typeface="굴림" pitchFamily="50" charset="-127"/>
            </a:endParaRPr>
          </a:p>
          <a:p>
            <a:pPr eaLnBrk="1" hangingPunct="1">
              <a:tabLst>
                <a:tab pos="730250" algn="l"/>
                <a:tab pos="1651000" algn="l"/>
                <a:tab pos="2635250" algn="l"/>
                <a:tab pos="3556000" algn="l"/>
                <a:tab pos="4445000" algn="l"/>
              </a:tabLst>
            </a:pPr>
            <a:r>
              <a:rPr lang="en-US" altLang="ko-KR" sz="2800" dirty="0" smtClean="0">
                <a:ea typeface="굴림" pitchFamily="50" charset="-127"/>
              </a:rPr>
              <a:t>&gt;200cc increase in FEV</a:t>
            </a:r>
            <a:r>
              <a:rPr lang="en-US" altLang="ko-KR" sz="2800" baseline="-25000" dirty="0" smtClean="0">
                <a:ea typeface="굴림" pitchFamily="50" charset="-127"/>
              </a:rPr>
              <a:t>1</a:t>
            </a:r>
            <a:r>
              <a:rPr lang="en-US" altLang="ko-KR" sz="2800" dirty="0" smtClean="0">
                <a:ea typeface="굴림" pitchFamily="50" charset="-127"/>
              </a:rPr>
              <a:t> or FVC</a:t>
            </a:r>
          </a:p>
          <a:p>
            <a:pPr eaLnBrk="1" hangingPunct="1">
              <a:tabLst>
                <a:tab pos="730250" algn="l"/>
                <a:tab pos="1651000" algn="l"/>
                <a:tab pos="2635250" algn="l"/>
                <a:tab pos="3556000" algn="l"/>
                <a:tab pos="4445000" algn="l"/>
              </a:tabLst>
            </a:pPr>
            <a:endParaRPr lang="en-US" altLang="ko-KR" sz="2800" dirty="0">
              <a:ea typeface="굴림" pitchFamily="50" charset="-127"/>
            </a:endParaRPr>
          </a:p>
          <a:p>
            <a:pPr eaLnBrk="1" hangingPunct="1">
              <a:tabLst>
                <a:tab pos="730250" algn="l"/>
                <a:tab pos="1651000" algn="l"/>
                <a:tab pos="2635250" algn="l"/>
                <a:tab pos="3556000" algn="l"/>
                <a:tab pos="4445000" algn="l"/>
              </a:tabLst>
            </a:pPr>
            <a:r>
              <a:rPr lang="ko-KR" altLang="en-US" sz="2800" dirty="0" smtClean="0">
                <a:ea typeface="굴림" pitchFamily="50" charset="-127"/>
              </a:rPr>
              <a:t>기관지의 가역성 → 수술 후 기관지의 가역적 폐쇄의 가능성 있음</a:t>
            </a:r>
            <a:endParaRPr lang="en-US" altLang="ko-KR" sz="2800" dirty="0" smtClean="0">
              <a:ea typeface="굴림" pitchFamily="50" charset="-127"/>
            </a:endParaRPr>
          </a:p>
          <a:p>
            <a:pPr eaLnBrk="1" hangingPunct="1">
              <a:tabLst>
                <a:tab pos="730250" algn="l"/>
                <a:tab pos="1651000" algn="l"/>
                <a:tab pos="2635250" algn="l"/>
                <a:tab pos="3556000" algn="l"/>
                <a:tab pos="4445000" algn="l"/>
              </a:tabLst>
            </a:pPr>
            <a:endParaRPr lang="en-US" altLang="ko-KR" sz="2800" dirty="0">
              <a:ea typeface="굴림" pitchFamily="50" charset="-127"/>
            </a:endParaRPr>
          </a:p>
          <a:p>
            <a:pPr eaLnBrk="1" hangingPunct="1">
              <a:tabLst>
                <a:tab pos="730250" algn="l"/>
                <a:tab pos="1651000" algn="l"/>
                <a:tab pos="2635250" algn="l"/>
                <a:tab pos="3556000" algn="l"/>
                <a:tab pos="4445000" algn="l"/>
              </a:tabLst>
            </a:pPr>
            <a:r>
              <a:rPr lang="en-US" altLang="ko-KR" sz="2800" b="1" dirty="0" smtClean="0">
                <a:solidFill>
                  <a:srgbClr val="FFFF00"/>
                </a:solidFill>
                <a:ea typeface="굴림" pitchFamily="50" charset="-127"/>
              </a:rPr>
              <a:t>Post bronchodilator response</a:t>
            </a:r>
            <a:r>
              <a:rPr lang="ko-KR" altLang="en-US" sz="2800" b="1" dirty="0" smtClean="0">
                <a:solidFill>
                  <a:srgbClr val="FFFF00"/>
                </a:solidFill>
                <a:ea typeface="굴림" pitchFamily="50" charset="-127"/>
              </a:rPr>
              <a:t>까지 검사를 할 것</a:t>
            </a:r>
            <a:endParaRPr lang="en-US" altLang="ko-KR" sz="2800" b="1" dirty="0" smtClean="0">
              <a:solidFill>
                <a:srgbClr val="FFFF00"/>
              </a:solidFill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2012</a:t>
            </a:r>
            <a:r>
              <a:rPr lang="ko-KR" altLang="en-US" smtClean="0"/>
              <a:t>년 제 </a:t>
            </a:r>
            <a:r>
              <a:rPr lang="en-US" altLang="ko-KR" smtClean="0"/>
              <a:t>5</a:t>
            </a:r>
            <a:r>
              <a:rPr lang="ko-KR" altLang="en-US" smtClean="0"/>
              <a:t>차 전공의 학술세미나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14290"/>
            <a:ext cx="8915400" cy="785818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ea typeface="굴림" pitchFamily="50" charset="-127"/>
              </a:rPr>
              <a:t>Cooperation</a:t>
            </a:r>
          </a:p>
        </p:txBody>
      </p:sp>
      <p:pic>
        <p:nvPicPr>
          <p:cNvPr id="19459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8662" y="1071546"/>
            <a:ext cx="7588824" cy="4286280"/>
          </a:xfrm>
        </p:spPr>
      </p:pic>
      <p:sp>
        <p:nvSpPr>
          <p:cNvPr id="4" name="TextBox 3"/>
          <p:cNvSpPr txBox="1"/>
          <p:nvPr/>
        </p:nvSpPr>
        <p:spPr>
          <a:xfrm>
            <a:off x="571472" y="5715016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rgbClr val="FFFF00"/>
                </a:solidFill>
              </a:rPr>
              <a:t>Poor cooperation: post operative</a:t>
            </a:r>
            <a:r>
              <a:rPr lang="ko-KR" altLang="en-US" sz="2400" b="1" dirty="0" smtClean="0">
                <a:solidFill>
                  <a:srgbClr val="FFFF00"/>
                </a:solidFill>
              </a:rPr>
              <a:t>에서 </a:t>
            </a:r>
            <a:r>
              <a:rPr lang="en-US" altLang="ko-KR" sz="2400" b="1" dirty="0" smtClean="0">
                <a:solidFill>
                  <a:srgbClr val="FFFF00"/>
                </a:solidFill>
              </a:rPr>
              <a:t>full inspiration</a:t>
            </a:r>
            <a:r>
              <a:rPr lang="ko-KR" altLang="en-US" sz="2400" b="1" dirty="0" smtClean="0">
                <a:solidFill>
                  <a:srgbClr val="FFFF00"/>
                </a:solidFill>
              </a:rPr>
              <a:t>을 시행하기 힘든것을 암시할 수도 있다</a:t>
            </a:r>
            <a:r>
              <a:rPr lang="en-US" altLang="ko-KR" sz="2400" b="1" dirty="0" smtClean="0">
                <a:solidFill>
                  <a:srgbClr val="FFFF00"/>
                </a:solidFill>
              </a:rPr>
              <a:t>. </a:t>
            </a:r>
            <a:endParaRPr lang="ko-KR" alt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/>
          <a:p>
            <a:r>
              <a:rPr lang="en-US" altLang="ko-KR" dirty="0" smtClean="0"/>
              <a:t>2012</a:t>
            </a:r>
            <a:r>
              <a:rPr lang="ko-KR" altLang="en-US" dirty="0" smtClean="0"/>
              <a:t>년 제 </a:t>
            </a:r>
            <a:r>
              <a:rPr lang="en-US" altLang="ko-KR" dirty="0" smtClean="0"/>
              <a:t>5</a:t>
            </a:r>
            <a:r>
              <a:rPr lang="ko-KR" altLang="en-US" dirty="0" smtClean="0"/>
              <a:t>차 전공의 학술세미나</a:t>
            </a:r>
            <a:endParaRPr lang="ko-KR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17707</TotalTime>
  <Words>1677</Words>
  <Application>Microsoft Office PowerPoint</Application>
  <PresentationFormat>화면 슬라이드 쇼(4:3)</PresentationFormat>
  <Paragraphs>436</Paragraphs>
  <Slides>38</Slides>
  <Notes>15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38</vt:i4>
      </vt:variant>
    </vt:vector>
  </HeadingPairs>
  <TitlesOfParts>
    <vt:vector size="40" baseType="lpstr">
      <vt:lpstr>Office 테마</vt:lpstr>
      <vt:lpstr>Equation</vt:lpstr>
      <vt:lpstr>Pulmonary function test focusing to CS surgeon</vt:lpstr>
      <vt:lpstr>Pulmonary Function Tests</vt:lpstr>
      <vt:lpstr>Use and Interpretation of PFTs</vt:lpstr>
      <vt:lpstr>Indications</vt:lpstr>
      <vt:lpstr>Tests of Pulmonary Function</vt:lpstr>
      <vt:lpstr>Flow-Volume Loop</vt:lpstr>
      <vt:lpstr>INTERPRETATION </vt:lpstr>
      <vt:lpstr>Response to Bronchodilators</vt:lpstr>
      <vt:lpstr>Cooperation</vt:lpstr>
      <vt:lpstr>Guide to Interpreting Pulmonary Function Tests</vt:lpstr>
      <vt:lpstr>PFTs- Aging</vt:lpstr>
      <vt:lpstr>Loss of Function Over time</vt:lpstr>
      <vt:lpstr>수술전 위험평가</vt:lpstr>
      <vt:lpstr>슬라이드 14</vt:lpstr>
      <vt:lpstr>슬라이드 15</vt:lpstr>
      <vt:lpstr>CARDIOPULMONARY  RISK  SCORE</vt:lpstr>
      <vt:lpstr>Postoperative  Pneumonia Risk Index</vt:lpstr>
      <vt:lpstr>Postoperative Pneumonia Risk Index Scores in Two Cohorts</vt:lpstr>
      <vt:lpstr>PFT in pre-op </vt:lpstr>
      <vt:lpstr>RESECTION  SURGERY</vt:lpstr>
      <vt:lpstr>SPIROMETRY</vt:lpstr>
      <vt:lpstr>PULMONARY  RISK  EVALUATION   BEFORE  MAJOR LUNG  RESECTION</vt:lpstr>
      <vt:lpstr>Lung surgery risk at PFT</vt:lpstr>
      <vt:lpstr>What is predicted postoperative (ppo) value?</vt:lpstr>
      <vt:lpstr>Predicted FEV1</vt:lpstr>
      <vt:lpstr>그런데 꼭 이 공식이 맞을까? (1)</vt:lpstr>
      <vt:lpstr>그런데 꼭 이 공식이 맞을까? (1)</vt:lpstr>
      <vt:lpstr>그런데 꼭 이 공식이 맞을까? (1)</vt:lpstr>
      <vt:lpstr>그런데 꼭 이 공식이 맞을까? (1)</vt:lpstr>
      <vt:lpstr>그런데 꼭 이 공식이 맞을까? (2)</vt:lpstr>
      <vt:lpstr>그런데 꼭 이 공식이 맞을까? (2)</vt:lpstr>
      <vt:lpstr>그런데 꼭 이 공식이 맞을까? (2)</vt:lpstr>
      <vt:lpstr>DIFFUSION  CAPACITY</vt:lpstr>
      <vt:lpstr>ARTERIAL  BLOOD  GASES</vt:lpstr>
      <vt:lpstr>CARDIOPULMONARY   EXERCISE  TESTS</vt:lpstr>
      <vt:lpstr>슬라이드 36</vt:lpstr>
      <vt:lpstr>PERFORMANCE   EXERCISE  TESTS</vt:lpstr>
      <vt:lpstr>슬라이드 38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Pulmonary function testing focusing to CS su</dc:title>
  <dc:creator>Jaemin Lim</dc:creator>
  <cp:lastModifiedBy>user</cp:lastModifiedBy>
  <cp:revision>284</cp:revision>
  <dcterms:created xsi:type="dcterms:W3CDTF">2012-04-24T14:32:03Z</dcterms:created>
  <dcterms:modified xsi:type="dcterms:W3CDTF">2012-05-15T05:07:00Z</dcterms:modified>
</cp:coreProperties>
</file>