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33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5"/>
  </p:notesMasterIdLst>
  <p:sldIdLst>
    <p:sldId id="256" r:id="rId2"/>
    <p:sldId id="257" r:id="rId3"/>
    <p:sldId id="258" r:id="rId4"/>
    <p:sldId id="265" r:id="rId5"/>
    <p:sldId id="266" r:id="rId6"/>
    <p:sldId id="293" r:id="rId7"/>
    <p:sldId id="267" r:id="rId8"/>
    <p:sldId id="268" r:id="rId9"/>
    <p:sldId id="269" r:id="rId10"/>
    <p:sldId id="270" r:id="rId11"/>
    <p:sldId id="271" r:id="rId12"/>
    <p:sldId id="273" r:id="rId13"/>
    <p:sldId id="274" r:id="rId14"/>
    <p:sldId id="272" r:id="rId15"/>
    <p:sldId id="275" r:id="rId16"/>
    <p:sldId id="276" r:id="rId17"/>
    <p:sldId id="259" r:id="rId18"/>
    <p:sldId id="277" r:id="rId19"/>
    <p:sldId id="278" r:id="rId20"/>
    <p:sldId id="279" r:id="rId21"/>
    <p:sldId id="282" r:id="rId22"/>
    <p:sldId id="280" r:id="rId23"/>
    <p:sldId id="287" r:id="rId24"/>
    <p:sldId id="260" r:id="rId25"/>
    <p:sldId id="292" r:id="rId26"/>
    <p:sldId id="288" r:id="rId27"/>
    <p:sldId id="289" r:id="rId28"/>
    <p:sldId id="290" r:id="rId29"/>
    <p:sldId id="291" r:id="rId30"/>
    <p:sldId id="283" r:id="rId31"/>
    <p:sldId id="284" r:id="rId32"/>
    <p:sldId id="285" r:id="rId33"/>
    <p:sldId id="286" r:id="rId34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보통 스타일 2 - 강조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스타일 없음, 눈금 없음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7E9639D4-E3E2-4D34-9284-5A2195B3D0D7}" styleName="밝은 스타일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8EC20E35-A176-4012-BC5E-935CFFF8708E}" styleName="보통 스타일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073A0DAA-6AF3-43AB-8588-CEC1D06C72B9}" styleName="보통 스타일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7" d="100"/>
          <a:sy n="77" d="100"/>
        </p:scale>
        <p:origin x="-102" y="-65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526C97D-3B6A-4B77-ABA9-D14C313B9C3F}" type="datetimeFigureOut">
              <a:rPr lang="ko-KR" altLang="en-US" smtClean="0"/>
              <a:pPr/>
              <a:t>2012-09-11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DAC5F6A-B9D4-4971-963D-1BC070308965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AC5F6A-B9D4-4971-963D-1BC070308965}" type="slidenum">
              <a:rPr lang="ko-KR" altLang="en-US" smtClean="0"/>
              <a:pPr/>
              <a:t>5</a:t>
            </a:fld>
            <a:endParaRPr lang="ko-KR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제목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17" name="부제목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ko-KR" altLang="en-US" smtClean="0"/>
              <a:t>마스터 부제목 스타일 편집</a:t>
            </a:r>
            <a:endParaRPr kumimoji="0" lang="en-US"/>
          </a:p>
        </p:txBody>
      </p:sp>
      <p:sp>
        <p:nvSpPr>
          <p:cNvPr id="30" name="날짜 개체 틀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E39960-EF73-43CE-ABAD-70C566BCD78B}" type="datetimeFigureOut">
              <a:rPr lang="ko-KR" altLang="en-US" smtClean="0"/>
              <a:pPr/>
              <a:t>2012-09-11</a:t>
            </a:fld>
            <a:endParaRPr lang="ko-KR" altLang="en-US"/>
          </a:p>
        </p:txBody>
      </p:sp>
      <p:sp>
        <p:nvSpPr>
          <p:cNvPr id="19" name="바닥글 개체 틀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27" name="슬라이드 번호 개체 틀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34806B-59B7-4966-ACEF-CAAE4A35C9A3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lang="ko-KR" altLang="en-US" smtClean="0"/>
              <a:t>둘째 수준</a:t>
            </a:r>
          </a:p>
          <a:p>
            <a:pPr lvl="2" eaLnBrk="1" latinLnBrk="0" hangingPunct="1"/>
            <a:r>
              <a:rPr lang="ko-KR" altLang="en-US" smtClean="0"/>
              <a:t>셋째 수준</a:t>
            </a:r>
          </a:p>
          <a:p>
            <a:pPr lvl="3" eaLnBrk="1" latinLnBrk="0" hangingPunct="1"/>
            <a:r>
              <a:rPr lang="ko-KR" altLang="en-US" smtClean="0"/>
              <a:t>넷째 수준</a:t>
            </a:r>
          </a:p>
          <a:p>
            <a:pPr lvl="4" eaLnBrk="1" latinLnBrk="0" hangingPunct="1"/>
            <a:r>
              <a:rPr lang="ko-KR" altLang="en-US" smtClean="0"/>
              <a:t>다섯째 수준</a:t>
            </a:r>
            <a:endParaRPr kumimoji="0" 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E39960-EF73-43CE-ABAD-70C566BCD78B}" type="datetimeFigureOut">
              <a:rPr lang="ko-KR" altLang="en-US" smtClean="0"/>
              <a:pPr/>
              <a:t>2012-09-11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34806B-59B7-4966-ACEF-CAAE4A35C9A3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lang="ko-KR" altLang="en-US" smtClean="0"/>
              <a:t>둘째 수준</a:t>
            </a:r>
          </a:p>
          <a:p>
            <a:pPr lvl="2" eaLnBrk="1" latinLnBrk="0" hangingPunct="1"/>
            <a:r>
              <a:rPr lang="ko-KR" altLang="en-US" smtClean="0"/>
              <a:t>셋째 수준</a:t>
            </a:r>
          </a:p>
          <a:p>
            <a:pPr lvl="3" eaLnBrk="1" latinLnBrk="0" hangingPunct="1"/>
            <a:r>
              <a:rPr lang="ko-KR" altLang="en-US" smtClean="0"/>
              <a:t>넷째 수준</a:t>
            </a:r>
          </a:p>
          <a:p>
            <a:pPr lvl="4" eaLnBrk="1" latinLnBrk="0" hangingPunct="1"/>
            <a:r>
              <a:rPr lang="ko-KR" altLang="en-US" smtClean="0"/>
              <a:t>다섯째 수준</a:t>
            </a:r>
            <a:endParaRPr kumimoji="0" 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E39960-EF73-43CE-ABAD-70C566BCD78B}" type="datetimeFigureOut">
              <a:rPr lang="ko-KR" altLang="en-US" smtClean="0"/>
              <a:pPr/>
              <a:t>2012-09-11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34806B-59B7-4966-ACEF-CAAE4A35C9A3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lang="ko-KR" altLang="en-US" smtClean="0"/>
              <a:t>둘째 수준</a:t>
            </a:r>
          </a:p>
          <a:p>
            <a:pPr lvl="2" eaLnBrk="1" latinLnBrk="0" hangingPunct="1"/>
            <a:r>
              <a:rPr lang="ko-KR" altLang="en-US" smtClean="0"/>
              <a:t>셋째 수준</a:t>
            </a:r>
          </a:p>
          <a:p>
            <a:pPr lvl="3" eaLnBrk="1" latinLnBrk="0" hangingPunct="1"/>
            <a:r>
              <a:rPr lang="ko-KR" altLang="en-US" smtClean="0"/>
              <a:t>넷째 수준</a:t>
            </a:r>
          </a:p>
          <a:p>
            <a:pPr lvl="4" eaLnBrk="1" latinLnBrk="0" hangingPunct="1"/>
            <a:r>
              <a:rPr lang="ko-KR" altLang="en-US" smtClean="0"/>
              <a:t>다섯째 수준</a:t>
            </a:r>
            <a:endParaRPr kumimoji="0" 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E39960-EF73-43CE-ABAD-70C566BCD78B}" type="datetimeFigureOut">
              <a:rPr lang="ko-KR" altLang="en-US" smtClean="0"/>
              <a:pPr/>
              <a:t>2012-09-11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34806B-59B7-4966-ACEF-CAAE4A35C9A3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E39960-EF73-43CE-ABAD-70C566BCD78B}" type="datetimeFigureOut">
              <a:rPr lang="ko-KR" altLang="en-US" smtClean="0"/>
              <a:pPr/>
              <a:t>2012-09-11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34806B-59B7-4966-ACEF-CAAE4A35C9A3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lang="ko-KR" altLang="en-US" smtClean="0"/>
              <a:t>둘째 수준</a:t>
            </a:r>
          </a:p>
          <a:p>
            <a:pPr lvl="2" eaLnBrk="1" latinLnBrk="0" hangingPunct="1"/>
            <a:r>
              <a:rPr lang="ko-KR" altLang="en-US" smtClean="0"/>
              <a:t>셋째 수준</a:t>
            </a:r>
          </a:p>
          <a:p>
            <a:pPr lvl="3" eaLnBrk="1" latinLnBrk="0" hangingPunct="1"/>
            <a:r>
              <a:rPr lang="ko-KR" altLang="en-US" smtClean="0"/>
              <a:t>넷째 수준</a:t>
            </a:r>
          </a:p>
          <a:p>
            <a:pPr lvl="4" eaLnBrk="1" latinLnBrk="0" hangingPunct="1"/>
            <a:r>
              <a:rPr lang="ko-KR" altLang="en-US" smtClean="0"/>
              <a:t>다섯째 수준</a:t>
            </a:r>
            <a:endParaRPr kumimoji="0" 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lang="ko-KR" altLang="en-US" smtClean="0"/>
              <a:t>둘째 수준</a:t>
            </a:r>
          </a:p>
          <a:p>
            <a:pPr lvl="2" eaLnBrk="1" latinLnBrk="0" hangingPunct="1"/>
            <a:r>
              <a:rPr lang="ko-KR" altLang="en-US" smtClean="0"/>
              <a:t>셋째 수준</a:t>
            </a:r>
          </a:p>
          <a:p>
            <a:pPr lvl="3" eaLnBrk="1" latinLnBrk="0" hangingPunct="1"/>
            <a:r>
              <a:rPr lang="ko-KR" altLang="en-US" smtClean="0"/>
              <a:t>넷째 수준</a:t>
            </a:r>
          </a:p>
          <a:p>
            <a:pPr lvl="4" eaLnBrk="1" latinLnBrk="0" hangingPunct="1"/>
            <a:r>
              <a:rPr lang="ko-KR" altLang="en-US" smtClean="0"/>
              <a:t>다섯째 수준</a:t>
            </a:r>
            <a:endParaRPr kumimoji="0" 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E39960-EF73-43CE-ABAD-70C566BCD78B}" type="datetimeFigureOut">
              <a:rPr lang="ko-KR" altLang="en-US" smtClean="0"/>
              <a:pPr/>
              <a:t>2012-09-11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34806B-59B7-4966-ACEF-CAAE4A35C9A3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ko-KR" altLang="en-US" smtClean="0"/>
              <a:t>마스터 텍스트 스타일을 편집합니다</a:t>
            </a:r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ko-KR" altLang="en-US" smtClean="0"/>
              <a:t>마스터 텍스트 스타일을 편집합니다</a:t>
            </a:r>
          </a:p>
        </p:txBody>
      </p:sp>
      <p:sp>
        <p:nvSpPr>
          <p:cNvPr id="5" name="내용 개체 틀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lang="ko-KR" altLang="en-US" smtClean="0"/>
              <a:t>둘째 수준</a:t>
            </a:r>
          </a:p>
          <a:p>
            <a:pPr lvl="2" eaLnBrk="1" latinLnBrk="0" hangingPunct="1"/>
            <a:r>
              <a:rPr lang="ko-KR" altLang="en-US" smtClean="0"/>
              <a:t>셋째 수준</a:t>
            </a:r>
          </a:p>
          <a:p>
            <a:pPr lvl="3" eaLnBrk="1" latinLnBrk="0" hangingPunct="1"/>
            <a:r>
              <a:rPr lang="ko-KR" altLang="en-US" smtClean="0"/>
              <a:t>넷째 수준</a:t>
            </a:r>
          </a:p>
          <a:p>
            <a:pPr lvl="4" eaLnBrk="1" latinLnBrk="0" hangingPunct="1"/>
            <a:r>
              <a:rPr lang="ko-KR" altLang="en-US" smtClean="0"/>
              <a:t>다섯째 수준</a:t>
            </a:r>
            <a:endParaRPr kumimoji="0" lang="en-US"/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lang="ko-KR" altLang="en-US" smtClean="0"/>
              <a:t>둘째 수준</a:t>
            </a:r>
          </a:p>
          <a:p>
            <a:pPr lvl="2" eaLnBrk="1" latinLnBrk="0" hangingPunct="1"/>
            <a:r>
              <a:rPr lang="ko-KR" altLang="en-US" smtClean="0"/>
              <a:t>셋째 수준</a:t>
            </a:r>
          </a:p>
          <a:p>
            <a:pPr lvl="3" eaLnBrk="1" latinLnBrk="0" hangingPunct="1"/>
            <a:r>
              <a:rPr lang="ko-KR" altLang="en-US" smtClean="0"/>
              <a:t>넷째 수준</a:t>
            </a:r>
          </a:p>
          <a:p>
            <a:pPr lvl="4" eaLnBrk="1" latinLnBrk="0" hangingPunct="1"/>
            <a:r>
              <a:rPr lang="ko-KR" altLang="en-US" smtClean="0"/>
              <a:t>다섯째 수준</a:t>
            </a:r>
            <a:endParaRPr kumimoji="0" 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E39960-EF73-43CE-ABAD-70C566BCD78B}" type="datetimeFigureOut">
              <a:rPr lang="ko-KR" altLang="en-US" smtClean="0"/>
              <a:pPr/>
              <a:t>2012-09-11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34806B-59B7-4966-ACEF-CAAE4A35C9A3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E39960-EF73-43CE-ABAD-70C566BCD78B}" type="datetimeFigureOut">
              <a:rPr lang="ko-KR" altLang="en-US" smtClean="0"/>
              <a:pPr/>
              <a:t>2012-09-11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34806B-59B7-4966-ACEF-CAAE4A35C9A3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E39960-EF73-43CE-ABAD-70C566BCD78B}" type="datetimeFigureOut">
              <a:rPr lang="ko-KR" altLang="en-US" smtClean="0"/>
              <a:pPr/>
              <a:t>2012-09-11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34806B-59B7-4966-ACEF-CAAE4A35C9A3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lang="ko-KR" altLang="en-US" smtClean="0"/>
              <a:t>둘째 수준</a:t>
            </a:r>
          </a:p>
          <a:p>
            <a:pPr lvl="2" eaLnBrk="1" latinLnBrk="0" hangingPunct="1"/>
            <a:r>
              <a:rPr lang="ko-KR" altLang="en-US" smtClean="0"/>
              <a:t>셋째 수준</a:t>
            </a:r>
          </a:p>
          <a:p>
            <a:pPr lvl="3" eaLnBrk="1" latinLnBrk="0" hangingPunct="1"/>
            <a:r>
              <a:rPr lang="ko-KR" altLang="en-US" smtClean="0"/>
              <a:t>넷째 수준</a:t>
            </a:r>
          </a:p>
          <a:p>
            <a:pPr lvl="4" eaLnBrk="1" latinLnBrk="0" hangingPunct="1"/>
            <a:r>
              <a:rPr lang="ko-KR" altLang="en-US" smtClean="0"/>
              <a:t>다섯째 수준</a:t>
            </a:r>
            <a:endParaRPr kumimoji="0" 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E39960-EF73-43CE-ABAD-70C566BCD78B}" type="datetimeFigureOut">
              <a:rPr lang="ko-KR" altLang="en-US" smtClean="0"/>
              <a:pPr/>
              <a:t>2012-09-11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34806B-59B7-4966-ACEF-CAAE4A35C9A3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한쪽 모서리는 잘리고 다른 쪽 모서리는 둥근 사각형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직각 삼각형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E39960-EF73-43CE-ABAD-70C566BCD78B}" type="datetimeFigureOut">
              <a:rPr lang="ko-KR" altLang="en-US" smtClean="0"/>
              <a:pPr/>
              <a:t>2012-09-11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4534806B-59B7-4966-ACEF-CAAE4A35C9A3}" type="slidenum">
              <a:rPr lang="ko-KR" altLang="en-US" smtClean="0"/>
              <a:pPr/>
              <a:t>‹#›</a:t>
            </a:fld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ko-KR" altLang="en-US" smtClean="0"/>
              <a:t>그림을 추가하려면 아이콘을 클릭하십시오</a:t>
            </a:r>
            <a:endParaRPr kumimoji="0" lang="en-US" dirty="0"/>
          </a:p>
        </p:txBody>
      </p:sp>
      <p:sp>
        <p:nvSpPr>
          <p:cNvPr id="10" name="자유형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자유형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자유형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자유형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제목 개체 틀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30" name="텍스트 개체 틀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kumimoji="0" lang="ko-KR" altLang="en-US" smtClean="0"/>
              <a:t>둘째 수준</a:t>
            </a:r>
          </a:p>
          <a:p>
            <a:pPr lvl="2" eaLnBrk="1" latinLnBrk="0" hangingPunct="1"/>
            <a:r>
              <a:rPr kumimoji="0" lang="ko-KR" altLang="en-US" smtClean="0"/>
              <a:t>셋째 수준</a:t>
            </a:r>
          </a:p>
          <a:p>
            <a:pPr lvl="3" eaLnBrk="1" latinLnBrk="0" hangingPunct="1"/>
            <a:r>
              <a:rPr kumimoji="0" lang="ko-KR" altLang="en-US" smtClean="0"/>
              <a:t>넷째 수준</a:t>
            </a:r>
          </a:p>
          <a:p>
            <a:pPr lvl="4" eaLnBrk="1" latinLnBrk="0" hangingPunct="1"/>
            <a:r>
              <a:rPr kumimoji="0" lang="ko-KR" altLang="en-US" smtClean="0"/>
              <a:t>다섯째 수준</a:t>
            </a:r>
            <a:endParaRPr kumimoji="0" lang="en-US"/>
          </a:p>
        </p:txBody>
      </p:sp>
      <p:sp>
        <p:nvSpPr>
          <p:cNvPr id="10" name="날짜 개체 틀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72E39960-EF73-43CE-ABAD-70C566BCD78B}" type="datetimeFigureOut">
              <a:rPr lang="ko-KR" altLang="en-US" smtClean="0"/>
              <a:pPr/>
              <a:t>2012-09-11</a:t>
            </a:fld>
            <a:endParaRPr lang="ko-KR" altLang="en-US"/>
          </a:p>
        </p:txBody>
      </p:sp>
      <p:sp>
        <p:nvSpPr>
          <p:cNvPr id="22" name="바닥글 개체 틀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18" name="슬라이드 번호 개체 틀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4534806B-59B7-4966-ACEF-CAAE4A35C9A3}" type="slidenum">
              <a:rPr lang="ko-KR" altLang="en-US" smtClean="0"/>
              <a:pPr/>
              <a:t>‹#›</a:t>
            </a:fld>
            <a:endParaRPr lang="ko-KR" altLang="en-US"/>
          </a:p>
        </p:txBody>
      </p:sp>
      <p:grpSp>
        <p:nvGrpSpPr>
          <p:cNvPr id="2" name="그룹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자유형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자유형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1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1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1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1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1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1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1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1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1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1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en-US" altLang="ko-KR" dirty="0" smtClean="0"/>
              <a:t>Inflammatory lung disease</a:t>
            </a:r>
            <a:endParaRPr lang="ko-KR" altLang="en-US" dirty="0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539552" y="4437112"/>
            <a:ext cx="7854696" cy="1048080"/>
          </a:xfrm>
        </p:spPr>
        <p:txBody>
          <a:bodyPr/>
          <a:lstStyle/>
          <a:p>
            <a:r>
              <a:rPr lang="ko-KR" altLang="en-US" dirty="0" smtClean="0"/>
              <a:t>부산대학교병원</a:t>
            </a:r>
            <a:endParaRPr lang="en-US" altLang="ko-KR" dirty="0" smtClean="0"/>
          </a:p>
          <a:p>
            <a:r>
              <a:rPr lang="ko-KR" altLang="en-US" dirty="0" smtClean="0"/>
              <a:t>조정수</a:t>
            </a:r>
            <a:endParaRPr lang="ko-KR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636680"/>
          </a:xfrm>
        </p:spPr>
        <p:txBody>
          <a:bodyPr>
            <a:noAutofit/>
          </a:bodyPr>
          <a:lstStyle/>
          <a:p>
            <a:r>
              <a:rPr lang="en-US" altLang="ko-KR" sz="2300" b="1" dirty="0" smtClean="0">
                <a:solidFill>
                  <a:srgbClr val="04617B"/>
                </a:solidFill>
              </a:rPr>
              <a:t>Bacterial infections of the lungs and Bronchial compressive disorder</a:t>
            </a:r>
            <a:endParaRPr lang="ko-KR" altLang="en-US" sz="2400" b="1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457200" y="1700808"/>
            <a:ext cx="8229600" cy="4176464"/>
          </a:xfrm>
        </p:spPr>
        <p:txBody>
          <a:bodyPr>
            <a:normAutofit/>
          </a:bodyPr>
          <a:lstStyle/>
          <a:p>
            <a:pPr>
              <a:lnSpc>
                <a:spcPct val="120000"/>
              </a:lnSpc>
            </a:pPr>
            <a:r>
              <a:rPr lang="en-US" altLang="ko-KR" sz="1800" dirty="0" smtClean="0"/>
              <a:t>Contributing Factors to Lung Abscess</a:t>
            </a:r>
          </a:p>
        </p:txBody>
      </p:sp>
      <p:graphicFrame>
        <p:nvGraphicFramePr>
          <p:cNvPr id="4" name="표 3"/>
          <p:cNvGraphicFramePr>
            <a:graphicFrameLocks noGrp="1"/>
          </p:cNvGraphicFramePr>
          <p:nvPr/>
        </p:nvGraphicFramePr>
        <p:xfrm>
          <a:off x="971600" y="2276872"/>
          <a:ext cx="5256584" cy="295233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5256584"/>
              </a:tblGrid>
              <a:tr h="395224">
                <a:tc>
                  <a:txBody>
                    <a:bodyPr/>
                    <a:lstStyle/>
                    <a:p>
                      <a:pPr algn="l" latinLnBrk="1"/>
                      <a:r>
                        <a:rPr lang="en-US" altLang="ko-KR" sz="1400" b="0" dirty="0" smtClean="0"/>
                        <a:t>Dental and periodontal disease</a:t>
                      </a:r>
                      <a:endParaRPr lang="ko-KR" altLang="en-US" sz="1400" b="0" dirty="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path path="circle">
                        <a:fillToRect l="100000" t="100000"/>
                      </a:path>
                      <a:tileRect r="-100000" b="-100000"/>
                    </a:gradFill>
                  </a:tcPr>
                </a:tc>
              </a:tr>
              <a:tr h="395224">
                <a:tc>
                  <a:txBody>
                    <a:bodyPr/>
                    <a:lstStyle/>
                    <a:p>
                      <a:pPr algn="l" latinLnBrk="1"/>
                      <a:r>
                        <a:rPr lang="en-US" altLang="ko-KR" sz="1400" b="0" dirty="0" smtClean="0"/>
                        <a:t>Anesthesia</a:t>
                      </a:r>
                      <a:endParaRPr lang="ko-KR" altLang="en-US" sz="1400" b="0" dirty="0"/>
                    </a:p>
                  </a:txBody>
                  <a:tcPr>
                    <a:lnT>
                      <a:noFill/>
                    </a:lnT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path path="circle">
                        <a:fillToRect l="100000" t="100000"/>
                      </a:path>
                      <a:tileRect r="-100000" b="-100000"/>
                    </a:gradFill>
                  </a:tcPr>
                </a:tc>
              </a:tr>
              <a:tr h="354960">
                <a:tc>
                  <a:txBody>
                    <a:bodyPr/>
                    <a:lstStyle/>
                    <a:p>
                      <a:pPr algn="l" latinLnBrk="1"/>
                      <a:r>
                        <a:rPr lang="en-US" altLang="ko-KR" sz="1400" b="0" dirty="0" smtClean="0"/>
                        <a:t>Alcohol abuse</a:t>
                      </a:r>
                      <a:endParaRPr lang="ko-KR" altLang="en-US" sz="1400" b="0" dirty="0"/>
                    </a:p>
                  </a:txBody>
                  <a:tcPr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path path="circle">
                        <a:fillToRect l="100000" t="100000"/>
                      </a:path>
                      <a:tileRect r="-100000" b="-100000"/>
                    </a:gradFill>
                  </a:tcPr>
                </a:tc>
              </a:tr>
              <a:tr h="387082">
                <a:tc>
                  <a:txBody>
                    <a:bodyPr/>
                    <a:lstStyle/>
                    <a:p>
                      <a:pPr algn="l" latinLnBrk="1"/>
                      <a:r>
                        <a:rPr lang="en-US" altLang="ko-KR" sz="1400" b="0" dirty="0" smtClean="0"/>
                        <a:t>Seizure disorders</a:t>
                      </a:r>
                      <a:endParaRPr lang="ko-KR" altLang="en-US" sz="1400" b="0" dirty="0"/>
                    </a:p>
                  </a:txBody>
                  <a:tcPr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path path="circle">
                        <a:fillToRect l="100000" t="100000"/>
                      </a:path>
                      <a:tileRect r="-100000" b="-100000"/>
                    </a:gradFill>
                  </a:tcPr>
                </a:tc>
              </a:tr>
              <a:tr h="354960">
                <a:tc>
                  <a:txBody>
                    <a:bodyPr/>
                    <a:lstStyle/>
                    <a:p>
                      <a:pPr algn="l" latinLnBrk="1"/>
                      <a:r>
                        <a:rPr lang="en-US" altLang="ko-KR" sz="1400" b="0" dirty="0" err="1" smtClean="0"/>
                        <a:t>Immunosuppression</a:t>
                      </a:r>
                      <a:endParaRPr lang="ko-KR" altLang="en-US" sz="1400" b="0" dirty="0"/>
                    </a:p>
                  </a:txBody>
                  <a:tcPr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path path="circle">
                        <a:fillToRect l="100000" t="100000"/>
                      </a:path>
                      <a:tileRect r="-100000" b="-100000"/>
                    </a:gradFill>
                  </a:tcPr>
                </a:tc>
              </a:tr>
              <a:tr h="354960">
                <a:tc>
                  <a:txBody>
                    <a:bodyPr/>
                    <a:lstStyle/>
                    <a:p>
                      <a:pPr algn="l" latinLnBrk="1"/>
                      <a:r>
                        <a:rPr lang="en-US" altLang="ko-KR" sz="1400" b="0" dirty="0" smtClean="0"/>
                        <a:t>Neuromuscular disorders with bulbar dysfunction</a:t>
                      </a:r>
                    </a:p>
                  </a:txBody>
                  <a:tcPr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path path="circle">
                        <a:fillToRect l="100000" t="100000"/>
                      </a:path>
                      <a:tileRect r="-100000" b="-100000"/>
                    </a:gradFill>
                  </a:tcPr>
                </a:tc>
              </a:tr>
              <a:tr h="35496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400" b="0" dirty="0" smtClean="0"/>
                        <a:t>Esophageal motor disorders</a:t>
                      </a:r>
                      <a:endParaRPr lang="ko-KR" altLang="en-US" sz="1400" b="0" dirty="0" smtClean="0"/>
                    </a:p>
                  </a:txBody>
                  <a:tcPr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path path="circle">
                        <a:fillToRect l="100000" t="100000"/>
                      </a:path>
                      <a:tileRect r="-100000" b="-100000"/>
                    </a:gradFill>
                  </a:tcPr>
                </a:tc>
              </a:tr>
              <a:tr h="354960">
                <a:tc>
                  <a:txBody>
                    <a:bodyPr/>
                    <a:lstStyle/>
                    <a:p>
                      <a:pPr algn="l" latinLnBrk="1"/>
                      <a:r>
                        <a:rPr lang="en-US" altLang="ko-KR" sz="1400" b="0" dirty="0" smtClean="0"/>
                        <a:t>Bronchial obstruction</a:t>
                      </a:r>
                      <a:endParaRPr lang="ko-KR" altLang="en-US" sz="1400" b="0" dirty="0"/>
                    </a:p>
                  </a:txBody>
                  <a:tcPr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path path="circle">
                        <a:fillToRect l="100000" t="100000"/>
                      </a:path>
                      <a:tileRect r="-100000" b="-100000"/>
                    </a:gra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636680"/>
          </a:xfrm>
        </p:spPr>
        <p:txBody>
          <a:bodyPr>
            <a:noAutofit/>
          </a:bodyPr>
          <a:lstStyle/>
          <a:p>
            <a:r>
              <a:rPr lang="en-US" altLang="ko-KR" sz="2300" b="1" dirty="0" smtClean="0">
                <a:solidFill>
                  <a:srgbClr val="04617B"/>
                </a:solidFill>
              </a:rPr>
              <a:t>Bacterial infections of the lungs and Bronchial compressive disorder</a:t>
            </a:r>
            <a:endParaRPr lang="ko-KR" altLang="en-US" sz="2400" b="1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457200" y="1700808"/>
            <a:ext cx="8229600" cy="4176464"/>
          </a:xfrm>
        </p:spPr>
        <p:txBody>
          <a:bodyPr>
            <a:normAutofit/>
          </a:bodyPr>
          <a:lstStyle/>
          <a:p>
            <a:pPr>
              <a:lnSpc>
                <a:spcPct val="120000"/>
              </a:lnSpc>
            </a:pPr>
            <a:r>
              <a:rPr lang="en-US" altLang="ko-KR" sz="1800" dirty="0" smtClean="0"/>
              <a:t>Bacteriology of Lung Abscess</a:t>
            </a:r>
          </a:p>
        </p:txBody>
      </p:sp>
      <p:graphicFrame>
        <p:nvGraphicFramePr>
          <p:cNvPr id="4" name="표 3"/>
          <p:cNvGraphicFramePr>
            <a:graphicFrameLocks noGrp="1"/>
          </p:cNvGraphicFramePr>
          <p:nvPr/>
        </p:nvGraphicFramePr>
        <p:xfrm>
          <a:off x="971600" y="2276872"/>
          <a:ext cx="5256584" cy="3144731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5256584"/>
              </a:tblGrid>
              <a:tr h="339374">
                <a:tc>
                  <a:txBody>
                    <a:bodyPr/>
                    <a:lstStyle/>
                    <a:p>
                      <a:pPr algn="l" latinLnBrk="1"/>
                      <a:r>
                        <a:rPr lang="en-US" altLang="ko-KR" sz="1400" b="1" dirty="0" smtClean="0"/>
                        <a:t>Anaerobic</a:t>
                      </a:r>
                      <a:endParaRPr lang="ko-KR" altLang="en-US" sz="1400" b="1" dirty="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path path="circle">
                        <a:fillToRect l="100000" t="100000"/>
                      </a:path>
                      <a:tileRect r="-100000" b="-100000"/>
                    </a:gradFill>
                  </a:tcPr>
                </a:tc>
              </a:tr>
              <a:tr h="339374">
                <a:tc>
                  <a:txBody>
                    <a:bodyPr/>
                    <a:lstStyle/>
                    <a:p>
                      <a:pPr algn="l" latinLnBrk="1"/>
                      <a:r>
                        <a:rPr lang="en-US" altLang="ko-KR" sz="1400" b="0" dirty="0" smtClean="0"/>
                        <a:t>     </a:t>
                      </a:r>
                      <a:r>
                        <a:rPr lang="en-US" altLang="ko-KR" sz="1400" b="0" dirty="0" err="1" smtClean="0"/>
                        <a:t>Bacteroides</a:t>
                      </a:r>
                      <a:r>
                        <a:rPr lang="en-US" altLang="ko-KR" sz="1400" b="0" dirty="0" smtClean="0"/>
                        <a:t> </a:t>
                      </a:r>
                      <a:r>
                        <a:rPr lang="en-US" altLang="ko-KR" sz="1400" b="0" dirty="0" err="1" smtClean="0"/>
                        <a:t>fragilis</a:t>
                      </a:r>
                      <a:endParaRPr lang="ko-KR" altLang="en-US" sz="1400" b="0" dirty="0"/>
                    </a:p>
                  </a:txBody>
                  <a:tcPr>
                    <a:lnT>
                      <a:noFill/>
                    </a:lnT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path path="circle">
                        <a:fillToRect l="100000" t="100000"/>
                      </a:path>
                      <a:tileRect r="-100000" b="-100000"/>
                    </a:gradFill>
                  </a:tcPr>
                </a:tc>
              </a:tr>
              <a:tr h="251044">
                <a:tc>
                  <a:txBody>
                    <a:bodyPr/>
                    <a:lstStyle/>
                    <a:p>
                      <a:pPr algn="l" latinLnBrk="1"/>
                      <a:r>
                        <a:rPr lang="en-US" altLang="ko-KR" sz="1400" b="0" dirty="0" smtClean="0"/>
                        <a:t>     </a:t>
                      </a:r>
                      <a:r>
                        <a:rPr lang="en-US" altLang="ko-KR" sz="1400" b="0" dirty="0" err="1" smtClean="0"/>
                        <a:t>Fusobacterium</a:t>
                      </a:r>
                      <a:r>
                        <a:rPr lang="en-US" altLang="ko-KR" sz="1400" b="0" dirty="0" smtClean="0"/>
                        <a:t> bacilli</a:t>
                      </a:r>
                      <a:endParaRPr lang="ko-KR" altLang="en-US" sz="1400" b="0" dirty="0"/>
                    </a:p>
                  </a:txBody>
                  <a:tcPr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path path="circle">
                        <a:fillToRect l="100000" t="100000"/>
                      </a:path>
                      <a:tileRect r="-100000" b="-100000"/>
                    </a:gradFill>
                  </a:tcPr>
                </a:tc>
              </a:tr>
              <a:tr h="332383">
                <a:tc>
                  <a:txBody>
                    <a:bodyPr/>
                    <a:lstStyle/>
                    <a:p>
                      <a:pPr algn="l" latinLnBrk="1"/>
                      <a:r>
                        <a:rPr lang="en-US" altLang="ko-KR" sz="1400" b="0" dirty="0" smtClean="0"/>
                        <a:t>     Streptococcus, </a:t>
                      </a:r>
                      <a:r>
                        <a:rPr lang="el-GR" altLang="ko-KR" sz="1400" b="0" dirty="0" smtClean="0"/>
                        <a:t>β-</a:t>
                      </a:r>
                      <a:r>
                        <a:rPr lang="en-US" altLang="ko-KR" sz="1400" b="0" dirty="0" smtClean="0"/>
                        <a:t>hemolytic streptococcus</a:t>
                      </a:r>
                      <a:endParaRPr lang="ko-KR" altLang="en-US" sz="1400" b="0" dirty="0"/>
                    </a:p>
                  </a:txBody>
                  <a:tcPr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path path="circle">
                        <a:fillToRect l="100000" t="100000"/>
                      </a:path>
                      <a:tileRect r="-100000" b="-100000"/>
                    </a:gradFill>
                  </a:tcPr>
                </a:tc>
              </a:tr>
              <a:tr h="251044">
                <a:tc>
                  <a:txBody>
                    <a:bodyPr/>
                    <a:lstStyle/>
                    <a:p>
                      <a:pPr algn="l" latinLnBrk="1"/>
                      <a:r>
                        <a:rPr lang="en-US" altLang="ko-KR" sz="1400" b="1" dirty="0" smtClean="0"/>
                        <a:t>Aerobic</a:t>
                      </a:r>
                      <a:endParaRPr lang="ko-KR" altLang="en-US" sz="1400" b="1" dirty="0"/>
                    </a:p>
                  </a:txBody>
                  <a:tcPr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path path="circle">
                        <a:fillToRect l="100000" t="100000"/>
                      </a:path>
                      <a:tileRect r="-100000" b="-100000"/>
                    </a:gradFill>
                  </a:tcPr>
                </a:tc>
              </a:tr>
              <a:tr h="251044">
                <a:tc>
                  <a:txBody>
                    <a:bodyPr/>
                    <a:lstStyle/>
                    <a:p>
                      <a:pPr algn="l" latinLnBrk="1"/>
                      <a:r>
                        <a:rPr lang="en-US" altLang="ko-KR" sz="1400" b="0" dirty="0" smtClean="0"/>
                        <a:t>     </a:t>
                      </a:r>
                      <a:r>
                        <a:rPr lang="en-US" altLang="ko-KR" sz="1400" b="0" dirty="0" err="1" smtClean="0"/>
                        <a:t>Klebsiella</a:t>
                      </a:r>
                      <a:r>
                        <a:rPr lang="en-US" altLang="ko-KR" sz="1400" b="0" dirty="0" smtClean="0"/>
                        <a:t> </a:t>
                      </a:r>
                      <a:r>
                        <a:rPr lang="en-US" altLang="ko-KR" sz="1400" b="0" dirty="0" err="1" smtClean="0"/>
                        <a:t>pneumoniae</a:t>
                      </a:r>
                      <a:endParaRPr lang="en-US" altLang="ko-KR" sz="1400" b="0" dirty="0" smtClean="0"/>
                    </a:p>
                  </a:txBody>
                  <a:tcPr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path path="circle">
                        <a:fillToRect l="100000" t="100000"/>
                      </a:path>
                      <a:tileRect r="-100000" b="-100000"/>
                    </a:gra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400" b="0" dirty="0" smtClean="0"/>
                        <a:t>     Pseudomonas </a:t>
                      </a:r>
                      <a:r>
                        <a:rPr lang="en-US" altLang="ko-KR" sz="1400" b="0" dirty="0" err="1" smtClean="0"/>
                        <a:t>aeruginosa</a:t>
                      </a:r>
                      <a:endParaRPr lang="ko-KR" altLang="en-US" sz="1400" b="0" dirty="0" smtClean="0"/>
                    </a:p>
                  </a:txBody>
                  <a:tcPr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path path="circle">
                        <a:fillToRect l="100000" t="100000"/>
                      </a:path>
                      <a:tileRect r="-100000" b="-100000"/>
                    </a:gradFill>
                  </a:tcPr>
                </a:tc>
              </a:tr>
              <a:tr h="20320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400" b="0" dirty="0" smtClean="0"/>
                        <a:t>     Staphylococcus </a:t>
                      </a:r>
                      <a:r>
                        <a:rPr lang="en-US" altLang="ko-KR" sz="1400" b="0" dirty="0" err="1" smtClean="0"/>
                        <a:t>aureus</a:t>
                      </a:r>
                      <a:r>
                        <a:rPr lang="en-US" altLang="ko-KR" sz="1400" b="0" dirty="0" smtClean="0"/>
                        <a:t> </a:t>
                      </a:r>
                      <a:endParaRPr lang="ko-KR" altLang="en-US" sz="1400" b="0" dirty="0" smtClean="0"/>
                    </a:p>
                  </a:txBody>
                  <a:tcPr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path path="circle">
                        <a:fillToRect l="100000" t="100000"/>
                      </a:path>
                      <a:tileRect r="-100000" b="-100000"/>
                    </a:gra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400" b="0" dirty="0" smtClean="0"/>
                        <a:t>     Streptococcus </a:t>
                      </a:r>
                      <a:r>
                        <a:rPr lang="en-US" altLang="ko-KR" sz="1400" b="0" dirty="0" err="1" smtClean="0"/>
                        <a:t>pneumoniae</a:t>
                      </a:r>
                      <a:r>
                        <a:rPr lang="en-US" altLang="ko-KR" sz="1400" b="0" dirty="0" smtClean="0"/>
                        <a:t> </a:t>
                      </a:r>
                    </a:p>
                  </a:txBody>
                  <a:tcPr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path path="circle">
                        <a:fillToRect l="100000" t="100000"/>
                      </a:path>
                      <a:tileRect r="-100000" b="-100000"/>
                    </a:gradFill>
                  </a:tcPr>
                </a:tc>
              </a:tr>
              <a:tr h="264991">
                <a:tc>
                  <a:txBody>
                    <a:bodyPr/>
                    <a:lstStyle/>
                    <a:p>
                      <a:pPr algn="l" latinLnBrk="1"/>
                      <a:r>
                        <a:rPr lang="en-US" altLang="ko-KR" sz="1400" b="0" dirty="0" smtClean="0"/>
                        <a:t>     </a:t>
                      </a:r>
                      <a:r>
                        <a:rPr lang="en-US" altLang="ko-KR" sz="1400" b="0" dirty="0" err="1" smtClean="0"/>
                        <a:t>Haemophilus</a:t>
                      </a:r>
                      <a:r>
                        <a:rPr lang="en-US" altLang="ko-KR" sz="1400" b="0" dirty="0" smtClean="0"/>
                        <a:t> </a:t>
                      </a:r>
                      <a:r>
                        <a:rPr lang="en-US" altLang="ko-KR" sz="1400" b="0" dirty="0" err="1" smtClean="0"/>
                        <a:t>inﬂuenzae</a:t>
                      </a:r>
                      <a:endParaRPr lang="ko-KR" altLang="en-US" sz="1400" b="0" dirty="0"/>
                    </a:p>
                  </a:txBody>
                  <a:tcPr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path path="circle">
                        <a:fillToRect l="100000" t="100000"/>
                      </a:path>
                      <a:tileRect r="-100000" b="-100000"/>
                    </a:gra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636680"/>
          </a:xfrm>
        </p:spPr>
        <p:txBody>
          <a:bodyPr>
            <a:normAutofit/>
          </a:bodyPr>
          <a:lstStyle/>
          <a:p>
            <a:r>
              <a:rPr lang="en-US" altLang="ko-KR" sz="2400" b="1" dirty="0" smtClean="0">
                <a:solidFill>
                  <a:srgbClr val="04617B"/>
                </a:solidFill>
              </a:rPr>
              <a:t>Lung abscess</a:t>
            </a:r>
            <a:endParaRPr lang="ko-KR" altLang="en-US" sz="5400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23528" y="4941168"/>
            <a:ext cx="5194920" cy="1383432"/>
          </a:xfrm>
        </p:spPr>
        <p:txBody>
          <a:bodyPr>
            <a:normAutofit/>
          </a:bodyPr>
          <a:lstStyle/>
          <a:p>
            <a:r>
              <a:rPr lang="en-US" altLang="ko-KR" sz="1600" dirty="0" smtClean="0"/>
              <a:t>Axillary sub-segment of the posterior segment at the upper lobe and superior segment of the lower lobe.</a:t>
            </a:r>
          </a:p>
          <a:p>
            <a:pPr>
              <a:buNone/>
            </a:pPr>
            <a:r>
              <a:rPr lang="en-US" altLang="ko-KR" sz="1600" dirty="0" smtClean="0"/>
              <a:t>      A: Right lung.                    B: Left lung.</a:t>
            </a:r>
            <a:endParaRPr lang="ko-KR" altLang="en-US" sz="16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467544" y="1556792"/>
            <a:ext cx="2266950" cy="32480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2843808" y="1556792"/>
            <a:ext cx="2257425" cy="32670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292080" y="764704"/>
            <a:ext cx="3305175" cy="24384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292080" y="3140968"/>
            <a:ext cx="3295650" cy="23145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직사각형 7"/>
          <p:cNvSpPr/>
          <p:nvPr/>
        </p:nvSpPr>
        <p:spPr>
          <a:xfrm>
            <a:off x="5364088" y="5589240"/>
            <a:ext cx="36004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1600" dirty="0" smtClean="0"/>
              <a:t>A:  AP view of a patient with a large </a:t>
            </a:r>
          </a:p>
          <a:p>
            <a:r>
              <a:rPr lang="en-US" altLang="ko-KR" sz="1600" dirty="0" smtClean="0"/>
              <a:t>      aspiration abscess of the RML </a:t>
            </a:r>
          </a:p>
          <a:p>
            <a:r>
              <a:rPr lang="en-US" altLang="ko-KR" sz="1600" dirty="0" smtClean="0"/>
              <a:t>B: CT examination</a:t>
            </a:r>
            <a:endParaRPr lang="ko-KR" altLang="en-US" sz="1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708688"/>
          </a:xfrm>
        </p:spPr>
        <p:txBody>
          <a:bodyPr>
            <a:noAutofit/>
          </a:bodyPr>
          <a:lstStyle/>
          <a:p>
            <a:r>
              <a:rPr lang="en-US" altLang="ko-KR" sz="2300" b="1" dirty="0" smtClean="0"/>
              <a:t>Differential diagnosis of cavitary lung lesions</a:t>
            </a:r>
            <a:endParaRPr lang="ko-KR" altLang="en-US" sz="2300" b="1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457200" y="1700808"/>
            <a:ext cx="8229600" cy="4623792"/>
          </a:xfrm>
        </p:spPr>
        <p:txBody>
          <a:bodyPr>
            <a:normAutofit/>
          </a:bodyPr>
          <a:lstStyle/>
          <a:p>
            <a:pPr marL="514350" indent="-514350">
              <a:lnSpc>
                <a:spcPct val="150000"/>
              </a:lnSpc>
              <a:buFont typeface="+mj-lt"/>
              <a:buAutoNum type="arabicPeriod"/>
            </a:pPr>
            <a:r>
              <a:rPr lang="en-US" altLang="ko-KR" sz="2000" dirty="0" err="1" smtClean="0"/>
              <a:t>Cavitating</a:t>
            </a:r>
            <a:r>
              <a:rPr lang="en-US" altLang="ko-KR" sz="2000" dirty="0" smtClean="0"/>
              <a:t> carcinoma, generally </a:t>
            </a:r>
            <a:r>
              <a:rPr lang="en-US" altLang="ko-KR" sz="2000" dirty="0" err="1" smtClean="0"/>
              <a:t>squamous</a:t>
            </a:r>
            <a:r>
              <a:rPr lang="en-US" altLang="ko-KR" sz="2000" dirty="0" smtClean="0"/>
              <a:t> cell</a:t>
            </a:r>
          </a:p>
          <a:p>
            <a:pPr marL="514350" indent="-514350">
              <a:lnSpc>
                <a:spcPct val="150000"/>
              </a:lnSpc>
              <a:buFont typeface="+mj-lt"/>
              <a:buAutoNum type="arabicPeriod"/>
            </a:pPr>
            <a:r>
              <a:rPr lang="en-US" altLang="ko-KR" sz="2000" dirty="0" smtClean="0"/>
              <a:t>Tuberculous or other fungal diseases</a:t>
            </a:r>
          </a:p>
          <a:p>
            <a:pPr marL="514350" indent="-514350">
              <a:lnSpc>
                <a:spcPct val="150000"/>
              </a:lnSpc>
              <a:buFont typeface="+mj-lt"/>
              <a:buAutoNum type="arabicPeriod"/>
            </a:pPr>
            <a:r>
              <a:rPr lang="en-US" altLang="ko-KR" sz="2000" dirty="0" smtClean="0"/>
              <a:t>Pyogenic lung abscess</a:t>
            </a:r>
          </a:p>
          <a:p>
            <a:pPr marL="514350" indent="-514350">
              <a:lnSpc>
                <a:spcPct val="150000"/>
              </a:lnSpc>
              <a:buFont typeface="+mj-lt"/>
              <a:buAutoNum type="arabicPeriod"/>
            </a:pPr>
            <a:r>
              <a:rPr lang="en-US" altLang="ko-KR" sz="2000" dirty="0" smtClean="0"/>
              <a:t>Empyema with bronchopleural </a:t>
            </a:r>
            <a:r>
              <a:rPr lang="en-US" altLang="ko-KR" sz="2000" dirty="0" err="1" smtClean="0"/>
              <a:t>ﬁstula</a:t>
            </a:r>
            <a:r>
              <a:rPr lang="en-US" altLang="ko-KR" sz="2000" dirty="0" smtClean="0"/>
              <a:t>.</a:t>
            </a:r>
          </a:p>
          <a:p>
            <a:pPr marL="514350" indent="-514350">
              <a:lnSpc>
                <a:spcPct val="150000"/>
              </a:lnSpc>
              <a:buFont typeface="+mj-lt"/>
              <a:buAutoNum type="arabicPeriod"/>
            </a:pPr>
            <a:endParaRPr lang="en-US" altLang="ko-KR" sz="2000" dirty="0" smtClean="0"/>
          </a:p>
          <a:p>
            <a:pPr lvl="1">
              <a:lnSpc>
                <a:spcPct val="150000"/>
              </a:lnSpc>
              <a:buFont typeface="Wingdings" pitchFamily="2" charset="2"/>
              <a:buChar char="Ø"/>
            </a:pPr>
            <a:r>
              <a:rPr lang="en-US" altLang="ko-KR" sz="1800" dirty="0" smtClean="0"/>
              <a:t>Patient’s history is important.</a:t>
            </a:r>
          </a:p>
          <a:p>
            <a:pPr lvl="1">
              <a:lnSpc>
                <a:spcPct val="150000"/>
              </a:lnSpc>
              <a:buFont typeface="Wingdings" pitchFamily="2" charset="2"/>
              <a:buChar char="Ø"/>
            </a:pPr>
            <a:r>
              <a:rPr lang="en-US" altLang="ko-KR" sz="1800" dirty="0" smtClean="0"/>
              <a:t>Absence of fever, lack of purulent sputum, and </a:t>
            </a:r>
            <a:r>
              <a:rPr lang="en-US" altLang="ko-KR" sz="1800" dirty="0" err="1" smtClean="0"/>
              <a:t>anormal</a:t>
            </a:r>
            <a:r>
              <a:rPr lang="en-US" altLang="ko-KR" sz="1800" dirty="0" smtClean="0"/>
              <a:t> white blood cell count should raise strong suspicion of an underlying neoplasm.</a:t>
            </a:r>
            <a:endParaRPr lang="ko-KR" altLang="en-US" sz="1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636680"/>
          </a:xfrm>
        </p:spPr>
        <p:txBody>
          <a:bodyPr>
            <a:noAutofit/>
          </a:bodyPr>
          <a:lstStyle/>
          <a:p>
            <a:r>
              <a:rPr lang="en-US" altLang="ko-KR" sz="2300" b="1" dirty="0" smtClean="0"/>
              <a:t>Bacterial infections of the lungs and Bronchial compressive disorder</a:t>
            </a:r>
            <a:endParaRPr lang="ko-KR" altLang="en-US" sz="2300" b="1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457200" y="1700808"/>
            <a:ext cx="8229600" cy="4176464"/>
          </a:xfrm>
        </p:spPr>
        <p:txBody>
          <a:bodyPr>
            <a:normAutofit/>
          </a:bodyPr>
          <a:lstStyle/>
          <a:p>
            <a:r>
              <a:rPr lang="en-US" altLang="ko-KR" sz="1800" dirty="0" smtClean="0"/>
              <a:t>Principles of Therapy for Lung Abscess</a:t>
            </a:r>
          </a:p>
        </p:txBody>
      </p:sp>
      <p:graphicFrame>
        <p:nvGraphicFramePr>
          <p:cNvPr id="4" name="표 3"/>
          <p:cNvGraphicFramePr>
            <a:graphicFrameLocks noGrp="1"/>
          </p:cNvGraphicFramePr>
          <p:nvPr/>
        </p:nvGraphicFramePr>
        <p:xfrm>
          <a:off x="971600" y="2276872"/>
          <a:ext cx="5256584" cy="2839931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5256584"/>
              </a:tblGrid>
              <a:tr h="339374">
                <a:tc>
                  <a:txBody>
                    <a:bodyPr/>
                    <a:lstStyle/>
                    <a:p>
                      <a:pPr algn="l" latinLnBrk="1"/>
                      <a:r>
                        <a:rPr lang="en-US" altLang="ko-KR" sz="1400" b="0" dirty="0" smtClean="0"/>
                        <a:t>Identiﬁcation of etiologic organism</a:t>
                      </a:r>
                      <a:endParaRPr lang="ko-KR" altLang="en-US" sz="1400" b="0" dirty="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path path="circle">
                        <a:fillToRect l="100000" t="100000"/>
                      </a:path>
                      <a:tileRect r="-100000" b="-100000"/>
                    </a:gradFill>
                  </a:tcPr>
                </a:tc>
              </a:tr>
              <a:tr h="339374">
                <a:tc>
                  <a:txBody>
                    <a:bodyPr/>
                    <a:lstStyle/>
                    <a:p>
                      <a:pPr algn="l" latinLnBrk="1"/>
                      <a:r>
                        <a:rPr lang="en-US" altLang="ko-KR" sz="1400" b="0" dirty="0" smtClean="0"/>
                        <a:t>Prolonged antimicrobial therapy</a:t>
                      </a:r>
                      <a:endParaRPr lang="ko-KR" altLang="en-US" sz="1400" b="0" dirty="0"/>
                    </a:p>
                  </a:txBody>
                  <a:tcPr>
                    <a:lnT>
                      <a:noFill/>
                    </a:lnT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path path="circle">
                        <a:fillToRect l="100000" t="100000"/>
                      </a:path>
                      <a:tileRect r="-100000" b="-100000"/>
                    </a:gradFill>
                  </a:tcPr>
                </a:tc>
              </a:tr>
              <a:tr h="251044">
                <a:tc>
                  <a:txBody>
                    <a:bodyPr/>
                    <a:lstStyle/>
                    <a:p>
                      <a:pPr algn="l" latinLnBrk="1"/>
                      <a:r>
                        <a:rPr lang="en-US" altLang="ko-KR" sz="1400" b="0" dirty="0" smtClean="0"/>
                        <a:t>Adequate drainage in acute stage</a:t>
                      </a:r>
                      <a:endParaRPr lang="ko-KR" altLang="en-US" sz="1400" b="0" dirty="0"/>
                    </a:p>
                  </a:txBody>
                  <a:tcPr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path path="circle">
                        <a:fillToRect l="100000" t="100000"/>
                      </a:path>
                      <a:tileRect r="-100000" b="-100000"/>
                    </a:gradFill>
                  </a:tcPr>
                </a:tc>
              </a:tr>
              <a:tr h="332383">
                <a:tc>
                  <a:txBody>
                    <a:bodyPr/>
                    <a:lstStyle/>
                    <a:p>
                      <a:pPr algn="l" latinLnBrk="1"/>
                      <a:r>
                        <a:rPr lang="en-US" altLang="ko-KR" sz="1400" b="0" dirty="0" smtClean="0"/>
                        <a:t>Chest physiotherapy</a:t>
                      </a:r>
                      <a:endParaRPr lang="ko-KR" altLang="en-US" sz="1400" b="0" dirty="0"/>
                    </a:p>
                  </a:txBody>
                  <a:tcPr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path path="circle">
                        <a:fillToRect l="100000" t="100000"/>
                      </a:path>
                      <a:tileRect r="-100000" b="-100000"/>
                    </a:gradFill>
                  </a:tcPr>
                </a:tc>
              </a:tr>
              <a:tr h="251044">
                <a:tc>
                  <a:txBody>
                    <a:bodyPr/>
                    <a:lstStyle/>
                    <a:p>
                      <a:pPr algn="l" latinLnBrk="1"/>
                      <a:r>
                        <a:rPr lang="en-US" altLang="ko-KR" sz="1400" b="0" dirty="0" smtClean="0"/>
                        <a:t>Bronchoscopy</a:t>
                      </a:r>
                      <a:endParaRPr lang="ko-KR" altLang="en-US" sz="1400" b="0" dirty="0"/>
                    </a:p>
                  </a:txBody>
                  <a:tcPr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path path="circle">
                        <a:fillToRect l="100000" t="100000"/>
                      </a:path>
                      <a:tileRect r="-100000" b="-100000"/>
                    </a:gradFill>
                  </a:tcPr>
                </a:tc>
              </a:tr>
              <a:tr h="251044">
                <a:tc>
                  <a:txBody>
                    <a:bodyPr/>
                    <a:lstStyle/>
                    <a:p>
                      <a:pPr algn="l" latinLnBrk="1"/>
                      <a:r>
                        <a:rPr lang="en-US" altLang="ko-KR" sz="1400" b="0" dirty="0" smtClean="0"/>
                        <a:t>Percutaneous catheter drainage</a:t>
                      </a:r>
                    </a:p>
                  </a:txBody>
                  <a:tcPr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path path="circle">
                        <a:fillToRect l="100000" t="100000"/>
                      </a:path>
                      <a:tileRect r="-100000" b="-100000"/>
                    </a:gra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400" b="0" dirty="0" smtClean="0"/>
                        <a:t>Emergency surgical treatment</a:t>
                      </a:r>
                      <a:endParaRPr lang="ko-KR" altLang="en-US" sz="1400" b="0" dirty="0" smtClean="0"/>
                    </a:p>
                  </a:txBody>
                  <a:tcPr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path path="circle">
                        <a:fillToRect l="100000" t="100000"/>
                      </a:path>
                      <a:tileRect r="-100000" b="-100000"/>
                    </a:gradFill>
                  </a:tcPr>
                </a:tc>
              </a:tr>
              <a:tr h="20320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400" b="0" dirty="0" smtClean="0"/>
                        <a:t>Speciﬁc indication</a:t>
                      </a:r>
                      <a:endParaRPr lang="ko-KR" altLang="en-US" sz="1400" b="0" dirty="0" smtClean="0"/>
                    </a:p>
                  </a:txBody>
                  <a:tcPr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path path="circle">
                        <a:fillToRect l="100000" t="100000"/>
                      </a:path>
                      <a:tileRect r="-100000" b="-100000"/>
                    </a:gra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400" b="0" dirty="0" smtClean="0"/>
                        <a:t>External drainage (only in emergent situation)</a:t>
                      </a:r>
                    </a:p>
                  </a:txBody>
                  <a:tcPr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path path="circle">
                        <a:fillToRect l="100000" t="100000"/>
                      </a:path>
                      <a:tileRect r="-100000" b="-100000"/>
                    </a:gra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636680"/>
          </a:xfrm>
        </p:spPr>
        <p:txBody>
          <a:bodyPr>
            <a:noAutofit/>
          </a:bodyPr>
          <a:lstStyle/>
          <a:p>
            <a:r>
              <a:rPr lang="en-US" altLang="ko-KR" sz="2300" b="1" dirty="0" smtClean="0"/>
              <a:t>Bacterial infections of the lungs and Bronchial compressive disorder</a:t>
            </a:r>
            <a:endParaRPr lang="ko-KR" altLang="en-US" sz="2300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457200" y="1700808"/>
            <a:ext cx="8229600" cy="4176464"/>
          </a:xfrm>
        </p:spPr>
        <p:txBody>
          <a:bodyPr>
            <a:normAutofit/>
          </a:bodyPr>
          <a:lstStyle/>
          <a:p>
            <a:r>
              <a:rPr lang="en-US" altLang="ko-KR" sz="1800" dirty="0" smtClean="0"/>
              <a:t>Indications for Surgery in Lung Abscess</a:t>
            </a:r>
          </a:p>
        </p:txBody>
      </p:sp>
      <p:graphicFrame>
        <p:nvGraphicFramePr>
          <p:cNvPr id="4" name="표 3"/>
          <p:cNvGraphicFramePr>
            <a:graphicFrameLocks noGrp="1"/>
          </p:cNvGraphicFramePr>
          <p:nvPr/>
        </p:nvGraphicFramePr>
        <p:xfrm>
          <a:off x="971600" y="2204864"/>
          <a:ext cx="6840760" cy="3144731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6840760"/>
              </a:tblGrid>
              <a:tr h="339374">
                <a:tc>
                  <a:txBody>
                    <a:bodyPr/>
                    <a:lstStyle/>
                    <a:p>
                      <a:pPr algn="l" latinLnBrk="1"/>
                      <a:r>
                        <a:rPr lang="en-US" altLang="ko-KR" sz="1400" b="1" dirty="0" smtClean="0"/>
                        <a:t>Acute stage </a:t>
                      </a:r>
                      <a:r>
                        <a:rPr lang="en-US" altLang="ko-KR" sz="1400" b="0" dirty="0" smtClean="0"/>
                        <a:t>(emergency)</a:t>
                      </a:r>
                      <a:endParaRPr lang="ko-KR" altLang="en-US" sz="1400" b="0" dirty="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path path="circle">
                        <a:fillToRect l="100000" t="100000"/>
                      </a:path>
                      <a:tileRect r="-100000" b="-100000"/>
                    </a:gradFill>
                  </a:tcPr>
                </a:tc>
              </a:tr>
              <a:tr h="339374">
                <a:tc>
                  <a:txBody>
                    <a:bodyPr/>
                    <a:lstStyle/>
                    <a:p>
                      <a:pPr algn="l" latinLnBrk="1"/>
                      <a:r>
                        <a:rPr lang="en-US" altLang="ko-KR" sz="1400" b="0" dirty="0" smtClean="0"/>
                        <a:t>     Complications</a:t>
                      </a:r>
                      <a:endParaRPr lang="ko-KR" altLang="en-US" sz="1400" b="0" dirty="0"/>
                    </a:p>
                  </a:txBody>
                  <a:tcPr>
                    <a:lnT>
                      <a:noFill/>
                    </a:lnT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path path="circle">
                        <a:fillToRect l="100000" t="100000"/>
                      </a:path>
                      <a:tileRect r="-100000" b="-100000"/>
                    </a:gradFill>
                  </a:tcPr>
                </a:tc>
              </a:tr>
              <a:tr h="251044">
                <a:tc>
                  <a:txBody>
                    <a:bodyPr/>
                    <a:lstStyle/>
                    <a:p>
                      <a:pPr algn="l" latinLnBrk="1"/>
                      <a:r>
                        <a:rPr lang="en-US" altLang="ko-KR" sz="1400" b="0" dirty="0" smtClean="0"/>
                        <a:t>          - Bronchopleural </a:t>
                      </a:r>
                      <a:r>
                        <a:rPr lang="en-US" altLang="ko-KR" sz="1400" b="0" dirty="0" err="1" smtClean="0"/>
                        <a:t>ﬁstula</a:t>
                      </a:r>
                      <a:endParaRPr lang="ko-KR" altLang="en-US" sz="1400" b="0" dirty="0"/>
                    </a:p>
                  </a:txBody>
                  <a:tcPr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path path="circle">
                        <a:fillToRect l="100000" t="100000"/>
                      </a:path>
                      <a:tileRect r="-100000" b="-100000"/>
                    </a:gradFill>
                  </a:tcPr>
                </a:tc>
              </a:tr>
              <a:tr h="332383">
                <a:tc>
                  <a:txBody>
                    <a:bodyPr/>
                    <a:lstStyle/>
                    <a:p>
                      <a:pPr algn="l" latinLnBrk="1"/>
                      <a:r>
                        <a:rPr lang="en-US" altLang="ko-KR" sz="1400" b="0" dirty="0" smtClean="0"/>
                        <a:t>          - Empyema</a:t>
                      </a:r>
                      <a:endParaRPr lang="ko-KR" altLang="en-US" sz="1400" b="0" dirty="0"/>
                    </a:p>
                  </a:txBody>
                  <a:tcPr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path path="circle">
                        <a:fillToRect l="100000" t="100000"/>
                      </a:path>
                      <a:tileRect r="-100000" b="-100000"/>
                    </a:gradFill>
                  </a:tcPr>
                </a:tc>
              </a:tr>
              <a:tr h="251044">
                <a:tc>
                  <a:txBody>
                    <a:bodyPr/>
                    <a:lstStyle/>
                    <a:p>
                      <a:pPr algn="l" latinLnBrk="1"/>
                      <a:r>
                        <a:rPr lang="en-US" altLang="ko-KR" sz="1400" b="0" dirty="0" smtClean="0"/>
                        <a:t>          - Bleeding</a:t>
                      </a:r>
                      <a:endParaRPr lang="ko-KR" altLang="en-US" sz="1400" b="0" dirty="0"/>
                    </a:p>
                  </a:txBody>
                  <a:tcPr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path path="circle">
                        <a:fillToRect l="100000" t="100000"/>
                      </a:path>
                      <a:tileRect r="-100000" b="-100000"/>
                    </a:gradFill>
                  </a:tcPr>
                </a:tc>
              </a:tr>
              <a:tr h="251044">
                <a:tc>
                  <a:txBody>
                    <a:bodyPr/>
                    <a:lstStyle/>
                    <a:p>
                      <a:pPr algn="l" latinLnBrk="1"/>
                      <a:r>
                        <a:rPr lang="en-US" altLang="ko-KR" sz="1400" b="1" dirty="0" smtClean="0"/>
                        <a:t>Chronic stage </a:t>
                      </a:r>
                      <a:r>
                        <a:rPr lang="en-US" altLang="ko-KR" sz="1400" b="0" dirty="0" smtClean="0"/>
                        <a:t>(</a:t>
                      </a:r>
                      <a:r>
                        <a:rPr lang="en-US" altLang="ko-KR" sz="1400" b="0" dirty="0" err="1" smtClean="0"/>
                        <a:t>deﬁnitive</a:t>
                      </a:r>
                      <a:r>
                        <a:rPr lang="en-US" altLang="ko-KR" sz="1400" b="0" dirty="0" smtClean="0"/>
                        <a:t>)</a:t>
                      </a:r>
                    </a:p>
                  </a:txBody>
                  <a:tcPr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path path="circle">
                        <a:fillToRect l="100000" t="100000"/>
                      </a:path>
                      <a:tileRect r="-100000" b="-100000"/>
                    </a:gra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400" b="0" dirty="0" smtClean="0"/>
                        <a:t>     Persistent symptoms and signs</a:t>
                      </a:r>
                      <a:endParaRPr lang="ko-KR" altLang="en-US" sz="1400" b="0" dirty="0" smtClean="0"/>
                    </a:p>
                  </a:txBody>
                  <a:tcPr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path path="circle">
                        <a:fillToRect l="100000" t="100000"/>
                      </a:path>
                      <a:tileRect r="-100000" b="-100000"/>
                    </a:gradFill>
                  </a:tcPr>
                </a:tc>
              </a:tr>
              <a:tr h="15240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400" b="0" smtClean="0"/>
                        <a:t>     Recurrent complications (empyema, bronchopleural ﬁstula</a:t>
                      </a:r>
                      <a:r>
                        <a:rPr lang="en-US" altLang="ko-KR" sz="1400" b="0" dirty="0" smtClean="0"/>
                        <a:t>)</a:t>
                      </a:r>
                      <a:endParaRPr lang="ko-KR" altLang="en-US" sz="1400" b="0" dirty="0" smtClean="0"/>
                    </a:p>
                  </a:txBody>
                  <a:tcPr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path path="circle">
                        <a:fillToRect l="100000" t="100000"/>
                      </a:path>
                      <a:tileRect r="-100000" b="-100000"/>
                    </a:gradFill>
                  </a:tcPr>
                </a:tc>
              </a:tr>
              <a:tr h="15240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400" b="0" dirty="0" smtClean="0"/>
                        <a:t>     Suspicion of carcinoma</a:t>
                      </a:r>
                      <a:endParaRPr lang="ko-KR" altLang="en-US" sz="1400" b="0" dirty="0" smtClean="0"/>
                    </a:p>
                  </a:txBody>
                  <a:tcPr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path path="circle">
                        <a:fillToRect l="100000" t="100000"/>
                      </a:path>
                      <a:tileRect r="-100000" b="-100000"/>
                    </a:gra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400" b="0" dirty="0" smtClean="0"/>
                        <a:t>     Persistence of</a:t>
                      </a:r>
                      <a:r>
                        <a:rPr lang="en-US" altLang="ko-KR" sz="1400" b="0" baseline="0" dirty="0" smtClean="0"/>
                        <a:t> l</a:t>
                      </a:r>
                      <a:r>
                        <a:rPr lang="en-US" altLang="ko-KR" sz="1400" b="0" dirty="0" smtClean="0"/>
                        <a:t>ung abscess larger than 6cm after 8weeks of treatment</a:t>
                      </a:r>
                    </a:p>
                  </a:txBody>
                  <a:tcPr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path path="circle">
                        <a:fillToRect l="100000" t="100000"/>
                      </a:path>
                      <a:tileRect r="-100000" b="-100000"/>
                    </a:gradFill>
                  </a:tcPr>
                </a:tc>
              </a:tr>
            </a:tbl>
          </a:graphicData>
        </a:graphic>
      </p:graphicFrame>
      <p:sp>
        <p:nvSpPr>
          <p:cNvPr id="5" name="직사각형 4"/>
          <p:cNvSpPr/>
          <p:nvPr/>
        </p:nvSpPr>
        <p:spPr>
          <a:xfrm>
            <a:off x="827584" y="5517232"/>
            <a:ext cx="7416824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1400" b="1" i="1" dirty="0" smtClean="0"/>
              <a:t>Surgical intervention is now required in only about </a:t>
            </a:r>
            <a:r>
              <a:rPr lang="en-US" altLang="ko-KR" sz="1400" b="1" i="1" dirty="0" smtClean="0">
                <a:solidFill>
                  <a:srgbClr val="FF0000"/>
                </a:solidFill>
              </a:rPr>
              <a:t>10% </a:t>
            </a:r>
            <a:r>
              <a:rPr lang="en-US" altLang="ko-KR" sz="1400" b="1" i="1" dirty="0" smtClean="0"/>
              <a:t>of patients with lung abscess.</a:t>
            </a:r>
            <a:endParaRPr lang="ko-KR" altLang="en-US" sz="1400" b="1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636680"/>
          </a:xfrm>
        </p:spPr>
        <p:txBody>
          <a:bodyPr>
            <a:noAutofit/>
          </a:bodyPr>
          <a:lstStyle/>
          <a:p>
            <a:r>
              <a:rPr lang="en-US" altLang="ko-KR" sz="2300" b="1" dirty="0" smtClean="0">
                <a:solidFill>
                  <a:srgbClr val="04617B"/>
                </a:solidFill>
              </a:rPr>
              <a:t>Bacterial infections of the lungs and Bronchial compressive disorder</a:t>
            </a:r>
            <a:endParaRPr lang="ko-KR" altLang="en-US" sz="2400" b="1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457200" y="1700808"/>
            <a:ext cx="8229600" cy="4392488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US" altLang="ko-KR" sz="2000" b="1" dirty="0" smtClean="0"/>
              <a:t>Organizing pneumonia</a:t>
            </a:r>
          </a:p>
          <a:p>
            <a:pPr lvl="1">
              <a:lnSpc>
                <a:spcPct val="150000"/>
              </a:lnSpc>
              <a:buFont typeface="Wingdings" pitchFamily="2" charset="2"/>
              <a:buChar char="Ø"/>
            </a:pPr>
            <a:r>
              <a:rPr lang="en-US" altLang="ko-KR" sz="1600" dirty="0" smtClean="0"/>
              <a:t>An occasional patient with </a:t>
            </a:r>
            <a:r>
              <a:rPr lang="en-US" altLang="ko-KR" sz="1600" dirty="0" err="1" smtClean="0"/>
              <a:t>pneumonitis</a:t>
            </a:r>
            <a:r>
              <a:rPr lang="en-US" altLang="ko-KR" sz="1600" dirty="0" smtClean="0"/>
              <a:t>, even with appropriate antibiotic therapy, does not follow the usual predictable course and develops an organized pneumonic process.</a:t>
            </a:r>
          </a:p>
          <a:p>
            <a:pPr lvl="1">
              <a:lnSpc>
                <a:spcPct val="150000"/>
              </a:lnSpc>
              <a:buFont typeface="Wingdings" pitchFamily="2" charset="2"/>
              <a:buChar char="Ø"/>
            </a:pPr>
            <a:r>
              <a:rPr lang="en-US" altLang="ko-KR" sz="1600" dirty="0" smtClean="0"/>
              <a:t>This also is seen in some patients who receive little or no therapy.</a:t>
            </a:r>
          </a:p>
          <a:p>
            <a:pPr lvl="1">
              <a:lnSpc>
                <a:spcPct val="150000"/>
              </a:lnSpc>
              <a:buFont typeface="Wingdings" pitchFamily="2" charset="2"/>
              <a:buChar char="Ø"/>
            </a:pPr>
            <a:r>
              <a:rPr lang="en-US" altLang="ko-KR" sz="1600" dirty="0" smtClean="0"/>
              <a:t>The course varies considerably, but the infectious process resolves into a protracted chronic course, and little or no resolution is seen on chest radiography.</a:t>
            </a:r>
          </a:p>
          <a:p>
            <a:pPr lvl="1">
              <a:lnSpc>
                <a:spcPct val="150000"/>
              </a:lnSpc>
              <a:buFont typeface="Wingdings" pitchFamily="2" charset="2"/>
              <a:buChar char="Ø"/>
            </a:pPr>
            <a:r>
              <a:rPr lang="en-US" altLang="ko-KR" sz="1600" dirty="0" smtClean="0"/>
              <a:t>Regardless of its cause, the area of organized pneumonia should be resected.</a:t>
            </a:r>
          </a:p>
          <a:p>
            <a:pPr lvl="1">
              <a:lnSpc>
                <a:spcPct val="150000"/>
              </a:lnSpc>
              <a:buFont typeface="Wingdings" pitchFamily="2" charset="2"/>
              <a:buChar char="Ø"/>
            </a:pPr>
            <a:r>
              <a:rPr lang="en-US" altLang="ko-KR" sz="1600" dirty="0" smtClean="0"/>
              <a:t>Outcome is satisfactory.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852704"/>
          </a:xfrm>
        </p:spPr>
        <p:txBody>
          <a:bodyPr>
            <a:noAutofit/>
          </a:bodyPr>
          <a:lstStyle/>
          <a:p>
            <a:r>
              <a:rPr lang="en-US" altLang="ko-KR" sz="2300" b="1" dirty="0" smtClean="0"/>
              <a:t>Pulmonary tuberculosis and </a:t>
            </a:r>
            <a:br>
              <a:rPr lang="en-US" altLang="ko-KR" sz="2300" b="1" dirty="0" smtClean="0"/>
            </a:br>
            <a:r>
              <a:rPr lang="en-US" altLang="ko-KR" sz="2300" b="1" dirty="0" smtClean="0"/>
              <a:t>          other Mycobacterial disease of the lung</a:t>
            </a:r>
            <a:endParaRPr lang="ko-KR" altLang="en-US" sz="2300" b="1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US" altLang="ko-KR" sz="2000" dirty="0" smtClean="0"/>
              <a:t>Diagnosis of infection</a:t>
            </a:r>
          </a:p>
          <a:p>
            <a:pPr lvl="1">
              <a:lnSpc>
                <a:spcPct val="150000"/>
              </a:lnSpc>
            </a:pPr>
            <a:r>
              <a:rPr lang="en-US" altLang="ko-KR" sz="1600" dirty="0" smtClean="0"/>
              <a:t>Targeted tuberculin skin testing(TST)</a:t>
            </a:r>
          </a:p>
          <a:p>
            <a:pPr lvl="1">
              <a:lnSpc>
                <a:spcPct val="150000"/>
              </a:lnSpc>
            </a:pPr>
            <a:r>
              <a:rPr lang="en-US" altLang="ko-KR" sz="1600" dirty="0" smtClean="0"/>
              <a:t>Whole blood interferon-gamma release assays(IGRA)</a:t>
            </a:r>
          </a:p>
          <a:p>
            <a:pPr lvl="1">
              <a:lnSpc>
                <a:spcPct val="150000"/>
              </a:lnSpc>
            </a:pPr>
            <a:endParaRPr lang="en-US" altLang="ko-KR" sz="1600" dirty="0" smtClean="0"/>
          </a:p>
          <a:p>
            <a:pPr>
              <a:lnSpc>
                <a:spcPct val="150000"/>
              </a:lnSpc>
            </a:pPr>
            <a:r>
              <a:rPr lang="en-US" altLang="ko-KR" sz="2000" dirty="0" smtClean="0"/>
              <a:t>Diagnosis of active tuberculosis</a:t>
            </a:r>
          </a:p>
          <a:p>
            <a:pPr lvl="1">
              <a:lnSpc>
                <a:spcPct val="150000"/>
              </a:lnSpc>
            </a:pPr>
            <a:r>
              <a:rPr lang="en-US" altLang="ko-KR" sz="1600" dirty="0" smtClean="0"/>
              <a:t>Epidemiologic risk for infection</a:t>
            </a:r>
          </a:p>
          <a:p>
            <a:pPr lvl="1">
              <a:lnSpc>
                <a:spcPct val="150000"/>
              </a:lnSpc>
            </a:pPr>
            <a:r>
              <a:rPr lang="en-US" altLang="ko-KR" sz="1600" dirty="0" smtClean="0">
                <a:solidFill>
                  <a:srgbClr val="FF0000"/>
                </a:solidFill>
              </a:rPr>
              <a:t>Clinical and radiographic presentation </a:t>
            </a:r>
          </a:p>
          <a:p>
            <a:pPr lvl="1">
              <a:lnSpc>
                <a:spcPct val="150000"/>
              </a:lnSpc>
            </a:pPr>
            <a:r>
              <a:rPr lang="en-US" altLang="ko-KR" sz="1600" dirty="0" smtClean="0"/>
              <a:t>Results of tuberculin skin testing</a:t>
            </a:r>
          </a:p>
          <a:p>
            <a:pPr lvl="1">
              <a:lnSpc>
                <a:spcPct val="150000"/>
              </a:lnSpc>
            </a:pPr>
            <a:r>
              <a:rPr lang="en-US" altLang="ko-KR" sz="1600" dirty="0" smtClean="0">
                <a:solidFill>
                  <a:srgbClr val="FF0000"/>
                </a:solidFill>
              </a:rPr>
              <a:t>Results of microbiologic evaluation</a:t>
            </a:r>
            <a:endParaRPr lang="ko-KR" altLang="en-US" sz="16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852704"/>
          </a:xfrm>
        </p:spPr>
        <p:txBody>
          <a:bodyPr>
            <a:noAutofit/>
          </a:bodyPr>
          <a:lstStyle/>
          <a:p>
            <a:r>
              <a:rPr lang="en-US" altLang="ko-KR" sz="2300" b="1" dirty="0" smtClean="0"/>
              <a:t>Pulmonary tuberculosis and </a:t>
            </a:r>
            <a:br>
              <a:rPr lang="en-US" altLang="ko-KR" sz="2300" b="1" dirty="0" smtClean="0"/>
            </a:br>
            <a:r>
              <a:rPr lang="en-US" altLang="ko-KR" sz="2300" b="1" dirty="0" smtClean="0"/>
              <a:t>          other Mycobacterial disease of the lung</a:t>
            </a:r>
            <a:endParaRPr lang="ko-KR" altLang="en-US" sz="2300" b="1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457200" y="1772816"/>
            <a:ext cx="8229600" cy="4680520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US" altLang="ko-KR" sz="1900" dirty="0" smtClean="0"/>
              <a:t>Principles of therapy for active pulmonary tuberculosis</a:t>
            </a:r>
            <a:endParaRPr lang="en-US" altLang="ko-KR" sz="2100" dirty="0" smtClean="0"/>
          </a:p>
          <a:p>
            <a:pPr lvl="1">
              <a:lnSpc>
                <a:spcPct val="150000"/>
              </a:lnSpc>
            </a:pPr>
            <a:r>
              <a:rPr lang="en-US" altLang="ko-KR" sz="1600" dirty="0" smtClean="0"/>
              <a:t>Use </a:t>
            </a:r>
            <a:r>
              <a:rPr lang="en-US" altLang="ko-KR" sz="1600" b="1" dirty="0" smtClean="0">
                <a:solidFill>
                  <a:srgbClr val="FF0000"/>
                </a:solidFill>
              </a:rPr>
              <a:t>multiple drugs </a:t>
            </a:r>
            <a:r>
              <a:rPr lang="en-US" altLang="ko-KR" sz="1600" dirty="0" smtClean="0"/>
              <a:t>to which the organism is susceptible</a:t>
            </a:r>
          </a:p>
          <a:p>
            <a:pPr lvl="1">
              <a:lnSpc>
                <a:spcPct val="150000"/>
              </a:lnSpc>
            </a:pPr>
            <a:r>
              <a:rPr lang="en-US" altLang="ko-KR" sz="1600" dirty="0" smtClean="0"/>
              <a:t>Choice of initial therapy should be guided by local resistance patterns and modiﬁed by in vitro drug susceptibility tests when available</a:t>
            </a:r>
          </a:p>
          <a:p>
            <a:pPr lvl="1">
              <a:lnSpc>
                <a:spcPct val="150000"/>
              </a:lnSpc>
            </a:pPr>
            <a:r>
              <a:rPr lang="en-US" altLang="ko-KR" sz="1600" dirty="0" smtClean="0"/>
              <a:t>Drug therapy should be for a </a:t>
            </a:r>
            <a:r>
              <a:rPr lang="en-US" altLang="ko-KR" sz="1600" b="1" dirty="0" smtClean="0">
                <a:solidFill>
                  <a:srgbClr val="FF0000"/>
                </a:solidFill>
              </a:rPr>
              <a:t>sufficiently long period </a:t>
            </a:r>
            <a:r>
              <a:rPr lang="en-US" altLang="ko-KR" sz="1600" dirty="0" smtClean="0"/>
              <a:t>of time (</a:t>
            </a:r>
            <a:r>
              <a:rPr lang="en-US" altLang="ko-KR" sz="1600" dirty="0" smtClean="0">
                <a:solidFill>
                  <a:srgbClr val="FF0000"/>
                </a:solidFill>
              </a:rPr>
              <a:t>in most cases at least 6months</a:t>
            </a:r>
            <a:r>
              <a:rPr lang="en-US" altLang="ko-KR" sz="1600" dirty="0" smtClean="0"/>
              <a:t>) to provide durable cure of disease</a:t>
            </a:r>
          </a:p>
          <a:p>
            <a:pPr lvl="1">
              <a:lnSpc>
                <a:spcPct val="150000"/>
              </a:lnSpc>
            </a:pPr>
            <a:r>
              <a:rPr lang="en-US" altLang="ko-KR" sz="1600" dirty="0" smtClean="0"/>
              <a:t>Always </a:t>
            </a:r>
            <a:r>
              <a:rPr lang="en-US" altLang="ko-KR" sz="1600" b="1" dirty="0" smtClean="0">
                <a:solidFill>
                  <a:srgbClr val="FF0000"/>
                </a:solidFill>
              </a:rPr>
              <a:t>add more than one </a:t>
            </a:r>
            <a:r>
              <a:rPr lang="en-US" altLang="ko-KR" sz="1600" dirty="0" smtClean="0"/>
              <a:t>drug to which the organism is believed sensitive to a potentially failing regimen</a:t>
            </a:r>
          </a:p>
          <a:p>
            <a:pPr lvl="1">
              <a:lnSpc>
                <a:spcPct val="150000"/>
              </a:lnSpc>
            </a:pPr>
            <a:r>
              <a:rPr lang="en-US" altLang="ko-KR" sz="1600" dirty="0" smtClean="0"/>
              <a:t>Use </a:t>
            </a:r>
            <a:r>
              <a:rPr lang="en-US" altLang="ko-KR" sz="1600" b="1" dirty="0" smtClean="0">
                <a:solidFill>
                  <a:srgbClr val="FF0000"/>
                </a:solidFill>
              </a:rPr>
              <a:t>directly observed therapy </a:t>
            </a:r>
            <a:r>
              <a:rPr lang="en-US" altLang="ko-KR" sz="1600" dirty="0" smtClean="0"/>
              <a:t>whenever possible to reduce the chances for </a:t>
            </a:r>
            <a:r>
              <a:rPr lang="en-US" altLang="ko-KR" sz="1600" dirty="0" err="1" smtClean="0"/>
              <a:t>nonadherence</a:t>
            </a:r>
            <a:endParaRPr lang="en-US" altLang="ko-KR" sz="1600" dirty="0" smtClean="0"/>
          </a:p>
          <a:p>
            <a:pPr lvl="1">
              <a:lnSpc>
                <a:spcPct val="150000"/>
              </a:lnSpc>
            </a:pPr>
            <a:r>
              <a:rPr lang="en-US" altLang="ko-KR" sz="1600" dirty="0" smtClean="0"/>
              <a:t>Promptly report each case to the local public health department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852704"/>
          </a:xfrm>
        </p:spPr>
        <p:txBody>
          <a:bodyPr>
            <a:noAutofit/>
          </a:bodyPr>
          <a:lstStyle/>
          <a:p>
            <a:r>
              <a:rPr lang="en-US" altLang="ko-KR" sz="2300" b="1" dirty="0" smtClean="0"/>
              <a:t>Pulmonary tuberculosis and </a:t>
            </a:r>
            <a:br>
              <a:rPr lang="en-US" altLang="ko-KR" sz="2300" b="1" dirty="0" smtClean="0"/>
            </a:br>
            <a:r>
              <a:rPr lang="en-US" altLang="ko-KR" sz="2300" b="1" dirty="0" smtClean="0"/>
              <a:t>          other Mycobacterial disease of the lung</a:t>
            </a:r>
            <a:endParaRPr lang="ko-KR" altLang="en-US" sz="2300" b="1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457200" y="1772816"/>
            <a:ext cx="8229600" cy="4032448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US" altLang="ko-KR" sz="1900" dirty="0" smtClean="0"/>
              <a:t>Recommended regimens (1</a:t>
            </a:r>
            <a:r>
              <a:rPr lang="en-US" altLang="ko-KR" sz="1900" baseline="30000" dirty="0" smtClean="0"/>
              <a:t>st</a:t>
            </a:r>
            <a:r>
              <a:rPr lang="en-US" altLang="ko-KR" sz="1900" dirty="0" smtClean="0"/>
              <a:t> line agents)</a:t>
            </a:r>
          </a:p>
        </p:txBody>
      </p:sp>
      <p:graphicFrame>
        <p:nvGraphicFramePr>
          <p:cNvPr id="4" name="표 3"/>
          <p:cNvGraphicFramePr>
            <a:graphicFrameLocks noGrp="1"/>
          </p:cNvGraphicFramePr>
          <p:nvPr/>
        </p:nvGraphicFramePr>
        <p:xfrm>
          <a:off x="827584" y="2420888"/>
          <a:ext cx="7920880" cy="3241932"/>
        </p:xfrm>
        <a:graphic>
          <a:graphicData uri="http://schemas.openxmlformats.org/drawingml/2006/table">
            <a:tbl>
              <a:tblPr firstRow="1" bandRow="1">
                <a:tableStyleId>{7E9639D4-E3E2-4D34-9284-5A2195B3D0D7}</a:tableStyleId>
              </a:tblPr>
              <a:tblGrid>
                <a:gridCol w="1224135"/>
                <a:gridCol w="1944217"/>
                <a:gridCol w="1584176"/>
                <a:gridCol w="1584176"/>
                <a:gridCol w="1584176"/>
              </a:tblGrid>
              <a:tr h="542331"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600" dirty="0" smtClean="0">
                          <a:latin typeface="+mj-lt"/>
                        </a:rPr>
                        <a:t>Regimen</a:t>
                      </a:r>
                      <a:endParaRPr lang="ko-KR" altLang="en-US" sz="1600" dirty="0">
                        <a:latin typeface="+mj-lt"/>
                      </a:endParaRPr>
                    </a:p>
                  </a:txBody>
                  <a:tcPr>
                    <a:lnL w="9525" cap="flat" cmpd="sng" algn="ctr">
                      <a:noFill/>
                      <a:prstDash val="soli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600" dirty="0" smtClean="0">
                          <a:latin typeface="+mj-lt"/>
                        </a:rPr>
                        <a:t>Drugs</a:t>
                      </a:r>
                      <a:endParaRPr lang="ko-KR" altLang="en-US" sz="1600" dirty="0">
                        <a:latin typeface="+mj-lt"/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600" dirty="0" smtClean="0">
                          <a:latin typeface="+mj-lt"/>
                        </a:rPr>
                        <a:t>Initiation phase(doses)</a:t>
                      </a:r>
                      <a:endParaRPr lang="ko-KR" altLang="en-US" sz="1600" dirty="0">
                        <a:latin typeface="+mj-lt"/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600" dirty="0" smtClean="0">
                          <a:latin typeface="+mj-lt"/>
                        </a:rPr>
                        <a:t>Drugs</a:t>
                      </a:r>
                      <a:endParaRPr lang="ko-KR" altLang="en-US" sz="1600" dirty="0">
                        <a:latin typeface="+mj-lt"/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600" dirty="0" smtClean="0">
                          <a:latin typeface="+mj-lt"/>
                        </a:rPr>
                        <a:t>Continuation phase(doses)</a:t>
                      </a:r>
                      <a:endParaRPr lang="ko-KR" altLang="en-US" sz="1600" dirty="0" smtClean="0">
                        <a:latin typeface="+mj-lt"/>
                      </a:endParaRPr>
                    </a:p>
                  </a:txBody>
                  <a:tcPr>
                    <a:lnL>
                      <a:noFill/>
                    </a:lnL>
                    <a:lnR w="9525" cap="flat" cmpd="sng" algn="ctr">
                      <a:noFill/>
                      <a:prstDash val="soli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47282"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600" dirty="0" smtClean="0">
                          <a:latin typeface="+mj-lt"/>
                        </a:rPr>
                        <a:t>1</a:t>
                      </a:r>
                      <a:endParaRPr lang="ko-KR" altLang="en-US" sz="1600" dirty="0">
                        <a:latin typeface="+mj-lt"/>
                      </a:endParaRPr>
                    </a:p>
                  </a:txBody>
                  <a:tcPr>
                    <a:lnL w="9525" cap="flat" cmpd="sng" algn="ctr">
                      <a:noFill/>
                      <a:prstDash val="solid"/>
                    </a:lnL>
                    <a:lnR>
                      <a:noFill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600" dirty="0" smtClean="0">
                          <a:latin typeface="+mj-lt"/>
                        </a:rPr>
                        <a:t>I,R,P,E</a:t>
                      </a:r>
                      <a:endParaRPr lang="ko-KR" altLang="en-US" sz="1600" dirty="0">
                        <a:latin typeface="+mj-lt"/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600" dirty="0" smtClean="0">
                          <a:latin typeface="+mj-lt"/>
                        </a:rPr>
                        <a:t>8(I</a:t>
                      </a:r>
                      <a:r>
                        <a:rPr lang="en-US" altLang="ko-KR" sz="1600" baseline="-25000" dirty="0" smtClean="0">
                          <a:latin typeface="+mj-lt"/>
                        </a:rPr>
                        <a:t>7</a:t>
                      </a:r>
                      <a:r>
                        <a:rPr lang="en-US" altLang="ko-KR" sz="1600" dirty="0" smtClean="0">
                          <a:latin typeface="+mj-lt"/>
                        </a:rPr>
                        <a:t>P</a:t>
                      </a:r>
                      <a:r>
                        <a:rPr lang="en-US" altLang="ko-KR" sz="1600" baseline="-25000" dirty="0" smtClean="0">
                          <a:latin typeface="+mj-lt"/>
                        </a:rPr>
                        <a:t>7</a:t>
                      </a:r>
                      <a:r>
                        <a:rPr lang="en-US" altLang="ko-KR" sz="1600" dirty="0" smtClean="0">
                          <a:latin typeface="+mj-lt"/>
                        </a:rPr>
                        <a:t>E</a:t>
                      </a:r>
                      <a:r>
                        <a:rPr lang="en-US" altLang="ko-KR" sz="1600" baseline="-25000" dirty="0" smtClean="0">
                          <a:latin typeface="+mj-lt"/>
                        </a:rPr>
                        <a:t>7</a:t>
                      </a:r>
                      <a:r>
                        <a:rPr lang="en-US" altLang="ko-KR" sz="1600" dirty="0" smtClean="0">
                          <a:latin typeface="+mj-lt"/>
                        </a:rPr>
                        <a:t>R</a:t>
                      </a:r>
                      <a:r>
                        <a:rPr lang="en-US" altLang="ko-KR" sz="1600" baseline="-25000" dirty="0" smtClean="0">
                          <a:latin typeface="+mj-lt"/>
                        </a:rPr>
                        <a:t>7</a:t>
                      </a:r>
                      <a:r>
                        <a:rPr lang="en-US" altLang="ko-KR" sz="1600" dirty="0" smtClean="0">
                          <a:latin typeface="+mj-lt"/>
                        </a:rPr>
                        <a:t>)</a:t>
                      </a:r>
                      <a:endParaRPr lang="ko-KR" altLang="en-US" sz="1600" dirty="0">
                        <a:latin typeface="+mj-lt"/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600" dirty="0" smtClean="0">
                          <a:latin typeface="+mj-lt"/>
                        </a:rPr>
                        <a:t>I,R</a:t>
                      </a:r>
                      <a:endParaRPr lang="ko-KR" altLang="en-US" sz="1600" dirty="0">
                        <a:latin typeface="+mj-lt"/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600" dirty="0" smtClean="0">
                          <a:latin typeface="+mj-lt"/>
                        </a:rPr>
                        <a:t>18(I</a:t>
                      </a:r>
                      <a:r>
                        <a:rPr lang="en-US" altLang="ko-KR" sz="1600" baseline="-25000" dirty="0" smtClean="0">
                          <a:latin typeface="+mj-lt"/>
                        </a:rPr>
                        <a:t>7</a:t>
                      </a:r>
                      <a:r>
                        <a:rPr lang="en-US" altLang="ko-KR" sz="1600" dirty="0" smtClean="0">
                          <a:latin typeface="+mj-lt"/>
                        </a:rPr>
                        <a:t>R</a:t>
                      </a:r>
                      <a:r>
                        <a:rPr lang="en-US" altLang="ko-KR" sz="1600" baseline="-25000" dirty="0" smtClean="0">
                          <a:latin typeface="+mj-lt"/>
                        </a:rPr>
                        <a:t>7</a:t>
                      </a:r>
                      <a:r>
                        <a:rPr lang="en-US" altLang="ko-KR" sz="1600" dirty="0" smtClean="0">
                          <a:latin typeface="+mj-lt"/>
                        </a:rPr>
                        <a:t>)</a:t>
                      </a:r>
                      <a:endParaRPr lang="ko-KR" altLang="en-US" sz="1600" dirty="0">
                        <a:latin typeface="+mj-lt"/>
                      </a:endParaRPr>
                    </a:p>
                  </a:txBody>
                  <a:tcPr>
                    <a:lnL>
                      <a:noFill/>
                    </a:lnL>
                    <a:lnR w="9525" cap="flat" cmpd="sng" algn="ctr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47282">
                <a:tc>
                  <a:txBody>
                    <a:bodyPr/>
                    <a:lstStyle/>
                    <a:p>
                      <a:pPr latinLnBrk="1"/>
                      <a:endParaRPr lang="ko-KR" altLang="en-US" sz="1600" dirty="0">
                        <a:latin typeface="+mj-lt"/>
                      </a:endParaRPr>
                    </a:p>
                  </a:txBody>
                  <a:tcPr>
                    <a:lnL w="9525" cap="flat" cmpd="sng" algn="ctr">
                      <a:noFill/>
                      <a:prstDash val="solid"/>
                    </a:lnL>
                    <a:lnR>
                      <a:noFill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600" dirty="0">
                        <a:latin typeface="+mj-lt"/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600" dirty="0" smtClean="0">
                          <a:latin typeface="+mj-lt"/>
                        </a:rPr>
                        <a:t>8(I</a:t>
                      </a:r>
                      <a:r>
                        <a:rPr lang="en-US" altLang="ko-KR" sz="1600" b="1" baseline="-25000" dirty="0" smtClean="0">
                          <a:latin typeface="+mj-lt"/>
                        </a:rPr>
                        <a:t>5</a:t>
                      </a:r>
                      <a:r>
                        <a:rPr lang="en-US" altLang="ko-KR" sz="1600" dirty="0" smtClean="0">
                          <a:latin typeface="+mj-lt"/>
                        </a:rPr>
                        <a:t>P</a:t>
                      </a:r>
                      <a:r>
                        <a:rPr lang="en-US" altLang="ko-KR" sz="1600" baseline="-25000" dirty="0" smtClean="0">
                          <a:latin typeface="+mj-lt"/>
                        </a:rPr>
                        <a:t>5</a:t>
                      </a:r>
                      <a:r>
                        <a:rPr lang="en-US" altLang="ko-KR" sz="1600" dirty="0" smtClean="0">
                          <a:latin typeface="+mj-lt"/>
                        </a:rPr>
                        <a:t>E</a:t>
                      </a:r>
                      <a:r>
                        <a:rPr lang="en-US" altLang="ko-KR" sz="1600" baseline="-25000" dirty="0" smtClean="0">
                          <a:latin typeface="+mj-lt"/>
                        </a:rPr>
                        <a:t>5</a:t>
                      </a:r>
                      <a:r>
                        <a:rPr lang="en-US" altLang="ko-KR" sz="1600" dirty="0" smtClean="0">
                          <a:latin typeface="+mj-lt"/>
                        </a:rPr>
                        <a:t>R</a:t>
                      </a:r>
                      <a:r>
                        <a:rPr lang="en-US" altLang="ko-KR" sz="1600" baseline="-25000" dirty="0" smtClean="0">
                          <a:latin typeface="+mj-lt"/>
                        </a:rPr>
                        <a:t>5</a:t>
                      </a:r>
                      <a:r>
                        <a:rPr lang="en-US" altLang="ko-KR" sz="1600" dirty="0" smtClean="0">
                          <a:latin typeface="+mj-lt"/>
                        </a:rPr>
                        <a:t>)</a:t>
                      </a:r>
                      <a:endParaRPr lang="ko-KR" altLang="en-US" sz="1600" dirty="0">
                        <a:latin typeface="+mj-lt"/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600">
                        <a:latin typeface="+mj-lt"/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600" dirty="0" smtClean="0">
                          <a:latin typeface="+mj-lt"/>
                        </a:rPr>
                        <a:t>18(I</a:t>
                      </a:r>
                      <a:r>
                        <a:rPr lang="en-US" altLang="ko-KR" sz="1600" baseline="-25000" dirty="0" smtClean="0">
                          <a:latin typeface="+mj-lt"/>
                        </a:rPr>
                        <a:t>5</a:t>
                      </a:r>
                      <a:r>
                        <a:rPr lang="en-US" altLang="ko-KR" sz="1600" dirty="0" smtClean="0">
                          <a:latin typeface="+mj-lt"/>
                        </a:rPr>
                        <a:t>R</a:t>
                      </a:r>
                      <a:r>
                        <a:rPr lang="en-US" altLang="ko-KR" sz="1600" baseline="-25000" dirty="0" smtClean="0">
                          <a:latin typeface="+mj-lt"/>
                        </a:rPr>
                        <a:t>5</a:t>
                      </a:r>
                      <a:r>
                        <a:rPr lang="en-US" altLang="ko-KR" sz="1600" dirty="0" smtClean="0">
                          <a:latin typeface="+mj-lt"/>
                        </a:rPr>
                        <a:t>)</a:t>
                      </a:r>
                      <a:endParaRPr lang="ko-KR" altLang="en-US" sz="1600" dirty="0">
                        <a:latin typeface="+mj-lt"/>
                      </a:endParaRPr>
                    </a:p>
                  </a:txBody>
                  <a:tcPr>
                    <a:lnL>
                      <a:noFill/>
                    </a:lnL>
                    <a:lnR w="9525" cap="flat" cmpd="sng" algn="ctr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47282">
                <a:tc>
                  <a:txBody>
                    <a:bodyPr/>
                    <a:lstStyle/>
                    <a:p>
                      <a:pPr latinLnBrk="1"/>
                      <a:endParaRPr lang="ko-KR" altLang="en-US" sz="1600" dirty="0">
                        <a:latin typeface="+mj-lt"/>
                      </a:endParaRPr>
                    </a:p>
                  </a:txBody>
                  <a:tcPr>
                    <a:lnL w="9525" cap="flat" cmpd="sng" algn="ctr">
                      <a:noFill/>
                      <a:prstDash val="solid"/>
                    </a:lnL>
                    <a:lnR>
                      <a:noFill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600" dirty="0">
                        <a:latin typeface="+mj-lt"/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600" dirty="0">
                        <a:latin typeface="+mj-lt"/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600">
                        <a:latin typeface="+mj-lt"/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600" dirty="0" smtClean="0">
                          <a:latin typeface="+mj-lt"/>
                        </a:rPr>
                        <a:t>18(I</a:t>
                      </a:r>
                      <a:r>
                        <a:rPr lang="en-US" altLang="ko-KR" sz="1600" baseline="-25000" dirty="0" smtClean="0">
                          <a:latin typeface="+mj-lt"/>
                        </a:rPr>
                        <a:t>3</a:t>
                      </a:r>
                      <a:r>
                        <a:rPr lang="en-US" altLang="ko-KR" sz="1600" dirty="0" smtClean="0">
                          <a:latin typeface="+mj-lt"/>
                        </a:rPr>
                        <a:t>R</a:t>
                      </a:r>
                      <a:r>
                        <a:rPr lang="en-US" altLang="ko-KR" sz="1600" baseline="-25000" dirty="0" smtClean="0">
                          <a:latin typeface="+mj-lt"/>
                        </a:rPr>
                        <a:t>3</a:t>
                      </a:r>
                      <a:r>
                        <a:rPr lang="en-US" altLang="ko-KR" sz="1600" dirty="0" smtClean="0">
                          <a:latin typeface="+mj-lt"/>
                        </a:rPr>
                        <a:t>)</a:t>
                      </a:r>
                      <a:endParaRPr lang="ko-KR" altLang="en-US" sz="1600" dirty="0">
                        <a:latin typeface="+mj-lt"/>
                      </a:endParaRPr>
                    </a:p>
                  </a:txBody>
                  <a:tcPr>
                    <a:lnL>
                      <a:noFill/>
                    </a:lnL>
                    <a:lnR w="9525" cap="flat" cmpd="sng" algn="ctr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542331"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600" dirty="0" smtClean="0">
                          <a:latin typeface="+mj-lt"/>
                        </a:rPr>
                        <a:t>2</a:t>
                      </a:r>
                      <a:endParaRPr lang="ko-KR" altLang="en-US" sz="1600" dirty="0">
                        <a:latin typeface="+mj-lt"/>
                      </a:endParaRPr>
                    </a:p>
                  </a:txBody>
                  <a:tcPr>
                    <a:lnL w="9525" cap="flat" cmpd="sng" algn="ctr">
                      <a:noFill/>
                      <a:prstDash val="solid"/>
                    </a:lnL>
                    <a:lnR>
                      <a:noFill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600" dirty="0" smtClean="0">
                          <a:latin typeface="+mj-lt"/>
                        </a:rPr>
                        <a:t>I,R,P,E</a:t>
                      </a:r>
                      <a:endParaRPr lang="ko-KR" altLang="en-US" sz="1600" dirty="0" smtClean="0">
                        <a:latin typeface="+mj-lt"/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600" dirty="0" smtClean="0">
                          <a:latin typeface="+mj-lt"/>
                        </a:rPr>
                        <a:t>2(I</a:t>
                      </a:r>
                      <a:r>
                        <a:rPr lang="en-US" altLang="ko-KR" sz="1600" baseline="-25000" dirty="0" smtClean="0">
                          <a:latin typeface="+mj-lt"/>
                        </a:rPr>
                        <a:t>7</a:t>
                      </a:r>
                      <a:r>
                        <a:rPr lang="en-US" altLang="ko-KR" sz="1600" dirty="0" smtClean="0">
                          <a:latin typeface="+mj-lt"/>
                        </a:rPr>
                        <a:t>R</a:t>
                      </a:r>
                      <a:r>
                        <a:rPr lang="en-US" altLang="ko-KR" sz="1600" baseline="-25000" dirty="0" smtClean="0">
                          <a:latin typeface="+mj-lt"/>
                        </a:rPr>
                        <a:t>7</a:t>
                      </a:r>
                      <a:r>
                        <a:rPr lang="en-US" altLang="ko-KR" sz="1600" dirty="0" smtClean="0">
                          <a:latin typeface="+mj-lt"/>
                        </a:rPr>
                        <a:t>P</a:t>
                      </a:r>
                      <a:r>
                        <a:rPr lang="en-US" altLang="ko-KR" sz="1600" baseline="-25000" dirty="0" smtClean="0">
                          <a:latin typeface="+mj-lt"/>
                        </a:rPr>
                        <a:t>7</a:t>
                      </a:r>
                      <a:r>
                        <a:rPr lang="en-US" altLang="ko-KR" sz="1600" dirty="0" smtClean="0">
                          <a:latin typeface="+mj-lt"/>
                        </a:rPr>
                        <a:t>E</a:t>
                      </a:r>
                      <a:r>
                        <a:rPr lang="en-US" altLang="ko-KR" sz="1600" baseline="-25000" dirty="0" smtClean="0">
                          <a:latin typeface="+mj-lt"/>
                        </a:rPr>
                        <a:t>7</a:t>
                      </a:r>
                      <a:r>
                        <a:rPr lang="en-US" altLang="ko-KR" sz="1600" dirty="0" smtClean="0">
                          <a:latin typeface="+mj-lt"/>
                        </a:rPr>
                        <a:t>) then 6(I</a:t>
                      </a:r>
                      <a:r>
                        <a:rPr lang="en-US" altLang="ko-KR" sz="1600" baseline="-25000" dirty="0" smtClean="0">
                          <a:latin typeface="+mj-lt"/>
                        </a:rPr>
                        <a:t>2</a:t>
                      </a:r>
                      <a:r>
                        <a:rPr lang="en-US" altLang="ko-KR" sz="1600" dirty="0" smtClean="0">
                          <a:latin typeface="+mj-lt"/>
                        </a:rPr>
                        <a:t>R</a:t>
                      </a:r>
                      <a:r>
                        <a:rPr lang="en-US" altLang="ko-KR" sz="1600" baseline="-25000" dirty="0" smtClean="0">
                          <a:latin typeface="+mj-lt"/>
                        </a:rPr>
                        <a:t>2</a:t>
                      </a:r>
                      <a:r>
                        <a:rPr lang="en-US" altLang="ko-KR" sz="1600" dirty="0" smtClean="0">
                          <a:latin typeface="+mj-lt"/>
                        </a:rPr>
                        <a:t>P</a:t>
                      </a:r>
                      <a:r>
                        <a:rPr lang="en-US" altLang="ko-KR" sz="1600" baseline="-25000" dirty="0" smtClean="0">
                          <a:latin typeface="+mj-lt"/>
                        </a:rPr>
                        <a:t>2</a:t>
                      </a:r>
                      <a:r>
                        <a:rPr lang="en-US" altLang="ko-KR" sz="1600" dirty="0" smtClean="0">
                          <a:latin typeface="+mj-lt"/>
                        </a:rPr>
                        <a:t>E</a:t>
                      </a:r>
                      <a:r>
                        <a:rPr lang="en-US" altLang="ko-KR" sz="1600" baseline="-25000" dirty="0" smtClean="0">
                          <a:latin typeface="+mj-lt"/>
                        </a:rPr>
                        <a:t>2</a:t>
                      </a:r>
                      <a:r>
                        <a:rPr lang="en-US" altLang="ko-KR" sz="1600" dirty="0" smtClean="0">
                          <a:latin typeface="+mj-lt"/>
                        </a:rPr>
                        <a:t>)</a:t>
                      </a:r>
                      <a:endParaRPr lang="ko-KR" altLang="en-US" sz="1600" dirty="0">
                        <a:latin typeface="+mj-lt"/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600" dirty="0" smtClean="0">
                          <a:latin typeface="+mj-lt"/>
                        </a:rPr>
                        <a:t>I,R</a:t>
                      </a:r>
                      <a:endParaRPr lang="ko-KR" altLang="en-US" sz="1600" dirty="0" smtClean="0">
                        <a:latin typeface="+mj-lt"/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600" dirty="0" smtClean="0">
                          <a:latin typeface="+mj-lt"/>
                        </a:rPr>
                        <a:t>18(I</a:t>
                      </a:r>
                      <a:r>
                        <a:rPr lang="en-US" altLang="ko-KR" sz="1600" baseline="-25000" dirty="0" smtClean="0">
                          <a:latin typeface="+mj-lt"/>
                        </a:rPr>
                        <a:t>2</a:t>
                      </a:r>
                      <a:r>
                        <a:rPr lang="en-US" altLang="ko-KR" sz="1600" dirty="0" smtClean="0">
                          <a:latin typeface="+mj-lt"/>
                        </a:rPr>
                        <a:t>R</a:t>
                      </a:r>
                      <a:r>
                        <a:rPr lang="en-US" altLang="ko-KR" sz="1600" baseline="-25000" dirty="0" smtClean="0">
                          <a:latin typeface="+mj-lt"/>
                        </a:rPr>
                        <a:t>2</a:t>
                      </a:r>
                      <a:r>
                        <a:rPr lang="en-US" altLang="ko-KR" sz="1600" dirty="0" smtClean="0">
                          <a:latin typeface="+mj-lt"/>
                        </a:rPr>
                        <a:t>P</a:t>
                      </a:r>
                      <a:r>
                        <a:rPr lang="en-US" altLang="ko-KR" sz="1600" baseline="-25000" dirty="0" smtClean="0">
                          <a:latin typeface="+mj-lt"/>
                        </a:rPr>
                        <a:t>2</a:t>
                      </a:r>
                      <a:r>
                        <a:rPr lang="en-US" altLang="ko-KR" sz="1600" dirty="0" smtClean="0">
                          <a:latin typeface="+mj-lt"/>
                        </a:rPr>
                        <a:t>E</a:t>
                      </a:r>
                      <a:r>
                        <a:rPr lang="en-US" altLang="ko-KR" sz="1600" baseline="-25000" dirty="0" smtClean="0">
                          <a:latin typeface="+mj-lt"/>
                        </a:rPr>
                        <a:t>2</a:t>
                      </a:r>
                      <a:r>
                        <a:rPr lang="en-US" altLang="ko-KR" sz="1600" dirty="0" smtClean="0">
                          <a:latin typeface="+mj-lt"/>
                        </a:rPr>
                        <a:t>)</a:t>
                      </a:r>
                      <a:endParaRPr lang="ko-KR" altLang="en-US" sz="1600" dirty="0">
                        <a:latin typeface="+mj-lt"/>
                      </a:endParaRPr>
                    </a:p>
                  </a:txBody>
                  <a:tcPr>
                    <a:lnL>
                      <a:noFill/>
                    </a:lnL>
                    <a:lnR w="9525" cap="flat" cmpd="sng" algn="ctr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47282"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600" dirty="0" smtClean="0">
                          <a:latin typeface="+mj-lt"/>
                        </a:rPr>
                        <a:t>3</a:t>
                      </a:r>
                      <a:endParaRPr lang="ko-KR" altLang="en-US" sz="1600" dirty="0">
                        <a:latin typeface="+mj-lt"/>
                      </a:endParaRPr>
                    </a:p>
                  </a:txBody>
                  <a:tcPr>
                    <a:lnL w="9525" cap="flat" cmpd="sng" algn="ctr">
                      <a:noFill/>
                      <a:prstDash val="solid"/>
                    </a:lnL>
                    <a:lnR>
                      <a:noFill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600" dirty="0" smtClean="0">
                          <a:latin typeface="+mj-lt"/>
                        </a:rPr>
                        <a:t>I,R,P,E</a:t>
                      </a:r>
                      <a:endParaRPr lang="ko-KR" altLang="en-US" sz="1600" dirty="0">
                        <a:latin typeface="+mj-lt"/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600" dirty="0" smtClean="0">
                          <a:latin typeface="+mj-lt"/>
                        </a:rPr>
                        <a:t>8(I</a:t>
                      </a:r>
                      <a:r>
                        <a:rPr lang="en-US" altLang="ko-KR" sz="1600" baseline="-25000" dirty="0" smtClean="0">
                          <a:latin typeface="+mj-lt"/>
                        </a:rPr>
                        <a:t>3</a:t>
                      </a:r>
                      <a:r>
                        <a:rPr lang="en-US" altLang="ko-KR" sz="1600" dirty="0" smtClean="0">
                          <a:latin typeface="+mj-lt"/>
                        </a:rPr>
                        <a:t>P</a:t>
                      </a:r>
                      <a:r>
                        <a:rPr kumimoji="0" lang="en-US" altLang="ko-KR" sz="1600" b="0" i="0" u="none" strike="noStrike" kern="1200" cap="none" spc="0" normalizeH="0" baseline="-2500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+mn-cs"/>
                        </a:rPr>
                        <a:t>3</a:t>
                      </a:r>
                      <a:r>
                        <a:rPr lang="en-US" altLang="ko-KR" sz="1600" dirty="0" smtClean="0">
                          <a:latin typeface="+mj-lt"/>
                        </a:rPr>
                        <a:t>R</a:t>
                      </a:r>
                      <a:r>
                        <a:rPr kumimoji="0" lang="en-US" altLang="ko-KR" sz="1600" b="0" i="0" u="none" strike="noStrike" kern="1200" cap="none" spc="0" normalizeH="0" baseline="-2500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+mn-cs"/>
                        </a:rPr>
                        <a:t>3</a:t>
                      </a:r>
                      <a:r>
                        <a:rPr lang="en-US" altLang="ko-KR" sz="1600" dirty="0" smtClean="0">
                          <a:latin typeface="+mj-lt"/>
                        </a:rPr>
                        <a:t>E</a:t>
                      </a:r>
                      <a:r>
                        <a:rPr kumimoji="0" lang="en-US" altLang="ko-KR" sz="1600" b="0" i="0" u="none" strike="noStrike" kern="1200" cap="none" spc="0" normalizeH="0" baseline="-2500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+mn-cs"/>
                        </a:rPr>
                        <a:t>3</a:t>
                      </a:r>
                      <a:r>
                        <a:rPr lang="en-US" altLang="ko-KR" sz="1600" dirty="0" smtClean="0">
                          <a:latin typeface="+mj-lt"/>
                        </a:rPr>
                        <a:t>)</a:t>
                      </a:r>
                      <a:endParaRPr lang="ko-KR" altLang="en-US" sz="1600" dirty="0">
                        <a:latin typeface="+mj-lt"/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600" dirty="0" smtClean="0">
                          <a:latin typeface="+mj-lt"/>
                        </a:rPr>
                        <a:t>I,R</a:t>
                      </a:r>
                      <a:endParaRPr lang="ko-KR" altLang="en-US" sz="1600" dirty="0">
                        <a:latin typeface="+mj-lt"/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600" dirty="0" smtClean="0">
                          <a:latin typeface="+mj-lt"/>
                        </a:rPr>
                        <a:t>18(I</a:t>
                      </a:r>
                      <a:r>
                        <a:rPr kumimoji="0" lang="en-US" altLang="ko-KR" sz="1600" b="0" i="0" u="none" strike="noStrike" kern="1200" cap="none" spc="0" normalizeH="0" baseline="-2500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+mn-cs"/>
                        </a:rPr>
                        <a:t>3</a:t>
                      </a:r>
                      <a:r>
                        <a:rPr lang="en-US" altLang="ko-KR" sz="1600" dirty="0" smtClean="0">
                          <a:latin typeface="+mj-lt"/>
                        </a:rPr>
                        <a:t>R</a:t>
                      </a:r>
                      <a:r>
                        <a:rPr kumimoji="0" lang="en-US" altLang="ko-KR" sz="1600" b="0" i="0" u="none" strike="noStrike" kern="1200" cap="none" spc="0" normalizeH="0" baseline="-2500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+mn-cs"/>
                        </a:rPr>
                        <a:t>3</a:t>
                      </a:r>
                      <a:r>
                        <a:rPr lang="en-US" altLang="ko-KR" sz="1600" dirty="0" smtClean="0">
                          <a:latin typeface="+mj-lt"/>
                        </a:rPr>
                        <a:t>)</a:t>
                      </a:r>
                      <a:endParaRPr lang="ko-KR" altLang="en-US" sz="1600" dirty="0">
                        <a:latin typeface="+mj-lt"/>
                      </a:endParaRPr>
                    </a:p>
                  </a:txBody>
                  <a:tcPr>
                    <a:lnL>
                      <a:noFill/>
                    </a:lnL>
                    <a:lnR w="9525" cap="flat" cmpd="sng" algn="ctr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47282"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600" dirty="0" smtClean="0">
                          <a:latin typeface="+mj-lt"/>
                        </a:rPr>
                        <a:t>4</a:t>
                      </a:r>
                      <a:endParaRPr lang="ko-KR" altLang="en-US" sz="1600" dirty="0">
                        <a:latin typeface="+mj-lt"/>
                      </a:endParaRPr>
                    </a:p>
                  </a:txBody>
                  <a:tcPr>
                    <a:lnL w="9525" cap="flat" cmpd="sng" algn="ctr">
                      <a:noFill/>
                      <a:prstDash val="solid"/>
                    </a:lnL>
                    <a:lnR>
                      <a:noFill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600" dirty="0" smtClean="0">
                          <a:latin typeface="+mj-lt"/>
                        </a:rPr>
                        <a:t>I,R,E</a:t>
                      </a:r>
                      <a:endParaRPr lang="ko-KR" altLang="en-US" sz="1600" dirty="0">
                        <a:latin typeface="+mj-lt"/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600" dirty="0" smtClean="0">
                          <a:latin typeface="+mj-lt"/>
                        </a:rPr>
                        <a:t>8(I</a:t>
                      </a:r>
                      <a:r>
                        <a:rPr lang="en-US" altLang="ko-KR" sz="1600" baseline="-25000" dirty="0" smtClean="0">
                          <a:latin typeface="+mj-lt"/>
                        </a:rPr>
                        <a:t>7</a:t>
                      </a:r>
                      <a:r>
                        <a:rPr lang="en-US" altLang="ko-KR" sz="1600" dirty="0" smtClean="0">
                          <a:latin typeface="+mj-lt"/>
                        </a:rPr>
                        <a:t>R</a:t>
                      </a:r>
                      <a:r>
                        <a:rPr kumimoji="0" lang="en-US" altLang="ko-KR" sz="1600" b="0" i="0" u="none" strike="noStrike" kern="1200" cap="none" spc="0" normalizeH="0" baseline="-2500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+mn-cs"/>
                        </a:rPr>
                        <a:t>7</a:t>
                      </a:r>
                      <a:r>
                        <a:rPr lang="en-US" altLang="ko-KR" sz="1600" dirty="0" smtClean="0">
                          <a:latin typeface="+mj-lt"/>
                        </a:rPr>
                        <a:t>E</a:t>
                      </a:r>
                      <a:r>
                        <a:rPr kumimoji="0" lang="en-US" altLang="ko-KR" sz="1600" b="0" i="0" u="none" strike="noStrike" kern="1200" cap="none" spc="0" normalizeH="0" baseline="-2500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+mn-cs"/>
                        </a:rPr>
                        <a:t>7</a:t>
                      </a:r>
                      <a:r>
                        <a:rPr lang="en-US" altLang="ko-KR" sz="1600" dirty="0" smtClean="0">
                          <a:latin typeface="+mj-lt"/>
                        </a:rPr>
                        <a:t>)</a:t>
                      </a:r>
                      <a:endParaRPr lang="ko-KR" altLang="en-US" sz="1600" dirty="0">
                        <a:latin typeface="+mj-lt"/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ko-KR" sz="1600" kern="1200" dirty="0" smtClean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  <a:t>I,R</a:t>
                      </a:r>
                      <a:endParaRPr kumimoji="0" lang="ko-KR" altLang="en-US" sz="1600" kern="1200" dirty="0" smtClean="0">
                        <a:solidFill>
                          <a:schemeClr val="tx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ko-KR" sz="1600" kern="1200" dirty="0" smtClean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  <a:t>28(I</a:t>
                      </a:r>
                      <a:r>
                        <a:rPr kumimoji="0" lang="en-US" altLang="ko-KR" sz="1600" b="0" i="0" u="none" strike="noStrike" kern="1200" cap="none" spc="0" normalizeH="0" baseline="-2500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+mn-cs"/>
                        </a:rPr>
                        <a:t>7</a:t>
                      </a:r>
                      <a:r>
                        <a:rPr kumimoji="0" lang="en-US" altLang="ko-KR" sz="1600" kern="1200" dirty="0" smtClean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  <a:t>R</a:t>
                      </a:r>
                      <a:r>
                        <a:rPr kumimoji="0" lang="en-US" altLang="ko-KR" sz="1600" b="0" i="0" u="none" strike="noStrike" kern="1200" cap="none" spc="0" normalizeH="0" baseline="-2500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+mn-cs"/>
                        </a:rPr>
                        <a:t>7</a:t>
                      </a:r>
                      <a:r>
                        <a:rPr kumimoji="0" lang="en-US" altLang="ko-KR" sz="1600" kern="1200" dirty="0" smtClean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  <a:t>)</a:t>
                      </a:r>
                      <a:endParaRPr kumimoji="0" lang="ko-KR" altLang="en-US" sz="1600" kern="1200" dirty="0">
                        <a:solidFill>
                          <a:schemeClr val="tx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>
                    <a:lnL>
                      <a:noFill/>
                    </a:lnL>
                    <a:lnR w="9525" cap="flat" cmpd="sng" algn="ctr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47282">
                <a:tc>
                  <a:txBody>
                    <a:bodyPr/>
                    <a:lstStyle/>
                    <a:p>
                      <a:pPr latinLnBrk="1"/>
                      <a:endParaRPr lang="ko-KR" altLang="en-US" sz="1600" dirty="0">
                        <a:latin typeface="+mj-lt"/>
                      </a:endParaRPr>
                    </a:p>
                  </a:txBody>
                  <a:tcPr>
                    <a:lnL w="9525" cap="flat" cmpd="sng" algn="ctr">
                      <a:noFill/>
                      <a:prstDash val="solid"/>
                    </a:lnL>
                    <a:lnR>
                      <a:noFill/>
                    </a:lnR>
                    <a:lnT w="9525" cap="flat" cmpd="sng" algn="ctr">
                      <a:noFill/>
                      <a:prstDash val="soli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600" dirty="0">
                        <a:latin typeface="+mj-lt"/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9525" cap="flat" cmpd="sng" algn="ctr">
                      <a:noFill/>
                      <a:prstDash val="soli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600" dirty="0" smtClean="0">
                          <a:latin typeface="+mj-lt"/>
                        </a:rPr>
                        <a:t>8(I</a:t>
                      </a:r>
                      <a:r>
                        <a:rPr lang="en-US" altLang="ko-KR" sz="1600" baseline="-25000" dirty="0" smtClean="0">
                          <a:latin typeface="+mj-lt"/>
                        </a:rPr>
                        <a:t>5</a:t>
                      </a:r>
                      <a:r>
                        <a:rPr lang="en-US" altLang="ko-KR" sz="1600" dirty="0" smtClean="0">
                          <a:latin typeface="+mj-lt"/>
                        </a:rPr>
                        <a:t>R</a:t>
                      </a:r>
                      <a:r>
                        <a:rPr kumimoji="0" lang="en-US" altLang="ko-KR" sz="1600" b="0" i="0" u="none" strike="noStrike" kern="1200" cap="none" spc="0" normalizeH="0" baseline="-2500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+mn-cs"/>
                        </a:rPr>
                        <a:t>5</a:t>
                      </a:r>
                      <a:r>
                        <a:rPr lang="en-US" altLang="ko-KR" sz="1600" dirty="0" smtClean="0">
                          <a:latin typeface="+mj-lt"/>
                        </a:rPr>
                        <a:t>E</a:t>
                      </a:r>
                      <a:r>
                        <a:rPr kumimoji="0" lang="en-US" altLang="ko-KR" sz="1600" b="0" i="0" u="none" strike="noStrike" kern="1200" cap="none" spc="0" normalizeH="0" baseline="-2500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+mn-cs"/>
                        </a:rPr>
                        <a:t>5</a:t>
                      </a:r>
                      <a:r>
                        <a:rPr lang="en-US" altLang="ko-KR" sz="1600" dirty="0" smtClean="0">
                          <a:latin typeface="+mj-lt"/>
                        </a:rPr>
                        <a:t>)</a:t>
                      </a:r>
                      <a:endParaRPr lang="ko-KR" altLang="en-US" sz="1600" dirty="0">
                        <a:latin typeface="+mj-lt"/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9525" cap="flat" cmpd="sng" algn="ctr">
                      <a:noFill/>
                      <a:prstDash val="soli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600" dirty="0">
                        <a:latin typeface="+mj-lt"/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9525" cap="flat" cmpd="sng" algn="ctr">
                      <a:noFill/>
                      <a:prstDash val="soli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600" dirty="0" smtClean="0">
                          <a:latin typeface="+mj-lt"/>
                        </a:rPr>
                        <a:t>28(I</a:t>
                      </a:r>
                      <a:r>
                        <a:rPr kumimoji="0" lang="en-US" altLang="ko-KR" sz="1600" b="0" i="0" u="none" strike="noStrike" kern="1200" cap="none" spc="0" normalizeH="0" baseline="-2500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+mn-cs"/>
                        </a:rPr>
                        <a:t>5</a:t>
                      </a:r>
                      <a:r>
                        <a:rPr lang="en-US" altLang="ko-KR" sz="1600" dirty="0" smtClean="0">
                          <a:latin typeface="+mj-lt"/>
                        </a:rPr>
                        <a:t>R</a:t>
                      </a:r>
                      <a:r>
                        <a:rPr kumimoji="0" lang="en-US" altLang="ko-KR" sz="1600" b="0" i="0" u="none" strike="noStrike" kern="1200" cap="none" spc="0" normalizeH="0" baseline="-2500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+mn-cs"/>
                        </a:rPr>
                        <a:t>5</a:t>
                      </a:r>
                      <a:r>
                        <a:rPr lang="en-US" altLang="ko-KR" sz="1600" dirty="0" smtClean="0">
                          <a:latin typeface="+mj-lt"/>
                        </a:rPr>
                        <a:t>)</a:t>
                      </a:r>
                      <a:endParaRPr lang="ko-KR" altLang="en-US" sz="1600" dirty="0">
                        <a:latin typeface="+mj-lt"/>
                      </a:endParaRPr>
                    </a:p>
                  </a:txBody>
                  <a:tcPr>
                    <a:lnL>
                      <a:noFill/>
                    </a:lnL>
                    <a:lnR w="9525" cap="flat" cmpd="sng" algn="ctr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sp>
        <p:nvSpPr>
          <p:cNvPr id="5" name="직사각형 4"/>
          <p:cNvSpPr/>
          <p:nvPr/>
        </p:nvSpPr>
        <p:spPr>
          <a:xfrm>
            <a:off x="2267744" y="5589240"/>
            <a:ext cx="460851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ko-KR" sz="2400" b="1" dirty="0" smtClean="0">
                <a:solidFill>
                  <a:srgbClr val="0070C0"/>
                </a:solidFill>
              </a:rPr>
              <a:t>2HERZ/4HER(or  7HER)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780696"/>
          </a:xfrm>
        </p:spPr>
        <p:txBody>
          <a:bodyPr>
            <a:normAutofit/>
          </a:bodyPr>
          <a:lstStyle/>
          <a:p>
            <a:r>
              <a:rPr lang="en-US" altLang="ko-KR" sz="4400" dirty="0" smtClean="0"/>
              <a:t>contents</a:t>
            </a:r>
            <a:endParaRPr lang="ko-KR" altLang="en-US" sz="4400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457200" y="1628800"/>
            <a:ext cx="8229600" cy="4695800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US" altLang="ko-KR" sz="2000" dirty="0" smtClean="0"/>
              <a:t>Bacterial infections of the lungs and Bronchial compressive disorder</a:t>
            </a:r>
          </a:p>
          <a:p>
            <a:pPr>
              <a:lnSpc>
                <a:spcPct val="150000"/>
              </a:lnSpc>
            </a:pPr>
            <a:r>
              <a:rPr lang="en-US" altLang="ko-KR" sz="2000" dirty="0" smtClean="0"/>
              <a:t>Pulmonary tuberculosis and other Mycobacterial disease of the lung</a:t>
            </a:r>
          </a:p>
          <a:p>
            <a:pPr>
              <a:lnSpc>
                <a:spcPct val="150000"/>
              </a:lnSpc>
            </a:pPr>
            <a:r>
              <a:rPr lang="en-US" altLang="ko-KR" sz="2000" dirty="0" smtClean="0"/>
              <a:t>Surgery for the management of Mycobacterium tuberculosis and Nontuberculous Mycobacterial infections of the lung</a:t>
            </a:r>
          </a:p>
          <a:p>
            <a:pPr>
              <a:lnSpc>
                <a:spcPct val="150000"/>
              </a:lnSpc>
            </a:pPr>
            <a:r>
              <a:rPr lang="en-US" altLang="ko-KR" sz="2000" dirty="0" smtClean="0"/>
              <a:t>Mycotic and Actinomycotic infections of the lung</a:t>
            </a:r>
          </a:p>
          <a:p>
            <a:pPr>
              <a:lnSpc>
                <a:spcPct val="150000"/>
              </a:lnSpc>
            </a:pPr>
            <a:r>
              <a:rPr lang="en-US" altLang="ko-KR" sz="2000" dirty="0" smtClean="0"/>
              <a:t>Pleuropulmonary Amebiasis</a:t>
            </a:r>
          </a:p>
          <a:p>
            <a:pPr>
              <a:lnSpc>
                <a:spcPct val="150000"/>
              </a:lnSpc>
            </a:pPr>
            <a:r>
              <a:rPr lang="en-US" altLang="ko-KR" sz="2000" dirty="0" smtClean="0"/>
              <a:t>Hydatid disease of the lung</a:t>
            </a:r>
          </a:p>
          <a:p>
            <a:pPr>
              <a:lnSpc>
                <a:spcPct val="150000"/>
              </a:lnSpc>
            </a:pPr>
            <a:r>
              <a:rPr lang="en-US" altLang="ko-KR" sz="2000" dirty="0" smtClean="0"/>
              <a:t>Pulmonary paragonimiasis and its surgical complications </a:t>
            </a:r>
            <a:endParaRPr lang="ko-KR" altLang="en-US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852704"/>
          </a:xfrm>
        </p:spPr>
        <p:txBody>
          <a:bodyPr>
            <a:noAutofit/>
          </a:bodyPr>
          <a:lstStyle/>
          <a:p>
            <a:r>
              <a:rPr lang="en-US" altLang="ko-KR" sz="2300" b="1" dirty="0" smtClean="0"/>
              <a:t>Pulmonary tuberculosis and </a:t>
            </a:r>
            <a:br>
              <a:rPr lang="en-US" altLang="ko-KR" sz="2300" b="1" dirty="0" smtClean="0"/>
            </a:br>
            <a:r>
              <a:rPr lang="en-US" altLang="ko-KR" sz="2300" b="1" dirty="0" smtClean="0"/>
              <a:t>          other Mycobacterial disease of the lung</a:t>
            </a:r>
            <a:endParaRPr lang="ko-KR" altLang="en-US" sz="2300" b="1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457200" y="1772816"/>
            <a:ext cx="8229600" cy="4968552"/>
          </a:xfrm>
        </p:spPr>
        <p:txBody>
          <a:bodyPr>
            <a:normAutofit fontScale="92500" lnSpcReduction="10000"/>
          </a:bodyPr>
          <a:lstStyle/>
          <a:p>
            <a:pPr>
              <a:lnSpc>
                <a:spcPct val="150000"/>
              </a:lnSpc>
            </a:pPr>
            <a:r>
              <a:rPr lang="en-US" altLang="ko-KR" sz="2000" dirty="0" smtClean="0"/>
              <a:t>Definition of multidrug-resistant(MDR) TB </a:t>
            </a:r>
          </a:p>
          <a:p>
            <a:pPr lvl="1">
              <a:lnSpc>
                <a:spcPct val="150000"/>
              </a:lnSpc>
              <a:buFont typeface="Wingdings" pitchFamily="2" charset="2"/>
              <a:buChar char="Ø"/>
            </a:pPr>
            <a:r>
              <a:rPr lang="en-US" altLang="ko-KR" sz="1800" dirty="0" smtClean="0"/>
              <a:t>Resistance to at least </a:t>
            </a:r>
            <a:r>
              <a:rPr lang="en-US" altLang="ko-KR" sz="1800" b="1" dirty="0" smtClean="0">
                <a:solidFill>
                  <a:srgbClr val="FF0000"/>
                </a:solidFill>
              </a:rPr>
              <a:t>isoniazid</a:t>
            </a:r>
            <a:r>
              <a:rPr lang="en-US" altLang="ko-KR" sz="1800" dirty="0" smtClean="0"/>
              <a:t> and </a:t>
            </a:r>
            <a:r>
              <a:rPr lang="en-US" altLang="ko-KR" sz="1800" b="1" dirty="0" smtClean="0">
                <a:solidFill>
                  <a:srgbClr val="FF0000"/>
                </a:solidFill>
              </a:rPr>
              <a:t>rifampin</a:t>
            </a:r>
          </a:p>
          <a:p>
            <a:pPr lvl="1">
              <a:lnSpc>
                <a:spcPct val="150000"/>
              </a:lnSpc>
              <a:buFont typeface="Wingdings" pitchFamily="2" charset="2"/>
              <a:buChar char="Ø"/>
            </a:pPr>
            <a:r>
              <a:rPr lang="en-US" altLang="ko-KR" sz="2000" dirty="0" smtClean="0"/>
              <a:t>Recommended regimens  for MDR (2</a:t>
            </a:r>
            <a:r>
              <a:rPr lang="en-US" altLang="ko-KR" sz="2000" baseline="30000" dirty="0" smtClean="0"/>
              <a:t>nd</a:t>
            </a:r>
            <a:r>
              <a:rPr lang="en-US" altLang="ko-KR" sz="2000" dirty="0" smtClean="0"/>
              <a:t>  line agents)</a:t>
            </a:r>
          </a:p>
          <a:p>
            <a:pPr lvl="2">
              <a:lnSpc>
                <a:spcPct val="150000"/>
              </a:lnSpc>
              <a:buFont typeface="Wingdings" pitchFamily="2" charset="2"/>
              <a:buChar char="Ø"/>
            </a:pPr>
            <a:r>
              <a:rPr lang="en-US" altLang="ko-KR" sz="1600" b="1" dirty="0" smtClean="0"/>
              <a:t>p-</a:t>
            </a:r>
            <a:r>
              <a:rPr lang="en-US" altLang="ko-KR" sz="1600" b="1" dirty="0" err="1" smtClean="0"/>
              <a:t>Aminosalicylicacid</a:t>
            </a:r>
            <a:r>
              <a:rPr lang="en-US" altLang="ko-KR" sz="1600" b="1" dirty="0" smtClean="0"/>
              <a:t> </a:t>
            </a:r>
            <a:r>
              <a:rPr lang="en-US" altLang="ko-KR" sz="1600" dirty="0" smtClean="0"/>
              <a:t> (8–12g)</a:t>
            </a:r>
          </a:p>
          <a:p>
            <a:pPr lvl="2">
              <a:lnSpc>
                <a:spcPct val="150000"/>
              </a:lnSpc>
              <a:buFont typeface="Wingdings" pitchFamily="2" charset="2"/>
              <a:buChar char="Ø"/>
            </a:pPr>
            <a:r>
              <a:rPr lang="en-US" altLang="ko-KR" sz="1600" b="1" dirty="0" err="1" smtClean="0"/>
              <a:t>Ethionamide</a:t>
            </a:r>
            <a:r>
              <a:rPr lang="en-US" altLang="ko-KR" sz="1600" dirty="0" smtClean="0"/>
              <a:t> (15–20mg/kg)</a:t>
            </a:r>
          </a:p>
          <a:p>
            <a:pPr lvl="2">
              <a:lnSpc>
                <a:spcPct val="150000"/>
              </a:lnSpc>
              <a:buFont typeface="Wingdings" pitchFamily="2" charset="2"/>
              <a:buChar char="Ø"/>
            </a:pPr>
            <a:r>
              <a:rPr lang="en-US" altLang="ko-KR" sz="1600" b="1" dirty="0" err="1" smtClean="0"/>
              <a:t>Cycloserine</a:t>
            </a:r>
            <a:r>
              <a:rPr lang="en-US" altLang="ko-KR" sz="1600" dirty="0" smtClean="0"/>
              <a:t> (10–15mg/kg)</a:t>
            </a:r>
          </a:p>
          <a:p>
            <a:pPr lvl="2">
              <a:lnSpc>
                <a:spcPct val="150000"/>
              </a:lnSpc>
              <a:buFont typeface="Wingdings" pitchFamily="2" charset="2"/>
              <a:buChar char="Ø"/>
            </a:pPr>
            <a:r>
              <a:rPr lang="en-US" altLang="ko-KR" sz="1600" b="1" dirty="0" err="1" smtClean="0"/>
              <a:t>Ofloxacin</a:t>
            </a:r>
            <a:r>
              <a:rPr lang="en-US" altLang="ko-KR" sz="1600" b="1" dirty="0" smtClean="0"/>
              <a:t>, </a:t>
            </a:r>
            <a:r>
              <a:rPr lang="en-US" altLang="ko-KR" sz="1600" dirty="0" err="1" smtClean="0"/>
              <a:t>levofloxacin</a:t>
            </a:r>
            <a:r>
              <a:rPr lang="en-US" altLang="ko-KR" sz="1600" b="1" dirty="0" smtClean="0"/>
              <a:t> </a:t>
            </a:r>
            <a:r>
              <a:rPr lang="en-US" altLang="ko-KR" sz="1600" dirty="0" smtClean="0"/>
              <a:t>(400mg),  </a:t>
            </a:r>
            <a:r>
              <a:rPr lang="en-US" altLang="ko-KR" sz="1600" dirty="0" err="1" smtClean="0"/>
              <a:t>Moxiﬂoxacin</a:t>
            </a:r>
            <a:r>
              <a:rPr lang="en-US" altLang="ko-KR" sz="1600" dirty="0" smtClean="0"/>
              <a:t> (400mg)</a:t>
            </a:r>
          </a:p>
          <a:p>
            <a:pPr lvl="2">
              <a:lnSpc>
                <a:spcPct val="150000"/>
              </a:lnSpc>
              <a:buFont typeface="Wingdings" pitchFamily="2" charset="2"/>
              <a:buChar char="Ø"/>
            </a:pPr>
            <a:r>
              <a:rPr lang="en-US" altLang="ko-KR" sz="1600" dirty="0" err="1" smtClean="0"/>
              <a:t>Capreomycin</a:t>
            </a:r>
            <a:r>
              <a:rPr lang="en-US" altLang="ko-KR" sz="1600" dirty="0" smtClean="0"/>
              <a:t> (15–20mL/kg), </a:t>
            </a:r>
            <a:r>
              <a:rPr lang="en-US" altLang="ko-KR" sz="1600" b="1" dirty="0" smtClean="0"/>
              <a:t>Streptomycin,</a:t>
            </a:r>
            <a:r>
              <a:rPr lang="en-US" altLang="ko-KR" sz="1600" dirty="0" smtClean="0"/>
              <a:t> </a:t>
            </a:r>
            <a:r>
              <a:rPr lang="en-US" altLang="ko-KR" sz="1600" dirty="0" err="1" smtClean="0"/>
              <a:t>Kanamycin</a:t>
            </a:r>
            <a:r>
              <a:rPr lang="en-US" altLang="ko-KR" sz="1600" b="1" dirty="0" smtClean="0"/>
              <a:t> </a:t>
            </a:r>
            <a:r>
              <a:rPr lang="en-US" altLang="ko-KR" sz="1600" dirty="0" smtClean="0"/>
              <a:t>(15–30mg/kg)</a:t>
            </a:r>
          </a:p>
          <a:p>
            <a:pPr lvl="2">
              <a:lnSpc>
                <a:spcPct val="150000"/>
              </a:lnSpc>
              <a:buFont typeface="Wingdings" pitchFamily="2" charset="2"/>
              <a:buChar char="Ø"/>
            </a:pPr>
            <a:r>
              <a:rPr lang="en-US" altLang="ko-KR" sz="1600" dirty="0" err="1" smtClean="0"/>
              <a:t>Thiacetazone</a:t>
            </a:r>
            <a:r>
              <a:rPr lang="en-US" altLang="ko-KR" sz="1600" dirty="0" smtClean="0"/>
              <a:t> (150mg)</a:t>
            </a:r>
          </a:p>
          <a:p>
            <a:pPr>
              <a:lnSpc>
                <a:spcPct val="150000"/>
              </a:lnSpc>
              <a:buSzPct val="80000"/>
              <a:buFont typeface="Wingdings" pitchFamily="2" charset="2"/>
              <a:buChar char="l"/>
            </a:pPr>
            <a:r>
              <a:rPr lang="en-US" altLang="ko-KR" sz="2000" dirty="0" smtClean="0"/>
              <a:t>Definition of extensively drug resistant(XDR) TB </a:t>
            </a:r>
          </a:p>
          <a:p>
            <a:pPr lvl="1">
              <a:lnSpc>
                <a:spcPct val="150000"/>
              </a:lnSpc>
              <a:buFont typeface="Wingdings" pitchFamily="2" charset="2"/>
              <a:buChar char="Ø"/>
            </a:pPr>
            <a:r>
              <a:rPr lang="en-US" altLang="ko-KR" sz="1700" dirty="0" smtClean="0"/>
              <a:t>MDR strains resistant to any </a:t>
            </a:r>
            <a:r>
              <a:rPr lang="en-US" altLang="ko-KR" sz="1700" dirty="0" err="1" smtClean="0"/>
              <a:t>ﬂuoroquinolone</a:t>
            </a:r>
            <a:r>
              <a:rPr lang="en-US" altLang="ko-KR" sz="1700" dirty="0" smtClean="0"/>
              <a:t> and to at least one second-line </a:t>
            </a:r>
            <a:r>
              <a:rPr lang="en-US" altLang="ko-KR" sz="1700" dirty="0" err="1" smtClean="0"/>
              <a:t>injectable</a:t>
            </a:r>
            <a:r>
              <a:rPr lang="en-US" altLang="ko-KR" sz="1700" dirty="0" smtClean="0"/>
              <a:t> drug(</a:t>
            </a:r>
            <a:r>
              <a:rPr lang="en-US" altLang="ko-KR" sz="1700" dirty="0" err="1" smtClean="0"/>
              <a:t>amikacin</a:t>
            </a:r>
            <a:r>
              <a:rPr lang="en-US" altLang="ko-KR" sz="1700" dirty="0" smtClean="0"/>
              <a:t>, </a:t>
            </a:r>
            <a:r>
              <a:rPr lang="en-US" altLang="ko-KR" sz="1700" dirty="0" err="1" smtClean="0"/>
              <a:t>capreomycin</a:t>
            </a:r>
            <a:r>
              <a:rPr lang="en-US" altLang="ko-KR" sz="1700" dirty="0" smtClean="0"/>
              <a:t>, or </a:t>
            </a:r>
            <a:r>
              <a:rPr lang="en-US" altLang="ko-KR" sz="1700" dirty="0" err="1" smtClean="0"/>
              <a:t>kanamycin</a:t>
            </a:r>
            <a:r>
              <a:rPr lang="en-US" altLang="ko-KR" sz="1700" dirty="0" smtClean="0"/>
              <a:t>)</a:t>
            </a:r>
          </a:p>
        </p:txBody>
      </p:sp>
      <p:sp>
        <p:nvSpPr>
          <p:cNvPr id="4" name="모서리가 둥근 직사각형 3"/>
          <p:cNvSpPr/>
          <p:nvPr/>
        </p:nvSpPr>
        <p:spPr>
          <a:xfrm>
            <a:off x="1043608" y="4221088"/>
            <a:ext cx="6552728" cy="792088"/>
          </a:xfrm>
          <a:prstGeom prst="roundRect">
            <a:avLst/>
          </a:prstGeom>
          <a:solidFill>
            <a:srgbClr val="FF0000">
              <a:alpha val="12000"/>
            </a:srgb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852704"/>
          </a:xfrm>
        </p:spPr>
        <p:txBody>
          <a:bodyPr>
            <a:noAutofit/>
          </a:bodyPr>
          <a:lstStyle/>
          <a:p>
            <a:r>
              <a:rPr lang="en-US" altLang="ko-KR" sz="2300" b="1" dirty="0" smtClean="0"/>
              <a:t>Pulmonary tuberculosis and </a:t>
            </a:r>
            <a:br>
              <a:rPr lang="en-US" altLang="ko-KR" sz="2300" b="1" dirty="0" smtClean="0"/>
            </a:br>
            <a:r>
              <a:rPr lang="en-US" altLang="ko-KR" sz="2300" b="1" dirty="0" smtClean="0"/>
              <a:t>          other Mycobacterial disease of the lung</a:t>
            </a:r>
            <a:endParaRPr lang="ko-KR" altLang="en-US" sz="2300" b="1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457200" y="1772816"/>
            <a:ext cx="8147248" cy="4680520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  <a:buSzPct val="80000"/>
              <a:buFont typeface="Wingdings" pitchFamily="2" charset="2"/>
              <a:buChar char="l"/>
            </a:pPr>
            <a:r>
              <a:rPr lang="en-US" altLang="ko-KR" sz="1700" dirty="0" smtClean="0"/>
              <a:t>Radiographic imaging</a:t>
            </a:r>
          </a:p>
          <a:p>
            <a:pPr lvl="1">
              <a:lnSpc>
                <a:spcPct val="150000"/>
              </a:lnSpc>
              <a:buSzPct val="80000"/>
              <a:buFont typeface="Wingdings" pitchFamily="2" charset="2"/>
              <a:buChar char="l"/>
            </a:pPr>
            <a:endParaRPr lang="en-US" altLang="ko-KR" sz="1500" dirty="0" smtClean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584" y="2276872"/>
            <a:ext cx="3240359" cy="22375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 t="4453" b="5225"/>
          <a:stretch>
            <a:fillRect/>
          </a:stretch>
        </p:blipFill>
        <p:spPr bwMode="auto">
          <a:xfrm>
            <a:off x="827584" y="4581128"/>
            <a:ext cx="3236010" cy="20162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 cstate="print"/>
          <a:srcRect t="3226" b="9677"/>
          <a:stretch>
            <a:fillRect/>
          </a:stretch>
        </p:blipFill>
        <p:spPr bwMode="auto">
          <a:xfrm>
            <a:off x="5148064" y="3429000"/>
            <a:ext cx="3325119" cy="1944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오른쪽 화살표 6"/>
          <p:cNvSpPr/>
          <p:nvPr/>
        </p:nvSpPr>
        <p:spPr>
          <a:xfrm>
            <a:off x="4283968" y="4437112"/>
            <a:ext cx="648072" cy="21602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8" name="TextBox 7"/>
          <p:cNvSpPr txBox="1"/>
          <p:nvPr/>
        </p:nvSpPr>
        <p:spPr>
          <a:xfrm>
            <a:off x="4211960" y="5517232"/>
            <a:ext cx="453650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600" dirty="0" smtClean="0"/>
              <a:t>After 7 months of multiple-drug chemotherapy</a:t>
            </a:r>
            <a:endParaRPr lang="ko-KR" altLang="en-US" sz="1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708688"/>
          </a:xfrm>
        </p:spPr>
        <p:txBody>
          <a:bodyPr>
            <a:noAutofit/>
          </a:bodyPr>
          <a:lstStyle/>
          <a:p>
            <a:r>
              <a:rPr lang="en-US" altLang="ko-KR" sz="2300" b="1" dirty="0" smtClean="0"/>
              <a:t>Surgical role in the treatment of patients with TB </a:t>
            </a:r>
            <a:endParaRPr lang="ko-KR" altLang="en-US" sz="2300" b="1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457200" y="1772816"/>
            <a:ext cx="8147248" cy="4680520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  <a:buSzPct val="80000"/>
              <a:buFont typeface="Wingdings" pitchFamily="2" charset="2"/>
              <a:buChar char="l"/>
            </a:pPr>
            <a:r>
              <a:rPr lang="en-US" altLang="ko-KR" sz="1900" dirty="0" smtClean="0"/>
              <a:t>Another treatment option for </a:t>
            </a:r>
            <a:r>
              <a:rPr lang="en-US" altLang="ko-KR" sz="1900" b="1" dirty="0" smtClean="0">
                <a:solidFill>
                  <a:srgbClr val="0070C0"/>
                </a:solidFill>
              </a:rPr>
              <a:t>MDR or XDR TB </a:t>
            </a:r>
            <a:r>
              <a:rPr lang="en-US" altLang="ko-KR" sz="1900" dirty="0" smtClean="0"/>
              <a:t>that is anatomically localized, particularly in the face of limited medical therapy options, is </a:t>
            </a:r>
            <a:r>
              <a:rPr lang="en-US" altLang="ko-KR" sz="1900" b="1" dirty="0" smtClean="0"/>
              <a:t>resectional surgery</a:t>
            </a:r>
          </a:p>
          <a:p>
            <a:pPr lvl="1">
              <a:lnSpc>
                <a:spcPct val="150000"/>
              </a:lnSpc>
              <a:buSzPct val="80000"/>
              <a:buFont typeface="Wingdings" pitchFamily="2" charset="2"/>
              <a:buChar char="Ø"/>
            </a:pPr>
            <a:r>
              <a:rPr lang="en-US" altLang="ko-KR" sz="1700" dirty="0" smtClean="0"/>
              <a:t>However, </a:t>
            </a:r>
            <a:r>
              <a:rPr lang="en-US" altLang="ko-KR" sz="1700" b="1" dirty="0" smtClean="0">
                <a:solidFill>
                  <a:srgbClr val="FF0000"/>
                </a:solidFill>
              </a:rPr>
              <a:t>no randomized studies </a:t>
            </a:r>
            <a:r>
              <a:rPr lang="en-US" altLang="ko-KR" sz="1700" dirty="0" smtClean="0"/>
              <a:t>looking at the role of surgery in MDR TB. </a:t>
            </a:r>
          </a:p>
          <a:p>
            <a:pPr lvl="1">
              <a:lnSpc>
                <a:spcPct val="150000"/>
              </a:lnSpc>
              <a:buSzPct val="80000"/>
              <a:buFont typeface="Wingdings" pitchFamily="2" charset="2"/>
              <a:buChar char="Ø"/>
            </a:pPr>
            <a:r>
              <a:rPr lang="en-US" altLang="ko-KR" sz="1700" dirty="0" smtClean="0"/>
              <a:t>Retrospective cohort studies have demonstrated success, both within developed and resource-poor countries. </a:t>
            </a:r>
          </a:p>
          <a:p>
            <a:pPr lvl="1">
              <a:lnSpc>
                <a:spcPct val="150000"/>
              </a:lnSpc>
              <a:buSzPct val="80000"/>
              <a:buFont typeface="Wingdings" pitchFamily="2" charset="2"/>
              <a:buChar char="Ø"/>
            </a:pPr>
            <a:r>
              <a:rPr lang="en-US" altLang="ko-KR" sz="1700" dirty="0" smtClean="0"/>
              <a:t>If surgery is considered for a patient with MDR TB, it should ideally be performed only </a:t>
            </a:r>
            <a:r>
              <a:rPr lang="en-US" altLang="ko-KR" sz="1700" b="1" dirty="0" smtClean="0">
                <a:solidFill>
                  <a:srgbClr val="FF0000"/>
                </a:solidFill>
              </a:rPr>
              <a:t>after several months of chemotherapy</a:t>
            </a:r>
            <a:r>
              <a:rPr lang="en-US" altLang="ko-KR" sz="1700" dirty="0" smtClean="0">
                <a:solidFill>
                  <a:srgbClr val="FF0000"/>
                </a:solidFill>
              </a:rPr>
              <a:t> </a:t>
            </a:r>
            <a:r>
              <a:rPr lang="en-US" altLang="ko-KR" sz="1700" dirty="0" smtClean="0"/>
              <a:t>and should be followed by up to 18 months of chemotherapy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708688"/>
          </a:xfrm>
        </p:spPr>
        <p:txBody>
          <a:bodyPr>
            <a:noAutofit/>
          </a:bodyPr>
          <a:lstStyle/>
          <a:p>
            <a:r>
              <a:rPr lang="en-US" altLang="ko-KR" sz="2300" b="1" dirty="0" smtClean="0"/>
              <a:t>Surgical role in the treatment of patients with TB </a:t>
            </a:r>
            <a:endParaRPr lang="ko-KR" altLang="en-US" sz="2300" b="1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457200" y="1700808"/>
            <a:ext cx="8229600" cy="4623792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US" altLang="ko-KR" sz="2000" dirty="0" smtClean="0"/>
              <a:t>Surgery plays a role in the treatment of patients with TB. </a:t>
            </a:r>
          </a:p>
          <a:p>
            <a:pPr marL="736092" lvl="1" indent="-342900">
              <a:lnSpc>
                <a:spcPct val="150000"/>
              </a:lnSpc>
              <a:buFont typeface="Wingdings" pitchFamily="2" charset="2"/>
              <a:buChar char="Ø"/>
            </a:pPr>
            <a:r>
              <a:rPr lang="en-US" altLang="ko-KR" sz="1800" dirty="0" smtClean="0"/>
              <a:t>Patients with </a:t>
            </a:r>
            <a:r>
              <a:rPr lang="en-US" altLang="ko-KR" sz="1800" dirty="0" smtClean="0">
                <a:solidFill>
                  <a:srgbClr val="FF0000"/>
                </a:solidFill>
              </a:rPr>
              <a:t>lungs destroyed</a:t>
            </a:r>
            <a:r>
              <a:rPr lang="en-US" altLang="ko-KR" sz="1800" dirty="0" smtClean="0"/>
              <a:t> by MDR(XDR) TB or </a:t>
            </a:r>
            <a:r>
              <a:rPr lang="en-US" altLang="ko-KR" sz="1800" dirty="0" smtClean="0">
                <a:solidFill>
                  <a:srgbClr val="FF0000"/>
                </a:solidFill>
              </a:rPr>
              <a:t>cavitary disease </a:t>
            </a:r>
            <a:r>
              <a:rPr lang="en-US" altLang="ko-KR" sz="1800" dirty="0" smtClean="0"/>
              <a:t>with or without positive sputum smears.</a:t>
            </a:r>
            <a:endParaRPr lang="ko-KR" altLang="en-US" sz="1800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88024" y="3501008"/>
            <a:ext cx="3507762" cy="259228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 l="-2010" t="12500" r="2390" b="17500"/>
          <a:stretch>
            <a:fillRect/>
          </a:stretch>
        </p:blipFill>
        <p:spPr bwMode="auto">
          <a:xfrm>
            <a:off x="1187624" y="3501008"/>
            <a:ext cx="3569539" cy="266429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483768" y="3501008"/>
            <a:ext cx="2304256" cy="266429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708688"/>
          </a:xfrm>
        </p:spPr>
        <p:txBody>
          <a:bodyPr>
            <a:noAutofit/>
          </a:bodyPr>
          <a:lstStyle/>
          <a:p>
            <a:r>
              <a:rPr lang="en-US" altLang="ko-KR" sz="2300" b="1" dirty="0" smtClean="0"/>
              <a:t>Surgical role in the treatment of patients with TB 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457200" y="1772816"/>
            <a:ext cx="8229600" cy="4551784"/>
          </a:xfrm>
        </p:spPr>
        <p:txBody>
          <a:bodyPr>
            <a:normAutofit/>
          </a:bodyPr>
          <a:lstStyle/>
          <a:p>
            <a:pPr marL="736092" lvl="1" indent="-342900">
              <a:lnSpc>
                <a:spcPct val="150000"/>
              </a:lnSpc>
              <a:buFont typeface="Wingdings" pitchFamily="2" charset="2"/>
              <a:buChar char="Ø"/>
            </a:pPr>
            <a:r>
              <a:rPr lang="en-US" altLang="ko-KR" sz="1800" dirty="0" smtClean="0"/>
              <a:t>Decortication alone for management of a </a:t>
            </a:r>
            <a:r>
              <a:rPr lang="en-US" altLang="ko-KR" sz="1800" dirty="0" smtClean="0">
                <a:solidFill>
                  <a:srgbClr val="FF0000"/>
                </a:solidFill>
              </a:rPr>
              <a:t>trapped lung </a:t>
            </a:r>
            <a:r>
              <a:rPr lang="en-US" altLang="ko-KR" sz="1800" dirty="0" smtClean="0"/>
              <a:t>is sometimes indicated.</a:t>
            </a:r>
            <a:endParaRPr lang="ko-KR" altLang="en-US" sz="1800" dirty="0"/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87624" y="3645024"/>
            <a:ext cx="3305175" cy="21717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228184" y="4221088"/>
            <a:ext cx="2111524" cy="21768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499993" y="3081177"/>
            <a:ext cx="2039534" cy="18665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708688"/>
          </a:xfrm>
        </p:spPr>
        <p:txBody>
          <a:bodyPr>
            <a:noAutofit/>
          </a:bodyPr>
          <a:lstStyle/>
          <a:p>
            <a:r>
              <a:rPr lang="en-US" altLang="ko-KR" sz="2300" b="1" dirty="0" smtClean="0"/>
              <a:t>Surgical role in the treatment of patients with TB 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457200" y="1772816"/>
            <a:ext cx="8229600" cy="4551784"/>
          </a:xfrm>
        </p:spPr>
        <p:txBody>
          <a:bodyPr>
            <a:normAutofit/>
          </a:bodyPr>
          <a:lstStyle/>
          <a:p>
            <a:pPr marL="736092" lvl="1" indent="-342900">
              <a:lnSpc>
                <a:spcPct val="150000"/>
              </a:lnSpc>
              <a:buFont typeface="Wingdings" pitchFamily="2" charset="2"/>
              <a:buChar char="Ø"/>
            </a:pPr>
            <a:r>
              <a:rPr lang="en-US" altLang="ko-KR" sz="1800" dirty="0" smtClean="0"/>
              <a:t>Mycotic infection and life-threatening hemoptysis in patients with tuberculosis</a:t>
            </a:r>
          </a:p>
          <a:p>
            <a:pPr marL="736092" lvl="1" indent="-342900">
              <a:lnSpc>
                <a:spcPct val="150000"/>
              </a:lnSpc>
              <a:buFont typeface="Wingdings" pitchFamily="2" charset="2"/>
              <a:buChar char="Ø"/>
            </a:pPr>
            <a:endParaRPr lang="en-US" altLang="ko-KR" sz="1800" dirty="0" smtClean="0"/>
          </a:p>
          <a:p>
            <a:pPr marL="736092" lvl="1" indent="-342900">
              <a:lnSpc>
                <a:spcPct val="150000"/>
              </a:lnSpc>
              <a:buFont typeface="Wingdings" pitchFamily="2" charset="2"/>
              <a:buChar char="Ø"/>
            </a:pPr>
            <a:endParaRPr lang="en-US" altLang="ko-KR" sz="1800" dirty="0" smtClean="0"/>
          </a:p>
          <a:p>
            <a:pPr marL="736092" lvl="1" indent="-342900">
              <a:lnSpc>
                <a:spcPct val="150000"/>
              </a:lnSpc>
              <a:buFont typeface="Wingdings" pitchFamily="2" charset="2"/>
              <a:buChar char="Ø"/>
            </a:pPr>
            <a:endParaRPr lang="en-US" altLang="ko-KR" sz="1800" dirty="0" smtClean="0"/>
          </a:p>
          <a:p>
            <a:pPr marL="736092" lvl="1" indent="-342900">
              <a:lnSpc>
                <a:spcPct val="150000"/>
              </a:lnSpc>
              <a:buFont typeface="Wingdings" pitchFamily="2" charset="2"/>
              <a:buChar char="Ø"/>
            </a:pPr>
            <a:r>
              <a:rPr lang="en-US" altLang="ko-KR" sz="1800" dirty="0" smtClean="0"/>
              <a:t>Tuberculous bronchial stricture</a:t>
            </a:r>
            <a:endParaRPr lang="ko-KR" altLang="en-US" sz="1800" dirty="0"/>
          </a:p>
        </p:txBody>
      </p:sp>
      <p:grpSp>
        <p:nvGrpSpPr>
          <p:cNvPr id="13" name="그룹 12"/>
          <p:cNvGrpSpPr/>
          <p:nvPr/>
        </p:nvGrpSpPr>
        <p:grpSpPr>
          <a:xfrm>
            <a:off x="5436096" y="2276872"/>
            <a:ext cx="2520280" cy="2592288"/>
            <a:chOff x="5580112" y="2276872"/>
            <a:chExt cx="2520280" cy="2592288"/>
          </a:xfrm>
        </p:grpSpPr>
        <p:pic>
          <p:nvPicPr>
            <p:cNvPr id="8" name="Picture 2" descr="C:\Users\user\Desktop\aspergilloma.jpg"/>
            <p:cNvPicPr>
              <a:picLocks noChangeAspect="1" noChangeArrowheads="1"/>
            </p:cNvPicPr>
            <p:nvPr/>
          </p:nvPicPr>
          <p:blipFill>
            <a:blip r:embed="rId2" cstate="print"/>
            <a:srcRect l="10161" r="8550" b="9069"/>
            <a:stretch>
              <a:fillRect/>
            </a:stretch>
          </p:blipFill>
          <p:spPr bwMode="auto">
            <a:xfrm>
              <a:off x="5580112" y="2276872"/>
              <a:ext cx="2520280" cy="2592288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sp>
          <p:nvSpPr>
            <p:cNvPr id="11" name="아래쪽 화살표 10"/>
            <p:cNvSpPr/>
            <p:nvPr/>
          </p:nvSpPr>
          <p:spPr>
            <a:xfrm flipV="1">
              <a:off x="7308304" y="3140968"/>
              <a:ext cx="216024" cy="288032"/>
            </a:xfrm>
            <a:prstGeom prst="dow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grpSp>
        <p:nvGrpSpPr>
          <p:cNvPr id="14" name="그룹 13"/>
          <p:cNvGrpSpPr/>
          <p:nvPr/>
        </p:nvGrpSpPr>
        <p:grpSpPr>
          <a:xfrm>
            <a:off x="2843808" y="2348880"/>
            <a:ext cx="2520280" cy="1728192"/>
            <a:chOff x="5580112" y="4869160"/>
            <a:chExt cx="2520280" cy="1728192"/>
          </a:xfrm>
        </p:grpSpPr>
        <p:pic>
          <p:nvPicPr>
            <p:cNvPr id="9" name="그림 8" descr="CT.jpg"/>
            <p:cNvPicPr>
              <a:picLocks noChangeAspect="1"/>
            </p:cNvPicPr>
            <p:nvPr/>
          </p:nvPicPr>
          <p:blipFill>
            <a:blip r:embed="rId3" cstate="print"/>
            <a:srcRect t="27852" b="11610"/>
            <a:stretch>
              <a:fillRect/>
            </a:stretch>
          </p:blipFill>
          <p:spPr>
            <a:xfrm>
              <a:off x="5580112" y="4869160"/>
              <a:ext cx="2520280" cy="1728192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sp>
          <p:nvSpPr>
            <p:cNvPr id="12" name="아래쪽 화살표 11"/>
            <p:cNvSpPr/>
            <p:nvPr/>
          </p:nvSpPr>
          <p:spPr>
            <a:xfrm flipV="1">
              <a:off x="7236296" y="6021288"/>
              <a:ext cx="216024" cy="288032"/>
            </a:xfrm>
            <a:prstGeom prst="dow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915816" y="4581128"/>
            <a:ext cx="2520280" cy="214674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6" name="직사각형 15"/>
          <p:cNvSpPr/>
          <p:nvPr/>
        </p:nvSpPr>
        <p:spPr>
          <a:xfrm>
            <a:off x="1259632" y="4725144"/>
            <a:ext cx="208823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1600" i="1" dirty="0" smtClean="0"/>
              <a:t>cough and </a:t>
            </a:r>
          </a:p>
          <a:p>
            <a:r>
              <a:rPr lang="en-US" altLang="ko-KR" sz="1600" i="1" dirty="0" smtClean="0"/>
              <a:t>exertional dyspnea</a:t>
            </a:r>
            <a:endParaRPr lang="ko-KR" altLang="en-US" sz="1600" i="1" dirty="0"/>
          </a:p>
        </p:txBody>
      </p:sp>
      <p:sp>
        <p:nvSpPr>
          <p:cNvPr id="17" name="직사각형 16"/>
          <p:cNvSpPr/>
          <p:nvPr/>
        </p:nvSpPr>
        <p:spPr>
          <a:xfrm>
            <a:off x="5508104" y="5877272"/>
            <a:ext cx="331236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1600" i="1" dirty="0" smtClean="0"/>
              <a:t>Bronchial stricture due to endobronchial tuberculosis</a:t>
            </a:r>
            <a:endParaRPr lang="ko-KR" altLang="en-US" sz="1600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996720"/>
          </a:xfrm>
        </p:spPr>
        <p:txBody>
          <a:bodyPr>
            <a:noAutofit/>
          </a:bodyPr>
          <a:lstStyle/>
          <a:p>
            <a:r>
              <a:rPr lang="en-US" altLang="ko-KR" sz="2300" b="1" dirty="0" smtClean="0"/>
              <a:t>Environmental Mycobacterial infection (Nontuberculous Mycobacteria, NTM) of the lung</a:t>
            </a:r>
            <a:endParaRPr lang="ko-KR" altLang="en-US" sz="2300" b="1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US" altLang="ko-KR" sz="1800" dirty="0" smtClean="0"/>
              <a:t>Environmental mycobacteria (EM) are found free in water and soil. </a:t>
            </a:r>
          </a:p>
          <a:p>
            <a:pPr>
              <a:lnSpc>
                <a:spcPct val="150000"/>
              </a:lnSpc>
            </a:pPr>
            <a:r>
              <a:rPr lang="en-US" altLang="ko-KR" sz="1800" dirty="0" smtClean="0"/>
              <a:t>EM infections seem to be increasing in absolute numbers as well as in recognition as a major cause of pulmonary disease. </a:t>
            </a:r>
          </a:p>
          <a:p>
            <a:pPr>
              <a:lnSpc>
                <a:spcPct val="150000"/>
              </a:lnSpc>
            </a:pPr>
            <a:r>
              <a:rPr lang="en-US" altLang="ko-KR" sz="1800" dirty="0" smtClean="0"/>
              <a:t>Most frequently, EM infects patients with previously diseased lungs, and the infection has a </a:t>
            </a:r>
            <a:r>
              <a:rPr lang="en-US" altLang="ko-KR" sz="1800" dirty="0" smtClean="0">
                <a:solidFill>
                  <a:srgbClr val="FF0000"/>
                </a:solidFill>
              </a:rPr>
              <a:t>more indolent course </a:t>
            </a:r>
            <a:r>
              <a:rPr lang="en-US" altLang="ko-KR" sz="1800" dirty="0" smtClean="0"/>
              <a:t>than in patients infected with M. tuberculosis. </a:t>
            </a:r>
          </a:p>
          <a:p>
            <a:pPr>
              <a:lnSpc>
                <a:spcPct val="150000"/>
              </a:lnSpc>
            </a:pPr>
            <a:r>
              <a:rPr lang="en-US" altLang="ko-KR" sz="1800" dirty="0" smtClean="0"/>
              <a:t>Lung damage due to </a:t>
            </a:r>
            <a:r>
              <a:rPr lang="en-US" altLang="ko-KR" sz="1800" dirty="0" smtClean="0">
                <a:solidFill>
                  <a:srgbClr val="FF0000"/>
                </a:solidFill>
              </a:rPr>
              <a:t>previous</a:t>
            </a:r>
            <a:r>
              <a:rPr lang="en-US" altLang="ko-KR" sz="1800" dirty="0" smtClean="0"/>
              <a:t> TB, bronchiectasis, and chest irradiation is found in many patients with EM infections..</a:t>
            </a:r>
          </a:p>
          <a:p>
            <a:pPr>
              <a:lnSpc>
                <a:spcPct val="150000"/>
              </a:lnSpc>
            </a:pPr>
            <a:r>
              <a:rPr lang="en-US" altLang="ko-KR" sz="1800" dirty="0" smtClean="0"/>
              <a:t>EM infections, unlike TB, are </a:t>
            </a:r>
            <a:r>
              <a:rPr lang="en-US" altLang="ko-KR" sz="1800" dirty="0" smtClean="0">
                <a:solidFill>
                  <a:srgbClr val="FF0000"/>
                </a:solidFill>
              </a:rPr>
              <a:t>not transmitted</a:t>
            </a:r>
            <a:r>
              <a:rPr lang="en-US" altLang="ko-KR" sz="1800" dirty="0" smtClean="0"/>
              <a:t> from person to person</a:t>
            </a:r>
          </a:p>
          <a:p>
            <a:pPr>
              <a:lnSpc>
                <a:spcPct val="150000"/>
              </a:lnSpc>
            </a:pPr>
            <a:endParaRPr lang="ko-KR" altLang="en-US" sz="1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996720"/>
          </a:xfrm>
        </p:spPr>
        <p:txBody>
          <a:bodyPr>
            <a:noAutofit/>
          </a:bodyPr>
          <a:lstStyle/>
          <a:p>
            <a:r>
              <a:rPr lang="en-US" altLang="ko-KR" sz="2300" b="1" dirty="0" smtClean="0"/>
              <a:t>Environmental Mycobacterial infection (Nontuberculous Mycobacteria, NTM) of the lung</a:t>
            </a:r>
            <a:endParaRPr lang="ko-KR" altLang="en-US" sz="2300" b="1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US" altLang="ko-KR" sz="1800" dirty="0" smtClean="0"/>
              <a:t>The most common EM infection is caused by the M. </a:t>
            </a:r>
            <a:r>
              <a:rPr lang="en-US" altLang="ko-KR" sz="1800" dirty="0" err="1" smtClean="0"/>
              <a:t>avium</a:t>
            </a:r>
            <a:r>
              <a:rPr lang="en-US" altLang="ko-KR" sz="1800" dirty="0" smtClean="0"/>
              <a:t> complex(MAC, M. </a:t>
            </a:r>
            <a:r>
              <a:rPr lang="en-US" altLang="ko-KR" sz="1800" dirty="0" err="1" smtClean="0"/>
              <a:t>avium</a:t>
            </a:r>
            <a:r>
              <a:rPr lang="en-US" altLang="ko-KR" sz="1800" dirty="0" smtClean="0"/>
              <a:t> and M. </a:t>
            </a:r>
            <a:r>
              <a:rPr lang="en-US" altLang="ko-KR" sz="1800" dirty="0" err="1" smtClean="0"/>
              <a:t>intracellulare</a:t>
            </a:r>
            <a:r>
              <a:rPr lang="en-US" altLang="ko-KR" sz="1800" dirty="0" smtClean="0"/>
              <a:t>). </a:t>
            </a:r>
          </a:p>
          <a:p>
            <a:pPr>
              <a:lnSpc>
                <a:spcPct val="150000"/>
              </a:lnSpc>
            </a:pPr>
            <a:r>
              <a:rPr lang="en-US" altLang="ko-KR" sz="1800" dirty="0" smtClean="0">
                <a:solidFill>
                  <a:srgbClr val="FF0000"/>
                </a:solidFill>
              </a:rPr>
              <a:t>MAC</a:t>
            </a:r>
            <a:r>
              <a:rPr lang="en-US" altLang="ko-KR" sz="1800" dirty="0" smtClean="0"/>
              <a:t> is widespread and infection usually advances slowly</a:t>
            </a:r>
          </a:p>
          <a:p>
            <a:pPr>
              <a:lnSpc>
                <a:spcPct val="150000"/>
              </a:lnSpc>
            </a:pPr>
            <a:r>
              <a:rPr lang="en-US" altLang="ko-KR" sz="1800" dirty="0" smtClean="0"/>
              <a:t>Slow growing EM infections are caused by </a:t>
            </a:r>
            <a:r>
              <a:rPr lang="en-US" altLang="ko-KR" sz="1800" dirty="0" smtClean="0">
                <a:solidFill>
                  <a:srgbClr val="FF0000"/>
                </a:solidFill>
              </a:rPr>
              <a:t>M. </a:t>
            </a:r>
            <a:r>
              <a:rPr lang="en-US" altLang="ko-KR" sz="1800" dirty="0" err="1" smtClean="0">
                <a:solidFill>
                  <a:srgbClr val="FF0000"/>
                </a:solidFill>
              </a:rPr>
              <a:t>kansasii</a:t>
            </a:r>
            <a:r>
              <a:rPr lang="en-US" altLang="ko-KR" sz="1800" dirty="0" smtClean="0"/>
              <a:t>, M. </a:t>
            </a:r>
            <a:r>
              <a:rPr lang="en-US" altLang="ko-KR" sz="1800" dirty="0" err="1" smtClean="0"/>
              <a:t>xenopi</a:t>
            </a:r>
            <a:r>
              <a:rPr lang="en-US" altLang="ko-KR" sz="1800" dirty="0" smtClean="0"/>
              <a:t>, M. </a:t>
            </a:r>
            <a:r>
              <a:rPr lang="en-US" altLang="ko-KR" sz="1800" dirty="0" err="1" smtClean="0"/>
              <a:t>malmoense</a:t>
            </a:r>
            <a:r>
              <a:rPr lang="en-US" altLang="ko-KR" sz="1800" dirty="0" smtClean="0"/>
              <a:t>, and M. </a:t>
            </a:r>
            <a:r>
              <a:rPr lang="en-US" altLang="ko-KR" sz="1800" dirty="0" err="1" smtClean="0"/>
              <a:t>simiae</a:t>
            </a:r>
            <a:r>
              <a:rPr lang="en-US" altLang="ko-KR" sz="1800" dirty="0" smtClean="0"/>
              <a:t>.</a:t>
            </a:r>
          </a:p>
          <a:p>
            <a:pPr>
              <a:lnSpc>
                <a:spcPct val="150000"/>
              </a:lnSpc>
            </a:pPr>
            <a:r>
              <a:rPr lang="en-US" altLang="ko-KR" sz="1800" dirty="0" smtClean="0"/>
              <a:t>Rapid growing EM producing signiﬁcant lung pathology includes </a:t>
            </a:r>
            <a:r>
              <a:rPr lang="en-US" altLang="ko-KR" sz="1800" dirty="0" smtClean="0">
                <a:solidFill>
                  <a:srgbClr val="FF0000"/>
                </a:solidFill>
              </a:rPr>
              <a:t>M. </a:t>
            </a:r>
            <a:r>
              <a:rPr lang="en-US" altLang="ko-KR" sz="1800" dirty="0" err="1" smtClean="0">
                <a:solidFill>
                  <a:srgbClr val="FF0000"/>
                </a:solidFill>
              </a:rPr>
              <a:t>abscessus</a:t>
            </a:r>
            <a:r>
              <a:rPr lang="en-US" altLang="ko-KR" sz="1800" dirty="0" smtClean="0">
                <a:solidFill>
                  <a:srgbClr val="FF0000"/>
                </a:solidFill>
              </a:rPr>
              <a:t> </a:t>
            </a:r>
            <a:r>
              <a:rPr lang="en-US" altLang="ko-KR" sz="1800" dirty="0" smtClean="0"/>
              <a:t>and </a:t>
            </a:r>
            <a:r>
              <a:rPr lang="en-US" altLang="ko-KR" sz="1800" dirty="0" err="1" smtClean="0"/>
              <a:t>M.chelonae</a:t>
            </a:r>
            <a:endParaRPr lang="en-US" altLang="ko-KR" sz="1800" dirty="0" smtClean="0"/>
          </a:p>
          <a:p>
            <a:pPr>
              <a:lnSpc>
                <a:spcPct val="150000"/>
              </a:lnSpc>
            </a:pPr>
            <a:r>
              <a:rPr lang="en-US" altLang="ko-KR" sz="1800" dirty="0" smtClean="0"/>
              <a:t>Patients infected with rapid growers are more </a:t>
            </a:r>
            <a:r>
              <a:rPr lang="en-US" altLang="ko-KR" sz="1800" dirty="0" err="1" smtClean="0"/>
              <a:t>difﬁcult</a:t>
            </a:r>
            <a:r>
              <a:rPr lang="en-US" altLang="ko-KR" sz="1800" dirty="0" smtClean="0"/>
              <a:t> to treat because of poor </a:t>
            </a:r>
            <a:r>
              <a:rPr lang="en-US" altLang="ko-KR" sz="1800" dirty="0" err="1" smtClean="0"/>
              <a:t>bacteriocidal</a:t>
            </a:r>
            <a:r>
              <a:rPr lang="en-US" altLang="ko-KR" sz="1800" dirty="0" smtClean="0"/>
              <a:t> antibiotic effectiveness against these organisms.</a:t>
            </a:r>
            <a:endParaRPr lang="ko-KR" altLang="en-US" sz="1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996720"/>
          </a:xfrm>
        </p:spPr>
        <p:txBody>
          <a:bodyPr>
            <a:noAutofit/>
          </a:bodyPr>
          <a:lstStyle/>
          <a:p>
            <a:r>
              <a:rPr lang="en-US" altLang="ko-KR" sz="2300" b="1" dirty="0" smtClean="0"/>
              <a:t>Environmental Mycobacterial infection (Nontuberculous Mycobacteria, NTM) of the lung</a:t>
            </a:r>
            <a:endParaRPr lang="ko-KR" altLang="en-US" sz="2300" b="1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US" altLang="ko-KR" sz="1800" dirty="0" smtClean="0"/>
              <a:t>The medical treatment of EM infections, as with TB, is </a:t>
            </a:r>
            <a:r>
              <a:rPr lang="en-US" altLang="ko-KR" sz="1800" dirty="0" smtClean="0">
                <a:solidFill>
                  <a:srgbClr val="FF0000"/>
                </a:solidFill>
              </a:rPr>
              <a:t>a multi-drug regimen </a:t>
            </a:r>
            <a:r>
              <a:rPr lang="en-US" altLang="ko-KR" sz="1800" dirty="0" smtClean="0"/>
              <a:t>based on speciﬁc culture data. Resistance and intolerance to </a:t>
            </a:r>
            <a:r>
              <a:rPr lang="en-US" altLang="ko-KR" sz="1800" dirty="0" err="1" smtClean="0"/>
              <a:t>antimycobacterial</a:t>
            </a:r>
            <a:r>
              <a:rPr lang="en-US" altLang="ko-KR" sz="1800" dirty="0" smtClean="0"/>
              <a:t> drugs are high.</a:t>
            </a:r>
          </a:p>
          <a:p>
            <a:pPr>
              <a:lnSpc>
                <a:spcPct val="150000"/>
              </a:lnSpc>
            </a:pPr>
            <a:r>
              <a:rPr lang="en-US" altLang="ko-KR" sz="1800" dirty="0" smtClean="0"/>
              <a:t>EM infections to involve the </a:t>
            </a:r>
            <a:r>
              <a:rPr lang="en-US" altLang="ko-KR" sz="1800" dirty="0" err="1" smtClean="0"/>
              <a:t>lingula</a:t>
            </a:r>
            <a:r>
              <a:rPr lang="en-US" altLang="ko-KR" sz="1800" dirty="0" smtClean="0"/>
              <a:t>, middle lobe, or both of slender older women.</a:t>
            </a:r>
            <a:endParaRPr lang="ko-KR" altLang="en-US" sz="1800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 l="6613" t="2940" b="2940"/>
          <a:stretch>
            <a:fillRect/>
          </a:stretch>
        </p:blipFill>
        <p:spPr bwMode="auto">
          <a:xfrm>
            <a:off x="5436096" y="3861048"/>
            <a:ext cx="3134818" cy="273630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996720"/>
          </a:xfrm>
        </p:spPr>
        <p:txBody>
          <a:bodyPr>
            <a:noAutofit/>
          </a:bodyPr>
          <a:lstStyle/>
          <a:p>
            <a:r>
              <a:rPr lang="en-US" altLang="ko-KR" sz="2300" b="1" dirty="0" smtClean="0"/>
              <a:t>Environmental Mycobacterial infection (Nontuberculous Mycobacteria, NTM) of the lung</a:t>
            </a:r>
            <a:endParaRPr lang="ko-KR" altLang="en-US" sz="2300" b="1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US" altLang="ko-KR" sz="1800" dirty="0" smtClean="0"/>
              <a:t>Surgical intervention for patients with EM infections is similar to that for patients with MDR TB. </a:t>
            </a:r>
          </a:p>
          <a:p>
            <a:pPr>
              <a:lnSpc>
                <a:spcPct val="150000"/>
              </a:lnSpc>
            </a:pPr>
            <a:r>
              <a:rPr lang="en-US" altLang="ko-KR" sz="1800" dirty="0" smtClean="0"/>
              <a:t>After appropriate antibiotic therapy, resection should be performed if there is a destroyed lung, extensive cavitary disease, or severe involvement of the right middle lobe or </a:t>
            </a:r>
            <a:r>
              <a:rPr lang="en-US" altLang="ko-KR" sz="1800" dirty="0" err="1" smtClean="0"/>
              <a:t>lingula</a:t>
            </a:r>
            <a:r>
              <a:rPr lang="en-US" altLang="ko-KR" sz="1800" dirty="0" smtClean="0"/>
              <a:t>.</a:t>
            </a:r>
          </a:p>
          <a:p>
            <a:pPr>
              <a:lnSpc>
                <a:spcPct val="150000"/>
              </a:lnSpc>
            </a:pPr>
            <a:r>
              <a:rPr lang="en-US" altLang="ko-KR" sz="1800" dirty="0" smtClean="0"/>
              <a:t>Muscle </a:t>
            </a:r>
            <a:r>
              <a:rPr lang="en-US" altLang="ko-KR" sz="1800" dirty="0" err="1" smtClean="0"/>
              <a:t>ﬂaps</a:t>
            </a:r>
            <a:r>
              <a:rPr lang="en-US" altLang="ko-KR" sz="1800" dirty="0" smtClean="0"/>
              <a:t> are used for the same indications as in patients with MDR TB; however, they are not used following resection of the middle lobe or </a:t>
            </a:r>
            <a:r>
              <a:rPr lang="en-US" altLang="ko-KR" sz="1800" dirty="0" err="1" smtClean="0"/>
              <a:t>lingula</a:t>
            </a:r>
            <a:r>
              <a:rPr lang="en-US" altLang="ko-KR" sz="1800" dirty="0" smtClean="0"/>
              <a:t> or in most cases following the resection of a lower lobe.</a:t>
            </a:r>
            <a:endParaRPr lang="ko-KR" altLang="en-US" sz="1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708688"/>
          </a:xfrm>
        </p:spPr>
        <p:txBody>
          <a:bodyPr>
            <a:noAutofit/>
          </a:bodyPr>
          <a:lstStyle/>
          <a:p>
            <a:r>
              <a:rPr lang="en-US" altLang="ko-KR" sz="2300" b="1" dirty="0" smtClean="0"/>
              <a:t>Bacterial infections of the lungs and Bronchial compressive disorder</a:t>
            </a:r>
            <a:endParaRPr lang="ko-KR" altLang="en-US" sz="2300" b="1" dirty="0"/>
          </a:p>
        </p:txBody>
      </p:sp>
      <p:graphicFrame>
        <p:nvGraphicFramePr>
          <p:cNvPr id="4" name="내용 개체 틀 3"/>
          <p:cNvGraphicFramePr>
            <a:graphicFrameLocks noGrp="1"/>
          </p:cNvGraphicFramePr>
          <p:nvPr>
            <p:ph idx="1"/>
          </p:nvPr>
        </p:nvGraphicFramePr>
        <p:xfrm>
          <a:off x="827584" y="1700808"/>
          <a:ext cx="6120680" cy="4752526"/>
        </p:xfrm>
        <a:graphic>
          <a:graphicData uri="http://schemas.openxmlformats.org/drawingml/2006/table">
            <a:tbl>
              <a:tblPr firstRow="1" bandRow="1">
                <a:tableStyleId>{7E9639D4-E3E2-4D34-9284-5A2195B3D0D7}</a:tableStyleId>
              </a:tblPr>
              <a:tblGrid>
                <a:gridCol w="6120680"/>
              </a:tblGrid>
              <a:tr h="351518"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100" dirty="0" smtClean="0"/>
                        <a:t>Surgical spectrum of bacterial infection of </a:t>
                      </a:r>
                      <a:r>
                        <a:rPr lang="en-US" altLang="ko-KR" sz="1100" baseline="0" dirty="0" smtClean="0"/>
                        <a:t> the lung and bronchial compressive disease</a:t>
                      </a:r>
                      <a:endParaRPr lang="ko-KR" altLang="en-US" sz="1100" dirty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8709"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100" b="1" dirty="0" smtClean="0"/>
                        <a:t>Spectrum of surgical infectious disease</a:t>
                      </a:r>
                    </a:p>
                  </a:txBody>
                  <a:tcPr>
                    <a:lnL w="9525" cap="flat" cmpd="sng" algn="ctr">
                      <a:noFill/>
                      <a:prstDash val="solid"/>
                    </a:lnL>
                    <a:lnR w="9525" cap="flat" cmpd="sng" algn="ctr">
                      <a:noFill/>
                      <a:prstDash val="soli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14023"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000" dirty="0" smtClean="0"/>
                        <a:t>     Bronchiectasis </a:t>
                      </a:r>
                      <a:endParaRPr lang="ko-KR" altLang="en-US" sz="1000" dirty="0"/>
                    </a:p>
                  </a:txBody>
                  <a:tcPr>
                    <a:lnL w="9525" cap="flat" cmpd="sng" algn="ctr">
                      <a:noFill/>
                      <a:prstDash val="solid"/>
                    </a:lnL>
                    <a:lnR w="9525" cap="flat" cmpd="sng" algn="ctr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14023"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000" dirty="0" smtClean="0"/>
                        <a:t>     Lung abscess</a:t>
                      </a:r>
                      <a:endParaRPr lang="ko-KR" altLang="en-US" sz="1000" dirty="0"/>
                    </a:p>
                  </a:txBody>
                  <a:tcPr>
                    <a:lnL w="9525" cap="flat" cmpd="sng" algn="ctr">
                      <a:noFill/>
                      <a:prstDash val="solid"/>
                    </a:lnL>
                    <a:lnR w="9525" cap="flat" cmpd="sng" algn="ctr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14023"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000" dirty="0" smtClean="0"/>
                        <a:t>     Organizing pneumonia</a:t>
                      </a:r>
                      <a:endParaRPr lang="ko-KR" altLang="en-US" sz="1000" dirty="0"/>
                    </a:p>
                  </a:txBody>
                  <a:tcPr>
                    <a:lnL w="9525" cap="flat" cmpd="sng" algn="ctr">
                      <a:noFill/>
                      <a:prstDash val="solid"/>
                    </a:lnL>
                    <a:lnR w="9525" cap="flat" cmpd="sng" algn="ctr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14023"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000" dirty="0" smtClean="0"/>
                        <a:t>     Pulmonary infection in granulomatous disease</a:t>
                      </a:r>
                      <a:r>
                        <a:rPr lang="en-US" altLang="ko-KR" sz="1000" baseline="0" dirty="0" smtClean="0"/>
                        <a:t> of childhood</a:t>
                      </a:r>
                      <a:endParaRPr lang="ko-KR" altLang="en-US" sz="1000" dirty="0"/>
                    </a:p>
                  </a:txBody>
                  <a:tcPr>
                    <a:lnL w="9525" cap="flat" cmpd="sng" algn="ctr">
                      <a:noFill/>
                      <a:prstDash val="solid"/>
                    </a:lnL>
                    <a:lnR w="9525" cap="flat" cmpd="sng" algn="ctr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14023"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000" dirty="0" smtClean="0"/>
                        <a:t>     Tuberculosis and fungal disease</a:t>
                      </a:r>
                      <a:endParaRPr lang="ko-KR" altLang="en-US" sz="1000" dirty="0"/>
                    </a:p>
                  </a:txBody>
                  <a:tcPr>
                    <a:lnL w="9525" cap="flat" cmpd="sng" algn="ctr">
                      <a:noFill/>
                      <a:prstDash val="solid"/>
                    </a:lnL>
                    <a:lnR w="9525" cap="flat" cmpd="sng" algn="ctr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14023"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000" dirty="0" smtClean="0"/>
                        <a:t>     Thoracic empyema</a:t>
                      </a:r>
                      <a:endParaRPr lang="ko-KR" altLang="en-US" sz="1000" dirty="0"/>
                    </a:p>
                  </a:txBody>
                  <a:tcPr>
                    <a:lnL w="9525" cap="flat" cmpd="sng" algn="ctr">
                      <a:noFill/>
                      <a:prstDash val="solid"/>
                    </a:lnL>
                    <a:lnR w="9525" cap="flat" cmpd="sng" algn="ctr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14023"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100" b="1" dirty="0" smtClean="0"/>
                        <a:t>Bronchial compressive</a:t>
                      </a:r>
                      <a:r>
                        <a:rPr lang="en-US" altLang="ko-KR" sz="1100" b="1" baseline="0" dirty="0" smtClean="0"/>
                        <a:t> pulmonary disorders</a:t>
                      </a:r>
                      <a:endParaRPr lang="ko-KR" altLang="en-US" sz="1100" b="1" dirty="0"/>
                    </a:p>
                  </a:txBody>
                  <a:tcPr>
                    <a:lnL w="9525" cap="flat" cmpd="sng" algn="ctr">
                      <a:noFill/>
                      <a:prstDash val="solid"/>
                    </a:lnL>
                    <a:lnR w="9525" cap="flat" cmpd="sng" algn="ctr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14023"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000" dirty="0" smtClean="0"/>
                        <a:t>     Right middle lobe syndrome</a:t>
                      </a:r>
                      <a:endParaRPr lang="ko-KR" altLang="en-US" sz="1000" dirty="0"/>
                    </a:p>
                  </a:txBody>
                  <a:tcPr>
                    <a:lnL w="9525" cap="flat" cmpd="sng" algn="ctr">
                      <a:noFill/>
                      <a:prstDash val="solid"/>
                    </a:lnL>
                    <a:lnR w="9525" cap="flat" cmpd="sng" algn="ctr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14023"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000" dirty="0" smtClean="0"/>
                        <a:t>     </a:t>
                      </a:r>
                      <a:r>
                        <a:rPr lang="en-US" altLang="ko-KR" sz="1000" dirty="0" err="1" smtClean="0"/>
                        <a:t>Broncholithiasis</a:t>
                      </a:r>
                      <a:endParaRPr lang="ko-KR" altLang="en-US" sz="1000" dirty="0"/>
                    </a:p>
                  </a:txBody>
                  <a:tcPr>
                    <a:lnL w="9525" cap="flat" cmpd="sng" algn="ctr">
                      <a:noFill/>
                      <a:prstDash val="solid"/>
                    </a:lnL>
                    <a:lnR w="9525" cap="flat" cmpd="sng" algn="ctr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14023"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000" dirty="0" smtClean="0"/>
                        <a:t>     Inflammatory </a:t>
                      </a:r>
                      <a:r>
                        <a:rPr lang="en-US" altLang="ko-KR" sz="1000" dirty="0" err="1" smtClean="0"/>
                        <a:t>lymphadenopathy</a:t>
                      </a:r>
                      <a:endParaRPr lang="ko-KR" altLang="en-US" sz="1000" dirty="0"/>
                    </a:p>
                  </a:txBody>
                  <a:tcPr>
                    <a:lnL w="9525" cap="flat" cmpd="sng" algn="ctr">
                      <a:noFill/>
                      <a:prstDash val="solid"/>
                    </a:lnL>
                    <a:lnR w="9525" cap="flat" cmpd="sng" algn="ctr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14023"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000" dirty="0" smtClean="0"/>
                        <a:t>     Congenital</a:t>
                      </a:r>
                      <a:r>
                        <a:rPr lang="en-US" altLang="ko-KR" sz="1000" baseline="0" dirty="0" smtClean="0"/>
                        <a:t> processes</a:t>
                      </a:r>
                      <a:endParaRPr lang="ko-KR" altLang="en-US" sz="1000" dirty="0"/>
                    </a:p>
                  </a:txBody>
                  <a:tcPr>
                    <a:lnL w="9525" cap="flat" cmpd="sng" algn="ctr">
                      <a:noFill/>
                      <a:prstDash val="solid"/>
                    </a:lnL>
                    <a:lnR w="9525" cap="flat" cmpd="sng" algn="ctr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14023"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000" dirty="0" smtClean="0"/>
                        <a:t>     </a:t>
                      </a:r>
                      <a:r>
                        <a:rPr lang="en-US" altLang="ko-KR" sz="1000" dirty="0" err="1" smtClean="0"/>
                        <a:t>Sclerosing</a:t>
                      </a:r>
                      <a:r>
                        <a:rPr lang="en-US" altLang="ko-KR" sz="1000" baseline="0" dirty="0" smtClean="0"/>
                        <a:t> mediastinitis</a:t>
                      </a:r>
                      <a:endParaRPr lang="ko-KR" altLang="en-US" sz="1000" dirty="0"/>
                    </a:p>
                  </a:txBody>
                  <a:tcPr>
                    <a:lnL w="9525" cap="flat" cmpd="sng" algn="ctr">
                      <a:noFill/>
                      <a:prstDash val="solid"/>
                    </a:lnL>
                    <a:lnR w="9525" cap="flat" cmpd="sng" algn="ctr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14023"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000" dirty="0" smtClean="0"/>
                        <a:t>     Cardiovascular disease</a:t>
                      </a:r>
                      <a:endParaRPr lang="ko-KR" altLang="en-US" sz="1000" dirty="0"/>
                    </a:p>
                  </a:txBody>
                  <a:tcPr>
                    <a:lnL w="9525" cap="flat" cmpd="sng" algn="ctr">
                      <a:noFill/>
                      <a:prstDash val="solid"/>
                    </a:lnL>
                    <a:lnR w="9525" cap="flat" cmpd="sng" algn="ctr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708688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</a:pPr>
            <a:r>
              <a:rPr lang="en-US" altLang="ko-KR" sz="2300" b="1" dirty="0" smtClean="0"/>
              <a:t>Mycotic and Actinomycotic infections of the lung</a:t>
            </a:r>
            <a:endParaRPr lang="ko-KR" altLang="en-US" sz="2300" b="1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457200" y="1628800"/>
            <a:ext cx="8229600" cy="4695800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US" altLang="ko-KR" sz="1800" dirty="0" smtClean="0"/>
              <a:t>Mycotic infection</a:t>
            </a:r>
          </a:p>
          <a:p>
            <a:pPr lvl="1">
              <a:lnSpc>
                <a:spcPct val="150000"/>
              </a:lnSpc>
            </a:pPr>
            <a:r>
              <a:rPr lang="en-US" altLang="ko-KR" sz="1500" dirty="0" smtClean="0"/>
              <a:t>Fungal infections of the lungs have traditionally represented a very small component of the practice of most thoracic surgeons.</a:t>
            </a:r>
          </a:p>
          <a:p>
            <a:pPr lvl="1">
              <a:lnSpc>
                <a:spcPct val="150000"/>
              </a:lnSpc>
            </a:pPr>
            <a:r>
              <a:rPr lang="en-US" altLang="ko-KR" sz="1500" dirty="0" smtClean="0"/>
              <a:t>Most fungal pathogens are opportunistic, causing clinically signiﬁcant infection only in the presence of impaired host defenses.</a:t>
            </a:r>
          </a:p>
          <a:p>
            <a:pPr lvl="2">
              <a:lnSpc>
                <a:spcPct val="150000"/>
              </a:lnSpc>
            </a:pPr>
            <a:r>
              <a:rPr lang="en-US" altLang="ko-KR" sz="1400" dirty="0" err="1" smtClean="0"/>
              <a:t>Histoplasmosis</a:t>
            </a:r>
            <a:r>
              <a:rPr lang="en-US" altLang="ko-KR" sz="1400" dirty="0" smtClean="0"/>
              <a:t>, </a:t>
            </a:r>
            <a:r>
              <a:rPr lang="en-US" altLang="ko-KR" sz="1400" dirty="0" err="1" smtClean="0"/>
              <a:t>Blastomycosis</a:t>
            </a:r>
            <a:r>
              <a:rPr lang="en-US" altLang="ko-KR" sz="1400" dirty="0" smtClean="0"/>
              <a:t>, </a:t>
            </a:r>
            <a:r>
              <a:rPr lang="en-US" altLang="ko-KR" sz="1400" dirty="0" err="1" smtClean="0"/>
              <a:t>Coccidioidomycosis</a:t>
            </a:r>
            <a:r>
              <a:rPr lang="en-US" altLang="ko-KR" sz="1400" dirty="0" smtClean="0"/>
              <a:t>, Aspergillosis, </a:t>
            </a:r>
            <a:r>
              <a:rPr lang="en-US" altLang="ko-KR" sz="1400" dirty="0" err="1" smtClean="0"/>
              <a:t>aspergilloma</a:t>
            </a:r>
            <a:r>
              <a:rPr lang="en-US" altLang="ko-KR" sz="1400" dirty="0" smtClean="0"/>
              <a:t>, </a:t>
            </a:r>
          </a:p>
          <a:p>
            <a:pPr lvl="2">
              <a:lnSpc>
                <a:spcPct val="150000"/>
              </a:lnSpc>
            </a:pPr>
            <a:r>
              <a:rPr lang="en-US" altLang="ko-KR" sz="1400" dirty="0" err="1" smtClean="0"/>
              <a:t>Zycomycosis</a:t>
            </a:r>
            <a:r>
              <a:rPr lang="en-US" altLang="ko-KR" sz="1400" dirty="0" smtClean="0"/>
              <a:t>, </a:t>
            </a:r>
            <a:r>
              <a:rPr lang="en-US" altLang="ko-KR" sz="1400" dirty="0" err="1" smtClean="0"/>
              <a:t>Cryptococcosis</a:t>
            </a:r>
            <a:r>
              <a:rPr lang="en-US" altLang="ko-KR" sz="1400" dirty="0" smtClean="0"/>
              <a:t>, </a:t>
            </a:r>
            <a:r>
              <a:rPr lang="en-US" altLang="ko-KR" sz="1400" dirty="0" err="1" smtClean="0"/>
              <a:t>Candidiasis</a:t>
            </a:r>
            <a:endParaRPr lang="en-US" altLang="ko-KR" sz="1400" dirty="0" smtClean="0"/>
          </a:p>
          <a:p>
            <a:pPr>
              <a:lnSpc>
                <a:spcPct val="150000"/>
              </a:lnSpc>
            </a:pPr>
            <a:r>
              <a:rPr lang="en-US" altLang="ko-KR" sz="1800" dirty="0" smtClean="0"/>
              <a:t>Actinomycotic infection</a:t>
            </a:r>
          </a:p>
          <a:p>
            <a:pPr lvl="1">
              <a:lnSpc>
                <a:spcPct val="150000"/>
              </a:lnSpc>
            </a:pPr>
            <a:r>
              <a:rPr lang="en-US" altLang="ko-KR" sz="1500" dirty="0" err="1" smtClean="0"/>
              <a:t>Actinomycosis</a:t>
            </a:r>
            <a:r>
              <a:rPr lang="en-US" altLang="ko-KR" sz="1500" dirty="0" smtClean="0"/>
              <a:t> is caused by the facultative an aerobic bacterium </a:t>
            </a:r>
            <a:r>
              <a:rPr lang="en-US" altLang="ko-KR" sz="1500" dirty="0" err="1" smtClean="0"/>
              <a:t>Actinomyces</a:t>
            </a:r>
            <a:r>
              <a:rPr lang="en-US" altLang="ko-KR" sz="1500" dirty="0" smtClean="0"/>
              <a:t>.</a:t>
            </a:r>
          </a:p>
          <a:p>
            <a:pPr lvl="1">
              <a:lnSpc>
                <a:spcPct val="150000"/>
              </a:lnSpc>
            </a:pPr>
            <a:r>
              <a:rPr lang="en-US" altLang="ko-KR" sz="1500" dirty="0" smtClean="0"/>
              <a:t>The pulmonary form is rare, making up 15% of reported disease and usually occurring as a secondary infection of a previously existing cavity or bronchiectasis.</a:t>
            </a:r>
            <a:endParaRPr lang="ko-KR" altLang="en-US" sz="15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708688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</a:pPr>
            <a:r>
              <a:rPr lang="en-US" altLang="ko-KR" sz="2300" b="1" dirty="0" smtClean="0"/>
              <a:t>Pleuropulmonary Amebiasis</a:t>
            </a:r>
            <a:endParaRPr lang="ko-KR" altLang="en-US" sz="2300" b="1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457200" y="1772816"/>
            <a:ext cx="8229600" cy="4551784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US" altLang="ko-KR" sz="1600" dirty="0" smtClean="0"/>
              <a:t>Pleuropulmonary amebiasis is almost invariably the result of perforation of an amebic liver abscess through the diaphragm.</a:t>
            </a:r>
          </a:p>
          <a:p>
            <a:pPr>
              <a:lnSpc>
                <a:spcPct val="150000"/>
              </a:lnSpc>
            </a:pPr>
            <a:r>
              <a:rPr lang="en-US" altLang="ko-KR" sz="1600" dirty="0" smtClean="0"/>
              <a:t>It accounts for 10% of all deaths from amebiasis.</a:t>
            </a:r>
          </a:p>
          <a:p>
            <a:pPr>
              <a:lnSpc>
                <a:spcPct val="150000"/>
              </a:lnSpc>
            </a:pPr>
            <a:r>
              <a:rPr lang="en-US" altLang="ko-KR" sz="1600" dirty="0" smtClean="0"/>
              <a:t>To understand its management, the nature of amebiasis and of the liver abscess it produces must be understood.</a:t>
            </a:r>
            <a:endParaRPr lang="ko-KR" altLang="en-US" sz="1600" dirty="0"/>
          </a:p>
        </p:txBody>
      </p:sp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2" cstate="print"/>
          <a:srcRect l="10447" b="3226"/>
          <a:stretch>
            <a:fillRect/>
          </a:stretch>
        </p:blipFill>
        <p:spPr bwMode="auto">
          <a:xfrm>
            <a:off x="3923928" y="4005064"/>
            <a:ext cx="2468990" cy="216024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3" cstate="print"/>
          <a:srcRect l="2154"/>
          <a:stretch>
            <a:fillRect/>
          </a:stretch>
        </p:blipFill>
        <p:spPr bwMode="auto">
          <a:xfrm>
            <a:off x="6372200" y="4005064"/>
            <a:ext cx="2016224" cy="174946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197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99592" y="4005064"/>
            <a:ext cx="3008561" cy="212434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708688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</a:pPr>
            <a:r>
              <a:rPr lang="en-US" altLang="ko-KR" sz="2300" b="1" dirty="0" err="1" smtClean="0"/>
              <a:t>Hydatid</a:t>
            </a:r>
            <a:r>
              <a:rPr lang="en-US" altLang="ko-KR" sz="2300" b="1" dirty="0" smtClean="0"/>
              <a:t> disease of the lung</a:t>
            </a:r>
            <a:endParaRPr lang="ko-KR" altLang="en-US" sz="2300" b="1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ko-KR" sz="2000" dirty="0" smtClean="0"/>
              <a:t>Hydatid disease is caused by the </a:t>
            </a:r>
            <a:r>
              <a:rPr lang="en-US" altLang="ko-KR" sz="2000" i="1" dirty="0" err="1" smtClean="0"/>
              <a:t>Echinococcus</a:t>
            </a:r>
            <a:r>
              <a:rPr lang="en-US" altLang="ko-KR" sz="2000" i="1" dirty="0" smtClean="0"/>
              <a:t> </a:t>
            </a:r>
            <a:r>
              <a:rPr lang="en-US" altLang="ko-KR" sz="2000" i="1" dirty="0" err="1" smtClean="0"/>
              <a:t>granulosus</a:t>
            </a:r>
            <a:r>
              <a:rPr lang="en-US" altLang="ko-KR" sz="2000" i="1" dirty="0" smtClean="0"/>
              <a:t> </a:t>
            </a:r>
            <a:r>
              <a:rPr lang="en-US" altLang="ko-KR" sz="2000" dirty="0" smtClean="0"/>
              <a:t>tapeworm and is known as </a:t>
            </a:r>
            <a:r>
              <a:rPr lang="en-US" altLang="ko-KR" sz="2000" i="1" dirty="0" err="1" smtClean="0"/>
              <a:t>echinococcosis</a:t>
            </a:r>
            <a:r>
              <a:rPr lang="en-US" altLang="ko-KR" sz="2000" dirty="0" smtClean="0"/>
              <a:t> or </a:t>
            </a:r>
            <a:r>
              <a:rPr lang="en-US" altLang="ko-KR" sz="2000" i="1" dirty="0" err="1" smtClean="0"/>
              <a:t>hydatidosis</a:t>
            </a:r>
            <a:r>
              <a:rPr lang="en-US" altLang="ko-KR" sz="2000" i="1" dirty="0" smtClean="0"/>
              <a:t>.</a:t>
            </a:r>
          </a:p>
          <a:p>
            <a:r>
              <a:rPr lang="en-US" altLang="ko-KR" sz="2000" i="1" dirty="0" err="1" smtClean="0"/>
              <a:t>Echinococcosis</a:t>
            </a:r>
            <a:r>
              <a:rPr lang="en-US" altLang="ko-KR" sz="2000" dirty="0" smtClean="0"/>
              <a:t> remains a signiﬁcant health problem in endemic areas.</a:t>
            </a:r>
            <a:endParaRPr lang="ko-KR" altLang="en-US" sz="2000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 r="2673"/>
          <a:stretch>
            <a:fillRect/>
          </a:stretch>
        </p:blipFill>
        <p:spPr bwMode="auto">
          <a:xfrm>
            <a:off x="1547664" y="3356992"/>
            <a:ext cx="2448272" cy="25039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99992" y="3356992"/>
            <a:ext cx="3072780" cy="24737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708688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</a:pPr>
            <a:r>
              <a:rPr lang="en-US" altLang="ko-KR" sz="2300" b="1" dirty="0" smtClean="0"/>
              <a:t>Pulmonary paragonimiasis</a:t>
            </a:r>
            <a:endParaRPr lang="ko-KR" altLang="en-US" sz="2300" b="1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457200" y="1628800"/>
            <a:ext cx="8229600" cy="4695800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US" altLang="ko-KR" sz="1800" dirty="0" smtClean="0"/>
              <a:t>Paragonimiasis is a </a:t>
            </a:r>
            <a:r>
              <a:rPr lang="en-US" altLang="ko-KR" sz="1800" dirty="0" err="1" smtClean="0"/>
              <a:t>subacute</a:t>
            </a:r>
            <a:r>
              <a:rPr lang="en-US" altLang="ko-KR" sz="1800" dirty="0" smtClean="0"/>
              <a:t> to chronic </a:t>
            </a:r>
            <a:r>
              <a:rPr lang="en-US" altLang="ko-KR" sz="1800" dirty="0" err="1" smtClean="0"/>
              <a:t>inﬂammatory</a:t>
            </a:r>
            <a:r>
              <a:rPr lang="en-US" altLang="ko-KR" sz="1800" dirty="0" smtClean="0"/>
              <a:t> disease of the lung caused by lung </a:t>
            </a:r>
            <a:r>
              <a:rPr lang="en-US" altLang="ko-KR" sz="1800" dirty="0" err="1" smtClean="0"/>
              <a:t>ﬂukes</a:t>
            </a:r>
            <a:r>
              <a:rPr lang="en-US" altLang="ko-KR" sz="1800" dirty="0" smtClean="0"/>
              <a:t> of the genus </a:t>
            </a:r>
            <a:r>
              <a:rPr lang="en-US" altLang="ko-KR" sz="1800" i="1" dirty="0" err="1" smtClean="0"/>
              <a:t>Paragonimus</a:t>
            </a:r>
            <a:endParaRPr lang="ko-KR" altLang="en-US" sz="1800" i="1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355976" y="2780928"/>
            <a:ext cx="3567372" cy="36753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직사각형 4"/>
          <p:cNvSpPr/>
          <p:nvPr/>
        </p:nvSpPr>
        <p:spPr>
          <a:xfrm>
            <a:off x="827584" y="2780928"/>
            <a:ext cx="3528392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1600" dirty="0" smtClean="0">
                <a:solidFill>
                  <a:srgbClr val="0070C0"/>
                </a:solidFill>
              </a:rPr>
              <a:t>Migration route of </a:t>
            </a:r>
            <a:r>
              <a:rPr lang="en-US" altLang="ko-KR" sz="1600" dirty="0" err="1" smtClean="0">
                <a:solidFill>
                  <a:srgbClr val="0070C0"/>
                </a:solidFill>
              </a:rPr>
              <a:t>Paragonimus</a:t>
            </a:r>
            <a:r>
              <a:rPr lang="en-US" altLang="ko-KR" sz="1600" dirty="0" smtClean="0">
                <a:solidFill>
                  <a:srgbClr val="0070C0"/>
                </a:solidFill>
              </a:rPr>
              <a:t> in humans.  </a:t>
            </a:r>
          </a:p>
          <a:p>
            <a:r>
              <a:rPr lang="en-US" altLang="ko-KR" sz="1600" dirty="0" smtClean="0">
                <a:solidFill>
                  <a:srgbClr val="0070C0"/>
                </a:solidFill>
              </a:rPr>
              <a:t>Paragonimiasis patients express various symptoms depending on the location of the worms.</a:t>
            </a:r>
            <a:endParaRPr lang="ko-KR" altLang="en-US" sz="1600" dirty="0">
              <a:solidFill>
                <a:srgbClr val="0070C0"/>
              </a:solidFill>
            </a:endParaRPr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 cstate="print"/>
          <a:srcRect l="9773" r="13934" b="2362"/>
          <a:stretch>
            <a:fillRect/>
          </a:stretch>
        </p:blipFill>
        <p:spPr bwMode="auto">
          <a:xfrm>
            <a:off x="1331640" y="4149080"/>
            <a:ext cx="1944216" cy="166638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직사각형 6"/>
          <p:cNvSpPr/>
          <p:nvPr/>
        </p:nvSpPr>
        <p:spPr>
          <a:xfrm>
            <a:off x="827584" y="5733256"/>
            <a:ext cx="3168352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ko-KR" sz="1400" i="1" dirty="0" err="1" smtClean="0">
                <a:solidFill>
                  <a:srgbClr val="FF0000"/>
                </a:solidFill>
              </a:rPr>
              <a:t>Paragonimus</a:t>
            </a:r>
            <a:r>
              <a:rPr lang="en-US" altLang="ko-KR" sz="1400" i="1" dirty="0" smtClean="0">
                <a:solidFill>
                  <a:srgbClr val="FF0000"/>
                </a:solidFill>
              </a:rPr>
              <a:t> </a:t>
            </a:r>
            <a:r>
              <a:rPr lang="en-US" altLang="ko-KR" sz="1400" i="1" dirty="0" err="1" smtClean="0">
                <a:solidFill>
                  <a:srgbClr val="FF0000"/>
                </a:solidFill>
              </a:rPr>
              <a:t>Westermani</a:t>
            </a:r>
            <a:r>
              <a:rPr lang="en-US" altLang="ko-KR" sz="1400" i="1" dirty="0" smtClean="0">
                <a:solidFill>
                  <a:srgbClr val="FF0000"/>
                </a:solidFill>
              </a:rPr>
              <a:t> </a:t>
            </a:r>
            <a:r>
              <a:rPr lang="en-US" altLang="ko-KR" sz="1400" dirty="0" smtClean="0"/>
              <a:t>egg isolated </a:t>
            </a:r>
          </a:p>
          <a:p>
            <a:pPr>
              <a:lnSpc>
                <a:spcPct val="150000"/>
              </a:lnSpc>
            </a:pPr>
            <a:r>
              <a:rPr lang="en-US" altLang="ko-KR" sz="1400" dirty="0" smtClean="0"/>
              <a:t>by bronchial brushing</a:t>
            </a:r>
            <a:endParaRPr lang="ko-KR" altLang="en-US" sz="1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636680"/>
          </a:xfrm>
        </p:spPr>
        <p:txBody>
          <a:bodyPr>
            <a:noAutofit/>
          </a:bodyPr>
          <a:lstStyle/>
          <a:p>
            <a:r>
              <a:rPr lang="en-US" altLang="ko-KR" sz="2300" b="1" dirty="0" smtClean="0"/>
              <a:t>Bacterial infections of the lungs and Bronchial compressive disorder</a:t>
            </a:r>
            <a:endParaRPr lang="ko-KR" altLang="en-US" sz="2300" b="1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457200" y="1556792"/>
            <a:ext cx="8229600" cy="4767808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en-US" altLang="ko-KR" sz="2000" b="1" dirty="0" smtClean="0"/>
              <a:t>Bronchiectasis</a:t>
            </a:r>
          </a:p>
          <a:p>
            <a:pPr lvl="1">
              <a:lnSpc>
                <a:spcPct val="150000"/>
              </a:lnSpc>
              <a:buFont typeface="Arial" pitchFamily="34" charset="0"/>
              <a:buChar char="•"/>
            </a:pPr>
            <a:r>
              <a:rPr lang="en-US" altLang="ko-KR" sz="1800" dirty="0" smtClean="0"/>
              <a:t>Abnormal permanent dilatation of subsegmental airways</a:t>
            </a:r>
          </a:p>
          <a:p>
            <a:pPr lvl="1">
              <a:lnSpc>
                <a:spcPct val="150000"/>
              </a:lnSpc>
              <a:buFont typeface="Arial" pitchFamily="34" charset="0"/>
              <a:buChar char="•"/>
            </a:pPr>
            <a:r>
              <a:rPr lang="en-US" altLang="ko-KR" sz="1800" dirty="0" smtClean="0"/>
              <a:t>Etiology</a:t>
            </a:r>
          </a:p>
          <a:p>
            <a:pPr lvl="2">
              <a:lnSpc>
                <a:spcPct val="150000"/>
              </a:lnSpc>
              <a:buFont typeface="Arial" pitchFamily="34" charset="0"/>
              <a:buChar char="•"/>
            </a:pPr>
            <a:r>
              <a:rPr lang="en-US" altLang="ko-KR" sz="1600" b="1" dirty="0" smtClean="0"/>
              <a:t>Congenital</a:t>
            </a:r>
            <a:r>
              <a:rPr lang="en-US" altLang="ko-KR" sz="1600" dirty="0" smtClean="0"/>
              <a:t>  - Congenital cystic bronchiectasis, Selective immunoglobulin A </a:t>
            </a:r>
            <a:r>
              <a:rPr lang="en-US" altLang="ko-KR" sz="1600" dirty="0" err="1" smtClean="0"/>
              <a:t>deﬁciency</a:t>
            </a:r>
            <a:r>
              <a:rPr lang="en-US" altLang="ko-KR" sz="1600" dirty="0" smtClean="0"/>
              <a:t>, Primary </a:t>
            </a:r>
            <a:r>
              <a:rPr lang="en-US" altLang="ko-KR" sz="1600" dirty="0" err="1" smtClean="0"/>
              <a:t>hypogammaglobulinemia</a:t>
            </a:r>
            <a:r>
              <a:rPr lang="en-US" altLang="ko-KR" sz="1600" dirty="0" smtClean="0"/>
              <a:t>, Cystic </a:t>
            </a:r>
            <a:r>
              <a:rPr lang="en-US" altLang="ko-KR" sz="1600" dirty="0" err="1" smtClean="0"/>
              <a:t>ﬁbrosis</a:t>
            </a:r>
            <a:r>
              <a:rPr lang="en-US" altLang="ko-KR" sz="1600" dirty="0" smtClean="0"/>
              <a:t>, </a:t>
            </a:r>
            <a:r>
              <a:rPr lang="el-GR" altLang="ko-KR" sz="1600" dirty="0" smtClean="0"/>
              <a:t>α1-</a:t>
            </a:r>
            <a:r>
              <a:rPr lang="en-US" altLang="ko-KR" sz="1600" dirty="0" smtClean="0"/>
              <a:t>antitrypsin </a:t>
            </a:r>
            <a:r>
              <a:rPr lang="en-US" altLang="ko-KR" sz="1600" dirty="0" err="1" smtClean="0"/>
              <a:t>deﬁciency</a:t>
            </a:r>
            <a:r>
              <a:rPr lang="en-US" altLang="ko-KR" sz="1600" dirty="0" smtClean="0"/>
              <a:t>, </a:t>
            </a:r>
            <a:r>
              <a:rPr lang="en-US" altLang="ko-KR" sz="1600" dirty="0" err="1" smtClean="0"/>
              <a:t>Kartagener’s</a:t>
            </a:r>
            <a:r>
              <a:rPr lang="en-US" altLang="ko-KR" sz="1600" dirty="0" smtClean="0"/>
              <a:t> syndrome, Congenital </a:t>
            </a:r>
            <a:r>
              <a:rPr lang="en-US" altLang="ko-KR" sz="1600" dirty="0" err="1" smtClean="0"/>
              <a:t>deﬁciency</a:t>
            </a:r>
            <a:r>
              <a:rPr lang="en-US" altLang="ko-KR" sz="1600" dirty="0" smtClean="0"/>
              <a:t> of bronchial cartilage, </a:t>
            </a:r>
            <a:r>
              <a:rPr lang="en-US" altLang="ko-KR" sz="1600" dirty="0" err="1" smtClean="0"/>
              <a:t>Bronchopulmonary</a:t>
            </a:r>
            <a:r>
              <a:rPr lang="en-US" altLang="ko-KR" sz="1600" dirty="0" smtClean="0"/>
              <a:t> sequestration</a:t>
            </a:r>
          </a:p>
          <a:p>
            <a:pPr lvl="2">
              <a:lnSpc>
                <a:spcPct val="150000"/>
              </a:lnSpc>
              <a:buFont typeface="Arial" pitchFamily="34" charset="0"/>
              <a:buChar char="•"/>
            </a:pPr>
            <a:r>
              <a:rPr lang="en-US" altLang="ko-KR" sz="1600" b="1" dirty="0" smtClean="0"/>
              <a:t>Acquired</a:t>
            </a:r>
            <a:r>
              <a:rPr lang="en-US" altLang="ko-KR" sz="1600" dirty="0" smtClean="0"/>
              <a:t> – Infection, Bronchial obstruction(Intrinsic: tumor, foreign body Extrinsic: enlarged lymph nodes), Middle lobe syndrome, Scarring secondary to tuberculosis, acquired </a:t>
            </a:r>
            <a:r>
              <a:rPr lang="en-US" altLang="ko-KR" sz="1600" dirty="0" err="1" smtClean="0"/>
              <a:t>hypogamma</a:t>
            </a:r>
            <a:r>
              <a:rPr lang="en-US" altLang="ko-KR" sz="1600" dirty="0" smtClean="0"/>
              <a:t> </a:t>
            </a:r>
            <a:r>
              <a:rPr lang="en-US" altLang="ko-KR" sz="1600" dirty="0" err="1" smtClean="0"/>
              <a:t>globulinemia</a:t>
            </a:r>
            <a:endParaRPr lang="ko-KR" altLang="en-US" sz="1600" dirty="0" smtClean="0"/>
          </a:p>
          <a:p>
            <a:pPr lvl="2">
              <a:buNone/>
            </a:pPr>
            <a:endParaRPr lang="ko-KR" altLang="en-US" sz="17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636680"/>
          </a:xfrm>
        </p:spPr>
        <p:txBody>
          <a:bodyPr>
            <a:noAutofit/>
          </a:bodyPr>
          <a:lstStyle/>
          <a:p>
            <a:r>
              <a:rPr lang="en-US" altLang="ko-KR" sz="2300" b="1" dirty="0" smtClean="0"/>
              <a:t>Bacterial infections of the lungs and Bronchial compressive disorder</a:t>
            </a:r>
            <a:endParaRPr lang="ko-KR" altLang="en-US" sz="2300" b="1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457200" y="1700808"/>
            <a:ext cx="8229600" cy="4896544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US" altLang="ko-KR" sz="2000" dirty="0" smtClean="0"/>
              <a:t>Classification of Bronchiectasis</a:t>
            </a:r>
          </a:p>
          <a:p>
            <a:pPr lvl="2">
              <a:lnSpc>
                <a:spcPct val="150000"/>
              </a:lnSpc>
            </a:pPr>
            <a:r>
              <a:rPr lang="en-US" altLang="ko-KR" sz="1600" dirty="0" err="1" smtClean="0"/>
              <a:t>Saccular</a:t>
            </a:r>
            <a:r>
              <a:rPr lang="en-US" altLang="ko-KR" sz="1600" dirty="0" smtClean="0"/>
              <a:t> bronchiectasis</a:t>
            </a:r>
          </a:p>
          <a:p>
            <a:pPr lvl="2">
              <a:lnSpc>
                <a:spcPct val="150000"/>
              </a:lnSpc>
            </a:pPr>
            <a:r>
              <a:rPr lang="en-US" altLang="ko-KR" sz="1600" dirty="0" smtClean="0"/>
              <a:t>Cylindrical bronchiectasis</a:t>
            </a:r>
          </a:p>
          <a:p>
            <a:pPr lvl="2">
              <a:lnSpc>
                <a:spcPct val="150000"/>
              </a:lnSpc>
            </a:pPr>
            <a:r>
              <a:rPr lang="en-US" altLang="ko-KR" sz="1600" dirty="0" err="1" smtClean="0"/>
              <a:t>Pseudobronchiectasis</a:t>
            </a:r>
            <a:endParaRPr lang="en-US" altLang="ko-KR" sz="1600" dirty="0" smtClean="0"/>
          </a:p>
          <a:p>
            <a:pPr lvl="2">
              <a:lnSpc>
                <a:spcPct val="150000"/>
              </a:lnSpc>
            </a:pPr>
            <a:r>
              <a:rPr lang="en-US" altLang="ko-KR" sz="1600" dirty="0" smtClean="0"/>
              <a:t>Post-tuberculosis bronchiectasis</a:t>
            </a:r>
          </a:p>
          <a:p>
            <a:pPr lvl="2">
              <a:lnSpc>
                <a:spcPct val="150000"/>
              </a:lnSpc>
            </a:pPr>
            <a:r>
              <a:rPr lang="en-US" altLang="ko-KR" sz="1600" dirty="0" smtClean="0"/>
              <a:t>Genetic-related bronchiectasis</a:t>
            </a: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32040" y="2276872"/>
            <a:ext cx="2210278" cy="273630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직사각형 5"/>
          <p:cNvSpPr/>
          <p:nvPr/>
        </p:nvSpPr>
        <p:spPr>
          <a:xfrm>
            <a:off x="4860032" y="5157192"/>
            <a:ext cx="3456384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1400" i="1" dirty="0" smtClean="0"/>
              <a:t>Bilateral </a:t>
            </a:r>
            <a:r>
              <a:rPr lang="en-US" altLang="ko-KR" sz="1400" i="1" dirty="0" err="1" smtClean="0"/>
              <a:t>saccular</a:t>
            </a:r>
            <a:r>
              <a:rPr lang="en-US" altLang="ko-KR" sz="1400" i="1" dirty="0" smtClean="0"/>
              <a:t> bronchiectasis,</a:t>
            </a:r>
          </a:p>
          <a:p>
            <a:r>
              <a:rPr lang="en-US" altLang="ko-KR" sz="1400" i="1" dirty="0" smtClean="0"/>
              <a:t>Characteristic of the </a:t>
            </a:r>
            <a:r>
              <a:rPr lang="en-US" altLang="ko-KR" sz="1400" i="1" dirty="0" err="1" smtClean="0"/>
              <a:t>preantibiotic</a:t>
            </a:r>
            <a:r>
              <a:rPr lang="en-US" altLang="ko-KR" sz="1400" i="1" dirty="0" smtClean="0"/>
              <a:t> era, </a:t>
            </a:r>
          </a:p>
          <a:p>
            <a:r>
              <a:rPr lang="en-US" altLang="ko-KR" sz="1400" i="1" dirty="0" smtClean="0"/>
              <a:t>involving the lower lobes, </a:t>
            </a:r>
            <a:r>
              <a:rPr lang="en-US" altLang="ko-KR" sz="1400" i="1" dirty="0" err="1" smtClean="0"/>
              <a:t>lingula</a:t>
            </a:r>
            <a:r>
              <a:rPr lang="en-US" altLang="ko-KR" sz="1400" i="1" dirty="0" smtClean="0"/>
              <a:t>, and RML.</a:t>
            </a:r>
            <a:endParaRPr lang="ko-KR" altLang="en-US" sz="1400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636680"/>
          </a:xfrm>
        </p:spPr>
        <p:txBody>
          <a:bodyPr>
            <a:noAutofit/>
          </a:bodyPr>
          <a:lstStyle/>
          <a:p>
            <a:r>
              <a:rPr lang="en-US" altLang="ko-KR" sz="2300" b="1" dirty="0" smtClean="0"/>
              <a:t>Bacterial infections of the lungs and Bronchial compressive disorder</a:t>
            </a:r>
            <a:endParaRPr lang="ko-KR" altLang="en-US" sz="2300" b="1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457200" y="1700808"/>
            <a:ext cx="8229600" cy="4896544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US" altLang="ko-KR" sz="2000" dirty="0" smtClean="0"/>
              <a:t>Anatomic Distribution of Bronchiectasis in Order of Frequency</a:t>
            </a:r>
          </a:p>
          <a:p>
            <a:pPr lvl="2">
              <a:lnSpc>
                <a:spcPct val="150000"/>
              </a:lnSpc>
            </a:pPr>
            <a:r>
              <a:rPr lang="en-US" altLang="ko-KR" sz="1500" b="1" dirty="0" smtClean="0"/>
              <a:t>Left lung </a:t>
            </a:r>
            <a:r>
              <a:rPr lang="en-US" altLang="ko-KR" sz="1500" dirty="0" smtClean="0"/>
              <a:t>more often than right lung(9:7)</a:t>
            </a:r>
          </a:p>
          <a:p>
            <a:pPr lvl="2">
              <a:lnSpc>
                <a:spcPct val="150000"/>
              </a:lnSpc>
            </a:pPr>
            <a:r>
              <a:rPr lang="en-US" altLang="ko-KR" sz="1500" b="1" dirty="0" smtClean="0"/>
              <a:t>Left lower lobe</a:t>
            </a:r>
            <a:r>
              <a:rPr lang="en-US" altLang="ko-KR" sz="1500" dirty="0" smtClean="0"/>
              <a:t>, most frequently involved</a:t>
            </a:r>
          </a:p>
          <a:p>
            <a:pPr lvl="2">
              <a:lnSpc>
                <a:spcPct val="150000"/>
              </a:lnSpc>
            </a:pPr>
            <a:r>
              <a:rPr lang="en-US" altLang="ko-KR" sz="1500" b="1" dirty="0" smtClean="0"/>
              <a:t>Right middle lobe and </a:t>
            </a:r>
            <a:r>
              <a:rPr lang="en-US" altLang="ko-KR" sz="1500" b="1" dirty="0" err="1" smtClean="0"/>
              <a:t>lingula</a:t>
            </a:r>
            <a:r>
              <a:rPr lang="en-US" altLang="ko-KR" sz="1500" dirty="0" smtClean="0"/>
              <a:t>, next most frequently involved</a:t>
            </a:r>
          </a:p>
          <a:p>
            <a:pPr lvl="2">
              <a:lnSpc>
                <a:spcPct val="150000"/>
              </a:lnSpc>
            </a:pPr>
            <a:r>
              <a:rPr lang="en-US" altLang="ko-KR" sz="1500" dirty="0" smtClean="0"/>
              <a:t>Total left bronchiectasis, fourth most commonly involved</a:t>
            </a:r>
          </a:p>
          <a:p>
            <a:pPr lvl="2">
              <a:lnSpc>
                <a:spcPct val="150000"/>
              </a:lnSpc>
            </a:pPr>
            <a:r>
              <a:rPr lang="en-US" altLang="ko-KR" sz="1500" dirty="0" smtClean="0"/>
              <a:t>Right lower and total right are less often involved</a:t>
            </a:r>
          </a:p>
          <a:p>
            <a:pPr lvl="2">
              <a:lnSpc>
                <a:spcPct val="150000"/>
              </a:lnSpc>
            </a:pPr>
            <a:r>
              <a:rPr lang="en-US" altLang="ko-KR" sz="1500" dirty="0" smtClean="0"/>
              <a:t>Right upper lobe is involved more often than </a:t>
            </a:r>
            <a:r>
              <a:rPr lang="en-US" altLang="ko-KR" sz="1500" b="1" dirty="0" smtClean="0"/>
              <a:t>left upper lobe</a:t>
            </a:r>
            <a:r>
              <a:rPr lang="en-US" altLang="ko-KR" sz="1500" dirty="0" smtClean="0"/>
              <a:t>(4:1)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636680"/>
          </a:xfrm>
        </p:spPr>
        <p:txBody>
          <a:bodyPr>
            <a:noAutofit/>
          </a:bodyPr>
          <a:lstStyle/>
          <a:p>
            <a:r>
              <a:rPr lang="en-US" altLang="ko-KR" sz="2300" b="1" dirty="0" smtClean="0"/>
              <a:t>Bacterial infections of the lungs and Bronchial compressive disorder</a:t>
            </a:r>
            <a:endParaRPr lang="ko-KR" altLang="en-US" sz="2300" b="1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457200" y="1700808"/>
            <a:ext cx="8229600" cy="4176464"/>
          </a:xfrm>
        </p:spPr>
        <p:txBody>
          <a:bodyPr>
            <a:normAutofit/>
          </a:bodyPr>
          <a:lstStyle/>
          <a:p>
            <a:pPr>
              <a:lnSpc>
                <a:spcPct val="120000"/>
              </a:lnSpc>
            </a:pPr>
            <a:r>
              <a:rPr lang="en-US" altLang="ko-KR" sz="2000" dirty="0" smtClean="0"/>
              <a:t>Treatment of Bronchiectasis</a:t>
            </a:r>
          </a:p>
          <a:p>
            <a:pPr lvl="1">
              <a:lnSpc>
                <a:spcPct val="120000"/>
              </a:lnSpc>
            </a:pPr>
            <a:r>
              <a:rPr lang="en-US" altLang="ko-KR" sz="1800" dirty="0" smtClean="0"/>
              <a:t>Medical</a:t>
            </a:r>
          </a:p>
          <a:p>
            <a:pPr lvl="2">
              <a:lnSpc>
                <a:spcPct val="120000"/>
              </a:lnSpc>
            </a:pPr>
            <a:r>
              <a:rPr lang="en-US" altLang="ko-KR" sz="1500" dirty="0" smtClean="0"/>
              <a:t>Prevention and control</a:t>
            </a:r>
          </a:p>
          <a:p>
            <a:pPr lvl="2">
              <a:lnSpc>
                <a:spcPct val="120000"/>
              </a:lnSpc>
            </a:pPr>
            <a:r>
              <a:rPr lang="en-US" altLang="ko-KR" sz="1500" dirty="0" smtClean="0"/>
              <a:t>Antibiotics</a:t>
            </a:r>
          </a:p>
          <a:p>
            <a:pPr lvl="2">
              <a:lnSpc>
                <a:spcPct val="120000"/>
              </a:lnSpc>
            </a:pPr>
            <a:r>
              <a:rPr lang="en-US" altLang="ko-KR" sz="1500" dirty="0" smtClean="0"/>
              <a:t>Postural drainage</a:t>
            </a:r>
          </a:p>
          <a:p>
            <a:pPr lvl="1">
              <a:lnSpc>
                <a:spcPct val="120000"/>
              </a:lnSpc>
            </a:pPr>
            <a:r>
              <a:rPr lang="en-US" altLang="ko-KR" sz="1800" dirty="0" smtClean="0"/>
              <a:t>Surgical</a:t>
            </a:r>
          </a:p>
          <a:p>
            <a:pPr lvl="2">
              <a:lnSpc>
                <a:spcPct val="120000"/>
              </a:lnSpc>
            </a:pPr>
            <a:r>
              <a:rPr lang="en-US" altLang="ko-KR" sz="1500" dirty="0" smtClean="0"/>
              <a:t>Unilateral, segmental, or lobar distribution</a:t>
            </a:r>
          </a:p>
          <a:p>
            <a:pPr lvl="2">
              <a:lnSpc>
                <a:spcPct val="120000"/>
              </a:lnSpc>
            </a:pPr>
            <a:r>
              <a:rPr lang="en-US" altLang="ko-KR" sz="1500" dirty="0" smtClean="0"/>
              <a:t>Persistent, recurrent symptoms when medication is discontinued</a:t>
            </a:r>
          </a:p>
          <a:p>
            <a:pPr lvl="2">
              <a:lnSpc>
                <a:spcPct val="120000"/>
              </a:lnSpc>
            </a:pPr>
            <a:r>
              <a:rPr lang="en-US" altLang="ko-KR" sz="1500" dirty="0" smtClean="0"/>
              <a:t>Recurrent infection and hemoptysis</a:t>
            </a:r>
          </a:p>
          <a:p>
            <a:pPr lvl="1">
              <a:lnSpc>
                <a:spcPct val="120000"/>
              </a:lnSpc>
            </a:pPr>
            <a:r>
              <a:rPr lang="en-US" altLang="ko-KR" sz="1800" dirty="0" smtClean="0"/>
              <a:t>Transplantation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636680"/>
          </a:xfrm>
        </p:spPr>
        <p:txBody>
          <a:bodyPr>
            <a:noAutofit/>
          </a:bodyPr>
          <a:lstStyle/>
          <a:p>
            <a:r>
              <a:rPr lang="en-US" altLang="ko-KR" sz="2300" b="1" dirty="0" smtClean="0"/>
              <a:t>Bacterial infections of the lungs and Bronchial compressive disorder</a:t>
            </a:r>
            <a:endParaRPr lang="ko-KR" altLang="en-US" sz="2300" b="1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457200" y="1700808"/>
            <a:ext cx="8229600" cy="4176464"/>
          </a:xfrm>
        </p:spPr>
        <p:txBody>
          <a:bodyPr>
            <a:normAutofit/>
          </a:bodyPr>
          <a:lstStyle/>
          <a:p>
            <a:pPr>
              <a:lnSpc>
                <a:spcPct val="120000"/>
              </a:lnSpc>
            </a:pPr>
            <a:r>
              <a:rPr lang="en-US" altLang="ko-KR" sz="2000" dirty="0" smtClean="0"/>
              <a:t>Results of Surgical Resection for Bronchiectasis</a:t>
            </a:r>
          </a:p>
        </p:txBody>
      </p:sp>
      <p:graphicFrame>
        <p:nvGraphicFramePr>
          <p:cNvPr id="4" name="표 3"/>
          <p:cNvGraphicFramePr>
            <a:graphicFrameLocks noGrp="1"/>
          </p:cNvGraphicFramePr>
          <p:nvPr/>
        </p:nvGraphicFramePr>
        <p:xfrm>
          <a:off x="899592" y="2348881"/>
          <a:ext cx="7128792" cy="1998215"/>
        </p:xfrm>
        <a:graphic>
          <a:graphicData uri="http://schemas.openxmlformats.org/drawingml/2006/table">
            <a:tbl>
              <a:tblPr firstRow="1" bandRow="1">
                <a:tableStyleId>{7E9639D4-E3E2-4D34-9284-5A2195B3D0D7}</a:tableStyleId>
              </a:tblPr>
              <a:tblGrid>
                <a:gridCol w="2344206"/>
                <a:gridCol w="1509270"/>
                <a:gridCol w="1619132"/>
                <a:gridCol w="1656184"/>
              </a:tblGrid>
              <a:tr h="399643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800" dirty="0" smtClean="0"/>
                        <a:t>Author</a:t>
                      </a:r>
                      <a:endParaRPr lang="ko-KR" altLang="en-US" dirty="0" smtClean="0"/>
                    </a:p>
                  </a:txBody>
                  <a:tcPr>
                    <a:lnL w="9525" cap="flat" cmpd="sng" algn="ctr">
                      <a:noFill/>
                      <a:prstDash val="solid"/>
                    </a:lnL>
                    <a:lnR>
                      <a:noFill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800" dirty="0" smtClean="0"/>
                        <a:t>Patients</a:t>
                      </a:r>
                      <a:endParaRPr lang="ko-KR" altLang="en-US" dirty="0" smtClean="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800" dirty="0" smtClean="0"/>
                        <a:t>Mortality(%)</a:t>
                      </a:r>
                      <a:endParaRPr lang="ko-KR" altLang="en-US" dirty="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800" dirty="0" smtClean="0"/>
                        <a:t>Morbidity(%)</a:t>
                      </a:r>
                      <a:endParaRPr lang="ko-KR" altLang="en-US" dirty="0"/>
                    </a:p>
                  </a:txBody>
                  <a:tcPr>
                    <a:lnL>
                      <a:noFill/>
                    </a:lnL>
                    <a:lnR w="9525" cap="flat" cmpd="sng" algn="ctr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99643"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800" dirty="0" err="1" smtClean="0"/>
                        <a:t>Sealy,etal</a:t>
                      </a:r>
                      <a:r>
                        <a:rPr lang="en-US" altLang="ko-KR" sz="1800" dirty="0" smtClean="0"/>
                        <a:t>.(1966)</a:t>
                      </a:r>
                      <a:endParaRPr lang="ko-KR" altLang="en-US" dirty="0"/>
                    </a:p>
                  </a:txBody>
                  <a:tcPr>
                    <a:lnL w="9525" cap="flat" cmpd="sng" algn="ctr">
                      <a:noFill/>
                      <a:prstDash val="solid"/>
                    </a:lnL>
                    <a:lnR>
                      <a:noFill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 smtClean="0"/>
                        <a:t>140</a:t>
                      </a:r>
                      <a:endParaRPr lang="ko-KR" altLang="en-US" dirty="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 smtClean="0"/>
                        <a:t>1.4</a:t>
                      </a:r>
                      <a:endParaRPr lang="ko-KR" altLang="en-US" dirty="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 smtClean="0"/>
                        <a:t>3</a:t>
                      </a:r>
                      <a:endParaRPr lang="ko-KR" altLang="en-US" dirty="0"/>
                    </a:p>
                  </a:txBody>
                  <a:tcPr>
                    <a:lnL>
                      <a:noFill/>
                    </a:lnL>
                    <a:lnR w="9525" cap="flat" cmpd="sng" algn="ctr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99643"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800" dirty="0" err="1" smtClean="0"/>
                        <a:t>Sanderson,etal</a:t>
                      </a:r>
                      <a:r>
                        <a:rPr lang="en-US" altLang="ko-KR" sz="1800" dirty="0" smtClean="0"/>
                        <a:t>.(1974) </a:t>
                      </a:r>
                      <a:endParaRPr lang="ko-KR" altLang="en-US" dirty="0"/>
                    </a:p>
                  </a:txBody>
                  <a:tcPr>
                    <a:lnL w="9525" cap="flat" cmpd="sng" algn="ctr">
                      <a:noFill/>
                      <a:prstDash val="solid"/>
                    </a:lnL>
                    <a:lnR>
                      <a:noFill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 smtClean="0"/>
                        <a:t>242</a:t>
                      </a:r>
                      <a:endParaRPr lang="ko-KR" altLang="en-US" dirty="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 smtClean="0"/>
                        <a:t>0.4</a:t>
                      </a:r>
                      <a:endParaRPr lang="ko-KR" altLang="en-US" dirty="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 smtClean="0"/>
                        <a:t>33</a:t>
                      </a:r>
                      <a:endParaRPr lang="ko-KR" altLang="en-US" dirty="0"/>
                    </a:p>
                  </a:txBody>
                  <a:tcPr>
                    <a:lnL>
                      <a:noFill/>
                    </a:lnL>
                    <a:lnR w="9525" cap="flat" cmpd="sng" algn="ctr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99643"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800" dirty="0" err="1" smtClean="0"/>
                        <a:t>Annest,etal</a:t>
                      </a:r>
                      <a:r>
                        <a:rPr lang="en-US" altLang="ko-KR" sz="1800" dirty="0" smtClean="0"/>
                        <a:t>.(1982)</a:t>
                      </a:r>
                      <a:endParaRPr lang="ko-KR" altLang="en-US" dirty="0"/>
                    </a:p>
                  </a:txBody>
                  <a:tcPr>
                    <a:lnL w="9525" cap="flat" cmpd="sng" algn="ctr">
                      <a:noFill/>
                      <a:prstDash val="solid"/>
                    </a:lnL>
                    <a:lnR>
                      <a:noFill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 smtClean="0"/>
                        <a:t>24</a:t>
                      </a:r>
                      <a:endParaRPr lang="ko-KR" altLang="en-US" dirty="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 smtClean="0"/>
                        <a:t>8.3</a:t>
                      </a:r>
                      <a:endParaRPr lang="ko-KR" altLang="en-US" dirty="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 smtClean="0"/>
                        <a:t>13</a:t>
                      </a:r>
                      <a:endParaRPr lang="ko-KR" altLang="en-US" dirty="0"/>
                    </a:p>
                  </a:txBody>
                  <a:tcPr>
                    <a:lnL>
                      <a:noFill/>
                    </a:lnL>
                    <a:lnR w="9525" cap="flat" cmpd="sng" algn="ctr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99643"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800" dirty="0" err="1" smtClean="0"/>
                        <a:t>Dogan</a:t>
                      </a:r>
                      <a:r>
                        <a:rPr lang="en-US" altLang="ko-KR" sz="1800" dirty="0" smtClean="0"/>
                        <a:t>(1989)</a:t>
                      </a:r>
                      <a:endParaRPr lang="ko-KR" altLang="en-US" dirty="0"/>
                    </a:p>
                  </a:txBody>
                  <a:tcPr>
                    <a:lnL w="9525" cap="flat" cmpd="sng" algn="ctr">
                      <a:noFill/>
                      <a:prstDash val="solid"/>
                    </a:lnL>
                    <a:lnR>
                      <a:noFill/>
                    </a:lnR>
                    <a:lnT w="9525" cap="flat" cmpd="sng" algn="ctr">
                      <a:noFill/>
                      <a:prstDash val="soli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 smtClean="0"/>
                        <a:t>487</a:t>
                      </a:r>
                      <a:endParaRPr lang="ko-KR" altLang="en-US" dirty="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9525" cap="flat" cmpd="sng" algn="ctr">
                      <a:noFill/>
                      <a:prstDash val="soli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 smtClean="0"/>
                        <a:t>3.5</a:t>
                      </a:r>
                      <a:endParaRPr lang="ko-KR" altLang="en-US" dirty="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9525" cap="flat" cmpd="sng" algn="ctr">
                      <a:noFill/>
                      <a:prstDash val="soli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 smtClean="0"/>
                        <a:t>11</a:t>
                      </a:r>
                      <a:endParaRPr lang="ko-KR" altLang="en-US" dirty="0"/>
                    </a:p>
                  </a:txBody>
                  <a:tcPr>
                    <a:lnL>
                      <a:noFill/>
                    </a:lnL>
                    <a:lnR w="9525" cap="flat" cmpd="sng" algn="ctr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686800" cy="636680"/>
          </a:xfrm>
        </p:spPr>
        <p:txBody>
          <a:bodyPr>
            <a:noAutofit/>
          </a:bodyPr>
          <a:lstStyle/>
          <a:p>
            <a:r>
              <a:rPr lang="en-US" altLang="ko-KR" sz="2300" b="1" dirty="0" smtClean="0"/>
              <a:t>Bacterial infections of the lungs and Bronchial compressive disorder</a:t>
            </a:r>
            <a:endParaRPr lang="ko-KR" altLang="en-US" sz="2300" b="1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457200" y="1556792"/>
            <a:ext cx="8229600" cy="4320480"/>
          </a:xfrm>
        </p:spPr>
        <p:txBody>
          <a:bodyPr>
            <a:normAutofit/>
          </a:bodyPr>
          <a:lstStyle/>
          <a:p>
            <a:pPr>
              <a:lnSpc>
                <a:spcPct val="120000"/>
              </a:lnSpc>
            </a:pPr>
            <a:r>
              <a:rPr lang="en-US" altLang="ko-KR" sz="2000" b="1" dirty="0" smtClean="0"/>
              <a:t>Lung abscess</a:t>
            </a:r>
          </a:p>
          <a:p>
            <a:pPr lvl="1">
              <a:lnSpc>
                <a:spcPct val="120000"/>
              </a:lnSpc>
              <a:buFont typeface="Wingdings" pitchFamily="2" charset="2"/>
              <a:buChar char="Ø"/>
            </a:pPr>
            <a:r>
              <a:rPr lang="en-US" altLang="ko-KR" sz="1600" dirty="0" smtClean="0"/>
              <a:t>Sub acute pulmonary infection in which the chest radiograph shows a cavity within the pulmonary parenchyma</a:t>
            </a:r>
          </a:p>
          <a:p>
            <a:pPr>
              <a:lnSpc>
                <a:spcPct val="120000"/>
              </a:lnSpc>
              <a:buSzPct val="70000"/>
              <a:buFont typeface="Wingdings" pitchFamily="2" charset="2"/>
              <a:buChar char="l"/>
            </a:pPr>
            <a:r>
              <a:rPr lang="en-US" altLang="ko-KR" sz="1800" dirty="0" smtClean="0"/>
              <a:t>Classification of Lung abscess</a:t>
            </a:r>
          </a:p>
        </p:txBody>
      </p:sp>
      <p:graphicFrame>
        <p:nvGraphicFramePr>
          <p:cNvPr id="4" name="표 3"/>
          <p:cNvGraphicFramePr>
            <a:graphicFrameLocks noGrp="1"/>
          </p:cNvGraphicFramePr>
          <p:nvPr/>
        </p:nvGraphicFramePr>
        <p:xfrm>
          <a:off x="1475656" y="3000945"/>
          <a:ext cx="5256584" cy="3208943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5256584"/>
              </a:tblGrid>
              <a:tr h="339374"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400" b="1" dirty="0" smtClean="0"/>
                        <a:t>Primary lung abscess (acute or chronic)</a:t>
                      </a:r>
                      <a:endParaRPr lang="ko-KR" altLang="en-US" sz="1400" b="1" dirty="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path path="circle">
                        <a:fillToRect l="100000" t="100000"/>
                      </a:path>
                      <a:tileRect r="-100000" b="-100000"/>
                    </a:gradFill>
                  </a:tcPr>
                </a:tc>
              </a:tr>
              <a:tr h="339374"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200" dirty="0" smtClean="0"/>
                        <a:t>     Related to anaerobic aspiration</a:t>
                      </a:r>
                      <a:endParaRPr lang="ko-KR" altLang="en-US" sz="1200" dirty="0"/>
                    </a:p>
                  </a:txBody>
                  <a:tcPr>
                    <a:lnT>
                      <a:noFill/>
                    </a:lnT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path path="circle">
                        <a:fillToRect l="100000" t="100000"/>
                      </a:path>
                      <a:tileRect r="-100000" b="-100000"/>
                    </a:gradFill>
                  </a:tcPr>
                </a:tc>
              </a:tr>
              <a:tr h="251044"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200" dirty="0" smtClean="0"/>
                        <a:t>     Related to speciﬁc pneumonia</a:t>
                      </a:r>
                      <a:endParaRPr lang="ko-KR" altLang="en-US" sz="1200" dirty="0"/>
                    </a:p>
                  </a:txBody>
                  <a:tcPr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path path="circle">
                        <a:fillToRect l="100000" t="100000"/>
                      </a:path>
                      <a:tileRect r="-100000" b="-100000"/>
                    </a:gradFill>
                  </a:tcPr>
                </a:tc>
              </a:tr>
              <a:tr h="332383"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400" b="1" dirty="0" smtClean="0"/>
                        <a:t>Secondary lung abscess</a:t>
                      </a:r>
                      <a:endParaRPr lang="ko-KR" altLang="en-US" sz="1400" b="1" dirty="0"/>
                    </a:p>
                  </a:txBody>
                  <a:tcPr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path path="circle">
                        <a:fillToRect l="100000" t="100000"/>
                      </a:path>
                      <a:tileRect r="-100000" b="-100000"/>
                    </a:gradFill>
                  </a:tcPr>
                </a:tc>
              </a:tr>
              <a:tr h="251044"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200" dirty="0" smtClean="0"/>
                        <a:t>     With existing lung disease</a:t>
                      </a:r>
                      <a:endParaRPr lang="ko-KR" altLang="en-US" sz="1200" dirty="0"/>
                    </a:p>
                  </a:txBody>
                  <a:tcPr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path path="circle">
                        <a:fillToRect l="100000" t="100000"/>
                      </a:path>
                      <a:tileRect r="-100000" b="-100000"/>
                    </a:gradFill>
                  </a:tcPr>
                </a:tc>
              </a:tr>
              <a:tr h="251044"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200" dirty="0" smtClean="0"/>
                        <a:t>     Metastatic from extrathoracic source </a:t>
                      </a:r>
                    </a:p>
                  </a:txBody>
                  <a:tcPr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path path="circle">
                        <a:fillToRect l="100000" t="100000"/>
                      </a:path>
                      <a:tileRect r="-100000" b="-100000"/>
                    </a:gradFill>
                  </a:tcPr>
                </a:tc>
              </a:tr>
              <a:tr h="264991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 smtClean="0"/>
                        <a:t>     Obstructing bronchial carcinoma</a:t>
                      </a:r>
                      <a:endParaRPr lang="ko-KR" altLang="en-US" sz="1200" dirty="0" smtClean="0"/>
                    </a:p>
                  </a:txBody>
                  <a:tcPr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path path="circle">
                        <a:fillToRect l="100000" t="100000"/>
                      </a:path>
                      <a:tileRect r="-100000" b="-100000"/>
                    </a:gradFill>
                  </a:tcPr>
                </a:tc>
              </a:tr>
              <a:tr h="264991"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200" dirty="0" smtClean="0"/>
                        <a:t>     </a:t>
                      </a:r>
                      <a:r>
                        <a:rPr lang="en-US" altLang="ko-KR" sz="1200" dirty="0" err="1" smtClean="0"/>
                        <a:t>Bronchoesophageal</a:t>
                      </a:r>
                      <a:r>
                        <a:rPr lang="en-US" altLang="ko-KR" sz="1200" dirty="0" smtClean="0"/>
                        <a:t> </a:t>
                      </a:r>
                      <a:r>
                        <a:rPr lang="en-US" altLang="ko-KR" sz="1200" dirty="0" err="1" smtClean="0"/>
                        <a:t>ﬁstula</a:t>
                      </a:r>
                      <a:endParaRPr lang="ko-KR" altLang="en-US" sz="1200" dirty="0"/>
                    </a:p>
                  </a:txBody>
                  <a:tcPr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path path="circle">
                        <a:fillToRect l="100000" t="100000"/>
                      </a:path>
                      <a:tileRect r="-100000" b="-100000"/>
                    </a:gradFill>
                  </a:tcPr>
                </a:tc>
              </a:tr>
              <a:tr h="277572"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200" dirty="0" smtClean="0"/>
                        <a:t>     Foreign body inhalation</a:t>
                      </a:r>
                      <a:endParaRPr lang="ko-KR" altLang="en-US" sz="1200" dirty="0"/>
                    </a:p>
                  </a:txBody>
                  <a:tcPr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path path="circle">
                        <a:fillToRect l="100000" t="100000"/>
                      </a:path>
                      <a:tileRect r="-100000" b="-100000"/>
                    </a:gradFill>
                  </a:tcPr>
                </a:tc>
              </a:tr>
              <a:tr h="260608"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200" dirty="0" smtClean="0"/>
                        <a:t>     Pulmonary infarction</a:t>
                      </a:r>
                      <a:endParaRPr lang="ko-KR" altLang="en-US" sz="1200" dirty="0"/>
                    </a:p>
                  </a:txBody>
                  <a:tcPr>
                    <a:lnB>
                      <a:noFill/>
                    </a:lnB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path path="circle">
                        <a:fillToRect l="100000" t="100000"/>
                      </a:path>
                      <a:tileRect r="-100000" b="-100000"/>
                    </a:gradFill>
                  </a:tcPr>
                </a:tc>
              </a:tr>
              <a:tr h="229736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 smtClean="0"/>
                        <a:t>     </a:t>
                      </a:r>
                      <a:r>
                        <a:rPr lang="en-US" altLang="ko-KR" sz="1200" dirty="0" err="1" smtClean="0"/>
                        <a:t>Bullous</a:t>
                      </a:r>
                      <a:r>
                        <a:rPr lang="en-US" altLang="ko-KR" sz="1200" dirty="0" smtClean="0"/>
                        <a:t> emphysema</a:t>
                      </a:r>
                      <a:endParaRPr lang="ko-KR" altLang="en-US" sz="1200" dirty="0" smtClean="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path path="circle">
                        <a:fillToRect l="100000" t="100000"/>
                      </a:path>
                      <a:tileRect r="-100000" b="-100000"/>
                    </a:gra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흐름">
  <a:themeElements>
    <a:clrScheme name="흐름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흐름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흐름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1938</TotalTime>
  <Words>1989</Words>
  <Application>Microsoft Office PowerPoint</Application>
  <PresentationFormat>화면 슬라이드 쇼(4:3)</PresentationFormat>
  <Paragraphs>293</Paragraphs>
  <Slides>33</Slides>
  <Notes>1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33</vt:i4>
      </vt:variant>
    </vt:vector>
  </HeadingPairs>
  <TitlesOfParts>
    <vt:vector size="34" baseType="lpstr">
      <vt:lpstr>흐름</vt:lpstr>
      <vt:lpstr>Inflammatory lung disease</vt:lpstr>
      <vt:lpstr>contents</vt:lpstr>
      <vt:lpstr>Bacterial infections of the lungs and Bronchial compressive disorder</vt:lpstr>
      <vt:lpstr>Bacterial infections of the lungs and Bronchial compressive disorder</vt:lpstr>
      <vt:lpstr>Bacterial infections of the lungs and Bronchial compressive disorder</vt:lpstr>
      <vt:lpstr>Bacterial infections of the lungs and Bronchial compressive disorder</vt:lpstr>
      <vt:lpstr>Bacterial infections of the lungs and Bronchial compressive disorder</vt:lpstr>
      <vt:lpstr>Bacterial infections of the lungs and Bronchial compressive disorder</vt:lpstr>
      <vt:lpstr>Bacterial infections of the lungs and Bronchial compressive disorder</vt:lpstr>
      <vt:lpstr>Bacterial infections of the lungs and Bronchial compressive disorder</vt:lpstr>
      <vt:lpstr>Bacterial infections of the lungs and Bronchial compressive disorder</vt:lpstr>
      <vt:lpstr>Lung abscess</vt:lpstr>
      <vt:lpstr>Differential diagnosis of cavitary lung lesions</vt:lpstr>
      <vt:lpstr>Bacterial infections of the lungs and Bronchial compressive disorder</vt:lpstr>
      <vt:lpstr>Bacterial infections of the lungs and Bronchial compressive disorder</vt:lpstr>
      <vt:lpstr>Bacterial infections of the lungs and Bronchial compressive disorder</vt:lpstr>
      <vt:lpstr>Pulmonary tuberculosis and            other Mycobacterial disease of the lung</vt:lpstr>
      <vt:lpstr>Pulmonary tuberculosis and            other Mycobacterial disease of the lung</vt:lpstr>
      <vt:lpstr>Pulmonary tuberculosis and            other Mycobacterial disease of the lung</vt:lpstr>
      <vt:lpstr>Pulmonary tuberculosis and            other Mycobacterial disease of the lung</vt:lpstr>
      <vt:lpstr>Pulmonary tuberculosis and            other Mycobacterial disease of the lung</vt:lpstr>
      <vt:lpstr>Surgical role in the treatment of patients with TB </vt:lpstr>
      <vt:lpstr>Surgical role in the treatment of patients with TB </vt:lpstr>
      <vt:lpstr>Surgical role in the treatment of patients with TB </vt:lpstr>
      <vt:lpstr>Surgical role in the treatment of patients with TB </vt:lpstr>
      <vt:lpstr>Environmental Mycobacterial infection (Nontuberculous Mycobacteria, NTM) of the lung</vt:lpstr>
      <vt:lpstr>Environmental Mycobacterial infection (Nontuberculous Mycobacteria, NTM) of the lung</vt:lpstr>
      <vt:lpstr>Environmental Mycobacterial infection (Nontuberculous Mycobacteria, NTM) of the lung</vt:lpstr>
      <vt:lpstr>Environmental Mycobacterial infection (Nontuberculous Mycobacteria, NTM) of the lung</vt:lpstr>
      <vt:lpstr>Mycotic and Actinomycotic infections of the lung</vt:lpstr>
      <vt:lpstr>Pleuropulmonary Amebiasis</vt:lpstr>
      <vt:lpstr>Hydatid disease of the lung</vt:lpstr>
      <vt:lpstr>Pulmonary paragonimiasis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Inflammatory lung disease</dc:title>
  <dc:creator>admin</dc:creator>
  <cp:lastModifiedBy>user</cp:lastModifiedBy>
  <cp:revision>163</cp:revision>
  <dcterms:created xsi:type="dcterms:W3CDTF">2012-04-30T04:54:29Z</dcterms:created>
  <dcterms:modified xsi:type="dcterms:W3CDTF">2012-09-11T00:55:36Z</dcterms:modified>
</cp:coreProperties>
</file>